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71" r:id="rId3"/>
    <p:sldId id="274" r:id="rId4"/>
    <p:sldId id="257" r:id="rId5"/>
    <p:sldId id="258" r:id="rId6"/>
    <p:sldId id="272" r:id="rId7"/>
    <p:sldId id="273" r:id="rId8"/>
    <p:sldId id="279" r:id="rId9"/>
    <p:sldId id="260" r:id="rId10"/>
    <p:sldId id="262" r:id="rId11"/>
    <p:sldId id="264" r:id="rId12"/>
    <p:sldId id="261" r:id="rId13"/>
    <p:sldId id="280" r:id="rId14"/>
    <p:sldId id="266" r:id="rId15"/>
    <p:sldId id="267" r:id="rId16"/>
    <p:sldId id="268" r:id="rId17"/>
    <p:sldId id="276" r:id="rId18"/>
    <p:sldId id="269" r:id="rId19"/>
    <p:sldId id="281" r:id="rId20"/>
    <p:sldId id="270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7"/>
    <p:restoredTop sz="94129"/>
  </p:normalViewPr>
  <p:slideViewPr>
    <p:cSldViewPr snapToGrid="0">
      <p:cViewPr varScale="1">
        <p:scale>
          <a:sx n="87" d="100"/>
          <a:sy n="87" d="100"/>
        </p:scale>
        <p:origin x="8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7D32A-3ACD-48CD-86CE-B687DEC1DEB9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095F1-AF0B-4C68-BB91-457094636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4333-59A7-4A4C-926B-8124BB8BE194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0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38C-2633-43D5-8996-582DDDE8F374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78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4055-2D1B-422A-A0AB-EA9951D2E0EF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4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5CC6-B193-4709-B4DE-A928B99348C6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9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FF6E-B557-4CAB-BA9B-7CBC134129D0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4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B5B-34F5-4A08-A3D0-1CF48AB2F73C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02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1582-B326-47AF-A53D-46080AB6EA4D}" type="datetime1">
              <a:rPr lang="ru-RU" smtClean="0"/>
              <a:t>05.06.2023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5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79DA-C266-4E02-8379-94317FD5ADB0}" type="datetime1">
              <a:rPr lang="ru-RU" smtClean="0"/>
              <a:t>05.06.2023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3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865E-3FE9-46F1-BE69-9B5B779AD2EA}" type="datetime1">
              <a:rPr lang="ru-RU" smtClean="0"/>
              <a:t>05.06.2023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365-C0A0-4301-BBDB-55E0C481DB93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4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9426-E464-4C16-9632-4A9ECA5A471A}" type="datetime1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1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A38A-0A10-4355-B57B-BA09D769952B}" type="datetime1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5DA5-ECFC-443B-A629-DC40EB110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0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0923" y="615462"/>
            <a:ext cx="10102362" cy="2286000"/>
          </a:xfrm>
        </p:spPr>
        <p:txBody>
          <a:bodyPr>
            <a:normAutofit fontScale="90000"/>
          </a:bodyPr>
          <a:lstStyle/>
          <a:p>
            <a:r>
              <a:rPr lang="ru-RU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БЮДЖЕТНОЕ ОБРАЗОВАТЕЛЬНОЕ   </a:t>
            </a:r>
            <a:br>
              <a:rPr lang="ru-RU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УЧРЕЖДЕНИЕ ВЫСШЕГО ОБРАЗОВАНИЯ</a:t>
            </a:r>
            <a:br>
              <a:rPr lang="ru-RU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«МОСКОВСКИЙ АВИАЦИОННЫЙ ИНСТИТУТ»</a:t>
            </a:r>
            <a:br>
              <a:rPr lang="ru-RU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Институт № 3 «Системы управления, информатика и электроэнергетика»</a:t>
            </a:r>
            <a:br>
              <a:rPr lang="ru-RU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Кафедра 307 «Цифровые технологии и информационные системы» </a:t>
            </a:r>
            <a:r>
              <a:rPr lang="ru-RU" alt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2567354"/>
            <a:ext cx="8168054" cy="1491453"/>
          </a:xfrm>
        </p:spPr>
        <p:txBody>
          <a:bodyPr>
            <a:noAutofit/>
          </a:bodyPr>
          <a:lstStyle/>
          <a:p>
            <a:r>
              <a:rPr lang="ru-RU" sz="1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Выпускная квалификационная работа по направлению подготовки «Информационные системы и технологии» на </a:t>
            </a:r>
            <a:r>
              <a:rPr lang="ru-RU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тему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  <a:endParaRPr lang="ru-RU" sz="1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ru-RU" sz="1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«Разработка чат-бота абитуриента для приемной комиссии Московского авиационного института»</a:t>
            </a:r>
          </a:p>
          <a:p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31523" y="4731604"/>
            <a:ext cx="57304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</a:p>
          <a:p>
            <a:pPr algn="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гр. М3О-414Б-19 Коратаев Владислав Игоревич</a:t>
            </a:r>
          </a:p>
          <a:p>
            <a:pPr algn="r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доц. каф.307 Хомутская Ольга Владиславовна</a:t>
            </a:r>
          </a:p>
        </p:txBody>
      </p:sp>
    </p:spTree>
    <p:extLst>
      <p:ext uri="{BB962C8B-B14F-4D97-AF65-F5344CB8AC3E}">
        <p14:creationId xmlns:p14="http://schemas.microsoft.com/office/powerpoint/2010/main" val="23275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769" y="303578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чат-бота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 поступлении 2023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431" y="1392771"/>
            <a:ext cx="12192000" cy="507580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210192" y="5989148"/>
            <a:ext cx="641839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769" y="303579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чат-бота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 поступлении 2023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69" y="1262249"/>
            <a:ext cx="7239000" cy="494896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355015" y="5820508"/>
            <a:ext cx="586154" cy="3907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4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3223" y="320675"/>
            <a:ext cx="11025554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чат-бота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Календарь абитуриента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дни открытых дверей и подготовка к поступлению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2" y="1469848"/>
            <a:ext cx="8856784" cy="4886502"/>
          </a:xfrm>
        </p:spPr>
      </p:pic>
      <p:sp>
        <p:nvSpPr>
          <p:cNvPr id="7" name="Прямоугольник 6"/>
          <p:cNvSpPr/>
          <p:nvPr/>
        </p:nvSpPr>
        <p:spPr>
          <a:xfrm>
            <a:off x="9864969" y="5908431"/>
            <a:ext cx="589085" cy="4479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Программа и методика тестирования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информационной системы проведено модульное и функциональное тестирование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Тестирование проводилось ручным методом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Модульное тестирование заключалось в проверке работоспособности </a:t>
            </a:r>
            <a:r>
              <a:rPr lang="ru-RU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парсера</a:t>
            </a:r>
            <a:r>
              <a:rPr lang="ru-R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сайта календаря абитуриента и </a:t>
            </a:r>
            <a:r>
              <a:rPr lang="ru-RU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парсера</a:t>
            </a:r>
            <a:r>
              <a:rPr lang="ru-R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сайта информации о направлениях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в рамках модульного тестирования проверена работоспособность подключения программы обработчика к мессенджеру </a:t>
            </a:r>
            <a:r>
              <a:rPr lang="ru-RU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Телеграм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Функциональное тестирование заключалось в проверке работоспособности каждой диалоговой кнопки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7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4500563"/>
            <a:ext cx="7677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smtClean="0">
                <a:latin typeface="Arial" panose="020B0604020202020204" pitchFamily="34" charset="0"/>
                <a:cs typeface="Arial" panose="020B0604020202020204" pitchFamily="34" charset="0"/>
              </a:rPr>
              <a:t>Примеры работы программы</a:t>
            </a: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Калькулятор ЕГЭ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корректный ввод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1" y="1459523"/>
            <a:ext cx="10515599" cy="100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экзаменов для тестирования: русский язык –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математика –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физика –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обществознание –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Направления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куда абитуриент проходит на </a:t>
            </a:r>
            <a:r>
              <a:rPr lang="ru-RU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</a:t>
            </a:r>
            <a:r>
              <a:rPr lang="en-US" sz="15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5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изображены </a:t>
            </a:r>
            <a:r>
              <a:rPr lang="ru-RU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слайде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59" y="2461193"/>
            <a:ext cx="5548460" cy="32045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59" y="5665725"/>
            <a:ext cx="5548460" cy="8401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858" y="2461193"/>
            <a:ext cx="4329942" cy="39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smtClean="0">
                <a:latin typeface="Arial" panose="020B0604020202020204" pitchFamily="34" charset="0"/>
                <a:cs typeface="Arial" panose="020B0604020202020204" pitchFamily="34" charset="0"/>
              </a:rPr>
              <a:t>Пример работы программы</a:t>
            </a: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Калькулятор ЕГЭ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некорректный ввод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20" y="3903785"/>
            <a:ext cx="6733784" cy="23474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20" y="1504776"/>
            <a:ext cx="6733784" cy="22939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305052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Ввод слова вместо числа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499383"/>
            <a:ext cx="302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Ввод баллов ниже порогового значения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smtClean="0">
                <a:latin typeface="Arial" panose="020B0604020202020204" pitchFamily="34" charset="0"/>
                <a:cs typeface="Arial" panose="020B0604020202020204" pitchFamily="34" charset="0"/>
              </a:rPr>
              <a:t>Примеры работы программы</a:t>
            </a: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Календарь абитуриента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1382"/>
            <a:ext cx="4868562" cy="51939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337808"/>
            <a:ext cx="2438400" cy="52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smtClean="0">
                <a:latin typeface="Arial" panose="020B0604020202020204" pitchFamily="34" charset="0"/>
                <a:cs typeface="Arial" panose="020B0604020202020204" pitchFamily="34" charset="0"/>
              </a:rPr>
              <a:t>Примеры работы программы</a:t>
            </a:r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Информация о направлении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774" y="1559344"/>
            <a:ext cx="5427788" cy="411017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  <a:cs typeface="Arial" panose="020B0604020202020204" pitchFamily="34" charset="0"/>
              </a:rPr>
              <a:t>17</a:t>
            </a:fld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19" y="1559344"/>
            <a:ext cx="5795490" cy="4110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3030" y="5987018"/>
            <a:ext cx="494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Запрос информации с помощью названия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98626" y="5987018"/>
            <a:ext cx="494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Запрос информации с помощью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Рекомендаций по внедрению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использовать сервер с постоянным интернет соединением</a:t>
            </a: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 файлов на сервер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которые образуют информационную систему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осуществляется с помощью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архива</a:t>
            </a: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разархивирования нужно запустить двойным щелчком мыши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Bot.exe,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ParserCalendar.exe </a:t>
            </a:r>
            <a:r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ParserUGE.exe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Необходимые программы для работы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Google Chrome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Дополнительно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BIOS (UEFI)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для возобновления работы после экстренного выключения питания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18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Акт ввода в тестовую эксплуатацию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15" y="1690688"/>
            <a:ext cx="4108938" cy="50259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50" y="1318846"/>
            <a:ext cx="4386038" cy="53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55246"/>
            <a:ext cx="7886700" cy="3299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650" dirty="0">
                <a:latin typeface="Arial" panose="020B0604020202020204" pitchFamily="34" charset="0"/>
                <a:cs typeface="Arial" panose="020B0604020202020204" pitchFamily="34" charset="0"/>
              </a:rPr>
              <a:t>Применение чат-бота в работе приемной комиссии университета позволяет привлекать дополнительную аудиторию абитуриентов</a:t>
            </a:r>
            <a:endParaRPr lang="en-US" sz="1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Уменьшить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время ответа на вопрос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Новый опыт общения с абитуриентом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2" y="3640283"/>
            <a:ext cx="3440144" cy="24289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86" y="3643521"/>
            <a:ext cx="3157166" cy="24489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52" y="3638473"/>
            <a:ext cx="3883248" cy="246923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43" y="3914005"/>
            <a:ext cx="1015836" cy="2190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45" y="3853831"/>
            <a:ext cx="588398" cy="339376"/>
          </a:xfrm>
          <a:prstGeom prst="rect">
            <a:avLst/>
          </a:prstGeom>
        </p:spPr>
      </p:pic>
      <p:cxnSp>
        <p:nvCxnSpPr>
          <p:cNvPr id="29" name="Прямая соединительная линия 28"/>
          <p:cNvCxnSpPr/>
          <p:nvPr/>
        </p:nvCxnSpPr>
        <p:spPr>
          <a:xfrm flipV="1">
            <a:off x="773042" y="3552092"/>
            <a:ext cx="0" cy="25171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4206643" y="3552091"/>
            <a:ext cx="0" cy="25171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7370352" y="3590590"/>
            <a:ext cx="0" cy="25171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11253600" y="3590589"/>
            <a:ext cx="0" cy="25171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773042" y="3552091"/>
            <a:ext cx="10480558" cy="38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773042" y="6069204"/>
            <a:ext cx="10480558" cy="38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Разработан чат-бот абитуриента для приемной комиссии Московского авиационного института.</a:t>
            </a:r>
            <a:endParaRPr lang="ru-RU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Разработаны такие функции как: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информирования пользователя о университете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Календарь абитуриента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Калькулятор ЕГЭ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Предоставление информации о направлении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этапах тестирования и отладки разработанного программного обеспечения была продемонстрирована корректность работы данного программного обеспечения. Программное обеспечение находится в стадии тестовой эксплуатации.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20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6950" y="2536827"/>
            <a:ext cx="78867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21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Важность для приемной комиссии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84461"/>
            <a:ext cx="6484327" cy="142178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заявок за день в приемную комиссию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растет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Чат-бот предоставляет возможность снизить нагрузку на сайт и операторов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колл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-центра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77" y="2871238"/>
            <a:ext cx="6957646" cy="36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ВКР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66566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работы: разработать чат-бота абитуриента для приемной комиссии Московского авиационного института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работы: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Обзор существующих реализаций чат-ботов в образовательных организациях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разработка информационной системы, реализующей чат-бота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разработанной информационной системы, реализующей чат-бота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рекомендаций по внедрению информационной системы, реализующую чат-бота, в работу приемной комиссии МАИ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Чат-бот Санкт-Петербургского политехнического университета Петра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Великого и Высшей школы экономики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90194" cy="426989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578238" y="1668196"/>
            <a:ext cx="4775562" cy="4292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6093069"/>
            <a:ext cx="50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перегружен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3980" y="6093069"/>
            <a:ext cx="44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Необработанная ошибка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Сравнение возможностей чат-ботов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861913"/>
              </p:ext>
            </p:extLst>
          </p:nvPr>
        </p:nvGraphicFramePr>
        <p:xfrm>
          <a:off x="448408" y="1866048"/>
          <a:ext cx="11295183" cy="3933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061">
                  <a:extLst>
                    <a:ext uri="{9D8B030D-6E8A-4147-A177-3AD203B41FA5}">
                      <a16:colId xmlns:a16="http://schemas.microsoft.com/office/drawing/2014/main" val="4144015339"/>
                    </a:ext>
                  </a:extLst>
                </a:gridCol>
                <a:gridCol w="3765061">
                  <a:extLst>
                    <a:ext uri="{9D8B030D-6E8A-4147-A177-3AD203B41FA5}">
                      <a16:colId xmlns:a16="http://schemas.microsoft.com/office/drawing/2014/main" val="3402347564"/>
                    </a:ext>
                  </a:extLst>
                </a:gridCol>
                <a:gridCol w="3765061">
                  <a:extLst>
                    <a:ext uri="{9D8B030D-6E8A-4147-A177-3AD203B41FA5}">
                      <a16:colId xmlns:a16="http://schemas.microsoft.com/office/drawing/2014/main" val="1241114858"/>
                    </a:ext>
                  </a:extLst>
                </a:gridCol>
              </a:tblGrid>
              <a:tr h="287034"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Предмет сравнения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Чат-бот СПБСТУ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Чат-бот ВШЭ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85417271"/>
                  </a:ext>
                </a:extLst>
              </a:tr>
              <a:tr h="90764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Зависимость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от человека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Слежка за работой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чат-бота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Слежка за работой чат-бота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sz="14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Предоставляет возможность общения с людьми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которые обладают нужными знаниями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6921990"/>
                  </a:ext>
                </a:extLst>
              </a:tr>
              <a:tr h="10644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Структура и многообразие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системе заложены вопросы и ответы на них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вопросов удовлетворяет большинству запросов пользователей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системе заложены разделы и темы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 которые могут рассказать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определенные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студенты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Информация ограничена наличием людей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которые ей обладают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7885143"/>
                  </a:ext>
                </a:extLst>
              </a:tr>
              <a:tr h="16601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Удобство интерфейса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Удобство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соответствует общению с чат-ботом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Исключение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составляет многообразие клавиатур в один момент и несоблюдение общего дизайна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объяснения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того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как работать с чат-ботом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Мешает одновременное наличие двух клавиатур на экране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450398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чат-боту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8616"/>
            <a:ext cx="10515600" cy="418532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Исходя из проведенного анализа информационных систем других университетов делам вывод о необходимых функциональных особенностях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реализовывается в мессенджере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елеграм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 нужен только для наблюдения за чат-ботом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с использованием клавиатурных кнопок 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Вопросы и нужные для них ответы задаются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учитывая интересы приемной комиссии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реализовать в рамках чат-бота «Календарь абитуриента»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«Калькулятор ЕГЭ» и информирование о направлениях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компонентов чат-бота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22" y="1483824"/>
            <a:ext cx="9457156" cy="4872526"/>
          </a:xfrm>
        </p:spPr>
      </p:pic>
      <p:sp>
        <p:nvSpPr>
          <p:cNvPr id="8" name="Прямоугольник 7"/>
          <p:cNvSpPr/>
          <p:nvPr/>
        </p:nvSpPr>
        <p:spPr>
          <a:xfrm>
            <a:off x="10243038" y="5855677"/>
            <a:ext cx="474785" cy="4220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7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443" y="283652"/>
            <a:ext cx="818007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чат-бота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Знакомство с МАИ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5DA5-ECFC-443B-A629-DC40EB110D61}" type="slidenum">
              <a:rPr lang="ru-RU" sz="160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52" y="1825625"/>
            <a:ext cx="7177695" cy="4351338"/>
          </a:xfrm>
        </p:spPr>
      </p:pic>
      <p:sp>
        <p:nvSpPr>
          <p:cNvPr id="6" name="Прямоугольник 5"/>
          <p:cNvSpPr/>
          <p:nvPr/>
        </p:nvSpPr>
        <p:spPr>
          <a:xfrm>
            <a:off x="9020908" y="5811715"/>
            <a:ext cx="663939" cy="3652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9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2755</TotalTime>
  <Words>669</Words>
  <Application>Microsoft Office PowerPoint</Application>
  <PresentationFormat>Широкоэкранный</PresentationFormat>
  <Paragraphs>106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Тема Office</vt:lpstr>
      <vt:lpstr>ФЕДЕРАЛЬНОЕ ГОСУДАРСТВЕННОЕ БЮДЖЕТНОЕ ОБРАЗОВАТЕЛЬНОЕ     УЧРЕЖДЕНИЕ ВЫСШЕГО ОБРАЗОВАНИЯ «МОСКОВСКИЙ АВИАЦИОННЫЙ ИНСТИТУТ» Институт № 3 «Системы управления, информатика и электроэнергетика» Кафедра 307 «Цифровые технологии и информационные системы»  </vt:lpstr>
      <vt:lpstr>Актуальность</vt:lpstr>
      <vt:lpstr>Важность для приемной комиссии</vt:lpstr>
      <vt:lpstr>Цели и задачи ВКР</vt:lpstr>
      <vt:lpstr>Чат-бот Санкт-Петербургского политехнического университета Петра Великого и Высшей школы экономики</vt:lpstr>
      <vt:lpstr>Сравнение возможностей чат-ботов</vt:lpstr>
      <vt:lpstr>Требования к чат-боту </vt:lpstr>
      <vt:lpstr>Диаграмма компонентов чат-бота</vt:lpstr>
      <vt:lpstr>Структура чат-бота. Знакомство с МАИ</vt:lpstr>
      <vt:lpstr>Структура чат-бота. О поступлении 2023</vt:lpstr>
      <vt:lpstr>Структура чат-бота. О поступлении 2023: продолжение</vt:lpstr>
      <vt:lpstr>Структура чат-бота. Календарь абитуриента, дни открытых дверей и подготовка к поступлению </vt:lpstr>
      <vt:lpstr>Программа и методика тестирования</vt:lpstr>
      <vt:lpstr>Примеры работы программы. Калькулятор ЕГЭ: корректный ввод </vt:lpstr>
      <vt:lpstr>Пример работы программы. Калькулятор ЕГЭ: некорректный ввод</vt:lpstr>
      <vt:lpstr>Примеры работы программы. Календарь абитуриента</vt:lpstr>
      <vt:lpstr>Примеры работы программы. Информация о направлении</vt:lpstr>
      <vt:lpstr>Рекомендаций по внедрению информационной системы</vt:lpstr>
      <vt:lpstr>Акт ввода в тестовую эксплуатацию</vt:lpstr>
      <vt:lpstr>Результаты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    УЧРЕЖДЕНИЕ ВЫСШЕГО ОБРАЗОВАНИЯ «МОСКОВСКИЙ АВИАЦИОННЫЙ ИНСТИТУТ» Институт № 3 «Системы управления, информатика и электроэнергетика» Кафедра 307 «Цифровые технологии и информационные системы»  </dc:title>
  <dc:creator>Vladislav</dc:creator>
  <cp:lastModifiedBy>Vladislav</cp:lastModifiedBy>
  <cp:revision>100</cp:revision>
  <dcterms:created xsi:type="dcterms:W3CDTF">2023-04-29T16:36:56Z</dcterms:created>
  <dcterms:modified xsi:type="dcterms:W3CDTF">2023-06-05T07:35:09Z</dcterms:modified>
</cp:coreProperties>
</file>