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87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57" autoAdjust="0"/>
  </p:normalViewPr>
  <p:slideViewPr>
    <p:cSldViewPr snapToGrid="0">
      <p:cViewPr varScale="1">
        <p:scale>
          <a:sx n="73" d="100"/>
          <a:sy n="73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ED43-2E1C-44C2-8A6D-FE8D3179541B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1742-7066-41B6-A240-8A8BD1C2E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0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B1742-7066-41B6-A240-8A8BD1C2E0D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1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9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49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68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4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092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31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04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87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85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6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42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79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4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29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332FA8-7FA1-4873-97F1-F638691CCEE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58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package" Target="../embeddings/_________Microsoft_Word1.doc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14129" y="536860"/>
            <a:ext cx="97443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ресурсов Интернет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Выполнил:Токарев В.А.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18-К-АС1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9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82" y="186755"/>
            <a:ext cx="5898777" cy="34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84493" y="3818965"/>
            <a:ext cx="6946663" cy="286232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ru-RU" dirty="0"/>
              <a:t>Для сохранения формы выберите команду Файл, Сохранить. В поле Имя формы появившегося диалогового окна Сохранение введите нужное название и нажмите кнопку ОК. </a:t>
            </a:r>
          </a:p>
          <a:p>
            <a:r>
              <a:rPr lang="ru-RU" dirty="0"/>
              <a:t>После разработки базы данных средствами Microsoft Access мы решили разработать эту базу данных при помощи SQL. Создание запросов является его главным направлением, а также при помощи SQL можно пересылать данные по локальной и другим видам сетей при помощи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64574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9224" y="143437"/>
            <a:ext cx="110803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DATETIME </a:t>
            </a:r>
          </a:p>
          <a:p>
            <a:r>
              <a:rPr lang="ru-RU" dirty="0"/>
              <a:t>- комбинация даты и времени; </a:t>
            </a:r>
          </a:p>
          <a:p>
            <a:r>
              <a:rPr lang="ru-RU" dirty="0"/>
              <a:t>MONEY </a:t>
            </a:r>
          </a:p>
          <a:p>
            <a:r>
              <a:rPr lang="ru-RU" dirty="0"/>
              <a:t>- деньги в формате, определяющем символ денежной единицы ($, руб, ...) и его расположение (суффикс или префикс), точность дробной части и условие для показа денежного значения.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90" y="2106705"/>
            <a:ext cx="5458027" cy="428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39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5" y="1159316"/>
            <a:ext cx="5131218" cy="38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9" y="5533913"/>
            <a:ext cx="2765425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83464" y="-71500"/>
            <a:ext cx="1125411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  также проводилось при помощи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Данная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Проектирование базы данных на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ru-RU" sz="2000" dirty="0"/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имеет такие же поля, что и таблица в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Ниже приведена главная таблица в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11159" y="3706078"/>
            <a:ext cx="2531453" cy="175432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Аналогично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выносим данные, которые повторяются в отдельные таблицы.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9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808259" y="4733366"/>
            <a:ext cx="1371600" cy="14773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Далее идет выбор нужной группы.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" y="228600"/>
            <a:ext cx="3954463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18" y="1985270"/>
            <a:ext cx="5661025" cy="225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90" y="4379323"/>
            <a:ext cx="5438803" cy="18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94944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36776" y="168569"/>
            <a:ext cx="6380727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таблицы связанны между собой. Связи между данными таблицами необходимы для объединения данных  в одну таблицу, которая может содержать все данные в одной таблице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31106" y="2771405"/>
            <a:ext cx="4303059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запрос на выбор данных о поставщике, дате поставки и кто принимал товар из Москвы.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4944" y="6180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3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2D2A69C-CDAD-46B1-BFB3-8ECFE628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50" y="712763"/>
            <a:ext cx="9905998" cy="1905000"/>
          </a:xfrm>
        </p:spPr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70" y="887505"/>
            <a:ext cx="5905500" cy="22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70" y="3622768"/>
            <a:ext cx="5927725" cy="262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63270" y="304962"/>
            <a:ext cx="49093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запрос по выбору жанра “Роман”.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3270" y="3101622"/>
            <a:ext cx="848061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этот запрос на выбор книг, у которых цена больше 100 р.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63270" y="6243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4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79274" y="402766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65295" y="533192"/>
            <a:ext cx="6096000" cy="632480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баз данных и информационных систем – это составная часть функционирования различных преуспевающих организаций и деятельности современного человека. В связи с этим большую актуальность приобретает освоение принципа построения и эффективного применения соответствующих технологий и программных продуктов.</a:t>
            </a:r>
            <a:endParaRPr lang="ru-RU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настоящее время базы данных почти во все сферы человеческой деятельности. Так как с помощью электронных баз данных работа персонала организации, будь то хоть книжный магазин, становится быстрой, качественной и удобной. </a:t>
            </a:r>
            <a:endParaRPr lang="ru-RU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нашей работы, объектом которой являлся книжный магазин, была создана база данных «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Books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2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99696" y="2888433"/>
            <a:ext cx="60975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17046" y="5364287"/>
            <a:ext cx="4429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Токарев В.А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18-К-АС1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06800" y="395054"/>
            <a:ext cx="568959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курсовой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68027" y="1235947"/>
            <a:ext cx="91540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данной курсовой работе изложено об основных понятиях, функциях баз данных, использованию и созданию в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Microsoft Access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а также в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ней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описаны  основные модели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баз данных, которые известны в настоящее время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 «Books»,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проводилась с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помощью СУБД Microsoft Access и языка запросов SQL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Данная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данных, содержит основные характеристики : книжный жанр, название книги, автора книги, издательство, количество страниц, твердый или мягкий переплет, количество страниц, цену, поставщика, дату поставки.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2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flipH="1">
            <a:off x="3144852" y="119642"/>
            <a:ext cx="4161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Связывание таблиц на схеме данных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68352"/>
              </p:ext>
            </p:extLst>
          </p:nvPr>
        </p:nvGraphicFramePr>
        <p:xfrm>
          <a:off x="281353" y="866975"/>
          <a:ext cx="4722725" cy="5694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269"/>
                <a:gridCol w="647403"/>
                <a:gridCol w="559385"/>
                <a:gridCol w="572122"/>
                <a:gridCol w="697202"/>
                <a:gridCol w="408825"/>
                <a:gridCol w="408825"/>
                <a:gridCol w="408825"/>
                <a:gridCol w="340494"/>
                <a:gridCol w="370375"/>
              </a:tblGrid>
              <a:tr h="13572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Id_tovar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err="1">
                          <a:effectLst/>
                        </a:rPr>
                        <a:t>autor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err="1">
                          <a:effectLst/>
                        </a:rPr>
                        <a:t>nazvanie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janr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err="1">
                          <a:effectLst/>
                        </a:rPr>
                        <a:t>izdatelstvo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oblogka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cena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postavshic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73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Э.Радзинский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Нерон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Автобиография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«</a:t>
                      </a:r>
                      <a:r>
                        <a:rPr lang="ru-RU" sz="700" dirty="0" err="1">
                          <a:effectLst/>
                        </a:rPr>
                        <a:t>Энергия»Москва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Мягкая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150,00р.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Ростов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73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Мэри Спенсер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«Поверь в любовь»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Роман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«АСТ» Москва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349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01.12.2000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err="1">
                          <a:effectLst/>
                        </a:rPr>
                        <a:t>k_vo_str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data_izd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Москва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73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Фиби Конн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«Ураган страсти»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Роман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«АСТ» Москва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429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04.07.2001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350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03.09.2001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Оренбург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73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Н.Корнилова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Воровки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Детектив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«Экспресс»Москва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508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01.06.2002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Мягкая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120,00р.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Ростов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73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Джейн Фрейзер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Возлюбленный враг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Детектив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«АСТ» Москва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461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20.12.2002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Мягкая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366,00р.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Ростов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73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6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Дарья Истомина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«Торговка»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Роман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«Олимп» Москва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300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01.01.2001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Твердая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196,00р.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Воркута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73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Екатерина Маркова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«Блудница»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Роман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«Астрель» Москва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348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20.02.2001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Мягкая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88,00р.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Львов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28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8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Аманда Квик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«Искушение»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Роман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«Квест» Москва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316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29.09.2003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Мягкая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129,00р.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Калининград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347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9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Джеки Алессандро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«Свадебный водоворот»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Роман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«Аист» Москва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317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14.03.2002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Мягкая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56,00р.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Москва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510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10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Джудит Ливори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«Право первой ночи»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Роман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«Квест» Москва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316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02.05.2001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Твердая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156,00р.</a:t>
                      </a:r>
                      <a:endParaRPr lang="ru-RU" sz="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Москва</a:t>
                      </a:r>
                      <a:endParaRPr lang="ru-RU" sz="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3530" marR="3353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16388"/>
              </p:ext>
            </p:extLst>
          </p:nvPr>
        </p:nvGraphicFramePr>
        <p:xfrm>
          <a:off x="6669742" y="620723"/>
          <a:ext cx="4999248" cy="6182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742"/>
                <a:gridCol w="679533"/>
                <a:gridCol w="587147"/>
                <a:gridCol w="600517"/>
                <a:gridCol w="731803"/>
                <a:gridCol w="429113"/>
                <a:gridCol w="429113"/>
                <a:gridCol w="429113"/>
                <a:gridCol w="357393"/>
                <a:gridCol w="404774"/>
              </a:tblGrid>
              <a:tr h="10851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11</a:t>
                      </a:r>
                      <a:endParaRPr lang="ru-R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Лора Эштон 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«Тайна прекрасной Марии «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Роман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«Диалог» Москва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421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09.08.2002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Твердая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55,00р.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Ростов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8681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_лизабет Филлипс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«Блестящая девочка»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Роман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«АСТ» Москва</a:t>
                      </a:r>
                      <a:endParaRPr lang="ru-R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444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01.02.2000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Твердая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63,00р.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Орёл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8213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М.Серёгин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Разговорчики в строю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Детектив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«ЭКСМО»Москва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03.09.2001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Мягкая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57,00р.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Москва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1590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Н.Кровцова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Группа особого назначения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Детектив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«Нева»С.-Петербург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12.05.2004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Твердая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88,00р.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Москва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72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С.Маршак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Машина для пахана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Детектив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«Олма»Москва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382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30.03.2001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Мягкая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96,00р.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Донецк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511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А.Каменская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Антикиллер 5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Детектив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«АСТ»Москва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289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12.06.2003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Твердая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153,00р.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Каменск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511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С.Луганова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Сталин</a:t>
                      </a:r>
                      <a:endParaRPr lang="ru-R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Автобиография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«Арго»Орёл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293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04.05.2003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Твердая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171,00р.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Москва</a:t>
                      </a:r>
                      <a:endParaRPr lang="ru-R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199" marR="48199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8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1"/>
            <a:ext cx="750345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dirty="0"/>
              <a:t>Далее делаем нормализацию таблицы (вторая нормальная форма).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492" y="719548"/>
            <a:ext cx="6172984" cy="61384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054600" y="3148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97" y="1289368"/>
            <a:ext cx="5842408" cy="371729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3826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61976" y="223228"/>
            <a:ext cx="3797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Создаем связь между таблицами:</a:t>
            </a:r>
          </a:p>
        </p:txBody>
      </p:sp>
      <p:sp>
        <p:nvSpPr>
          <p:cNvPr id="4" name="Прямоугольник 3"/>
          <p:cNvSpPr/>
          <p:nvPr/>
        </p:nvSpPr>
        <p:spPr>
          <a:xfrm flipH="1">
            <a:off x="3702424" y="528919"/>
            <a:ext cx="2465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«один-ко-многим»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65" y="1188012"/>
            <a:ext cx="6768353" cy="511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9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89412" y="62753"/>
            <a:ext cx="550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 получаем вторую нормальную форму: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52310"/>
              </p:ext>
            </p:extLst>
          </p:nvPr>
        </p:nvGraphicFramePr>
        <p:xfrm>
          <a:off x="331695" y="600243"/>
          <a:ext cx="4123764" cy="6116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Документ" r:id="rId5" imgW="6167457" imgH="9147929" progId="Word.Document.12">
                  <p:embed/>
                </p:oleObj>
              </mc:Choice>
              <mc:Fallback>
                <p:oleObj name="Документ" r:id="rId5" imgW="6167457" imgH="91479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695" y="600243"/>
                        <a:ext cx="4123764" cy="611664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593798"/>
              </p:ext>
            </p:extLst>
          </p:nvPr>
        </p:nvGraphicFramePr>
        <p:xfrm>
          <a:off x="4590118" y="600243"/>
          <a:ext cx="7207247" cy="402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162"/>
                <a:gridCol w="984657"/>
                <a:gridCol w="1177205"/>
                <a:gridCol w="939259"/>
                <a:gridCol w="1058232"/>
                <a:gridCol w="582340"/>
                <a:gridCol w="734187"/>
                <a:gridCol w="601126"/>
                <a:gridCol w="576079"/>
              </a:tblGrid>
              <a:tr h="4798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Джудит Ливори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«Право первой ночи»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Роман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«Квест» Москва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316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02.05.2001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Твердая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 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</a:tr>
              <a:tr h="4798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Лора Эштон 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Тайна прекрасной Марии 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Роман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«Диалог» Москва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421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09.08.2002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Твердая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 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</a:tr>
              <a:tr h="4798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Э_лизабет Филлипс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«Блестящая девочка»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Роман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«АСТ» Москва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444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01.02.2000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Твердая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 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</a:tr>
              <a:tr h="4798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М.Серёгин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Разговорчики в строю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Детектив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«ЭКСМО»Москва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03.09.2001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Мягкая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 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</a:tr>
              <a:tr h="4798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Н.Кровцова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Группа особого назначения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Детектив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«Нева»С.-Петербург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12.05.2004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Твердая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 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</a:tr>
              <a:tr h="4798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С.Маршак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Машина для пахана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Детектив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«Олма»Москва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382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30.03.2001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Мягкая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 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</a:tr>
              <a:tr h="2399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А.Каменская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Антикиллер 5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Детектив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«АСТ»Москва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289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12.06.2003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Твердая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 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</a:tr>
              <a:tr h="4798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С.Луганова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Сталин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Автобиография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«Арго»Орёл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293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04.05.2003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Твердая</a:t>
                      </a:r>
                      <a:endParaRPr lang="ru-RU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 </a:t>
                      </a:r>
                      <a:endParaRPr lang="ru-R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12" marR="5141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04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918700" y="6505067"/>
            <a:ext cx="213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9836" y="-81935"/>
            <a:ext cx="6049926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Далее мы заносим эти данные в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Access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таблица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" y="794491"/>
            <a:ext cx="5696712" cy="519613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82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40788" y="311616"/>
            <a:ext cx="5227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Мы использовали в своей работе следующие типы данных: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99964" y="1209382"/>
            <a:ext cx="2437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1.Текстовый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99965" y="1547266"/>
            <a:ext cx="1872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2.Поле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MEMO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199964" y="1916598"/>
            <a:ext cx="1486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3.Числовой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199964" y="2238261"/>
            <a:ext cx="1675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4.Дата/Время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199964" y="2576144"/>
            <a:ext cx="140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5.Денежный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99964" y="2898574"/>
            <a:ext cx="1263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6.Счетчик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53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12142" y="89647"/>
            <a:ext cx="5378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вычисляемых полей в запросах</a:t>
            </a:r>
            <a:endParaRPr lang="ru-R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62" y="587469"/>
            <a:ext cx="5883275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 flipH="1">
            <a:off x="9117106" y="958190"/>
            <a:ext cx="2877670" cy="258532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данном примере это выражение представляет собой конкатенацию полей, содержащих имя и фамилию сотрудника, с пробелом между ними. </a:t>
            </a:r>
            <a:endParaRPr lang="ru-RU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6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2599" y="125506"/>
            <a:ext cx="3632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Запрос</a:t>
            </a:r>
            <a:r>
              <a:rPr lang="ru-RU" dirty="0"/>
              <a:t> в режиме Конструктора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5" y="939996"/>
            <a:ext cx="5905500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094136" y="686081"/>
            <a:ext cx="59853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271970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Запрос по выбору жанра.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1555657"/>
            <a:ext cx="588962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00145" y="5558033"/>
            <a:ext cx="5668040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того как выбрали жанр у нас появится таблица с данными, поэтому жанра.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94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470</TotalTime>
  <Words>827</Words>
  <Application>Microsoft Office PowerPoint</Application>
  <PresentationFormat>Широкоэкранный</PresentationFormat>
  <Paragraphs>306</Paragraphs>
  <Slides>16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Ион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Acer</cp:lastModifiedBy>
  <cp:revision>39</cp:revision>
  <dcterms:created xsi:type="dcterms:W3CDTF">2020-05-14T23:19:57Z</dcterms:created>
  <dcterms:modified xsi:type="dcterms:W3CDTF">2020-11-25T22:46:59Z</dcterms:modified>
</cp:coreProperties>
</file>