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</p:sldMasterIdLst>
  <p:notesMasterIdLst>
    <p:notesMasterId r:id="rId19"/>
  </p:notesMasterIdLst>
  <p:sldIdLst>
    <p:sldId id="266" r:id="rId6"/>
    <p:sldId id="267" r:id="rId7"/>
    <p:sldId id="268" r:id="rId8"/>
    <p:sldId id="269" r:id="rId9"/>
    <p:sldId id="271" r:id="rId10"/>
    <p:sldId id="270" r:id="rId11"/>
    <p:sldId id="272" r:id="rId12"/>
    <p:sldId id="274" r:id="rId13"/>
    <p:sldId id="277" r:id="rId14"/>
    <p:sldId id="273" r:id="rId15"/>
    <p:sldId id="275" r:id="rId16"/>
    <p:sldId id="279" r:id="rId17"/>
    <p:sldId id="276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B359"/>
    <a:srgbClr val="FDF7D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299" autoAdjust="0"/>
  </p:normalViewPr>
  <p:slideViewPr>
    <p:cSldViewPr>
      <p:cViewPr>
        <p:scale>
          <a:sx n="112" d="100"/>
          <a:sy n="112" d="100"/>
        </p:scale>
        <p:origin x="-158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DFF6-9A84-42A7-9079-C2FC2051B760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499E-AA82-484E-8910-40B310F5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7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2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4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1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4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1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5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4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1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55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6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7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51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2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9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73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6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14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94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50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03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66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95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1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18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00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6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056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0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29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57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2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5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77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5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5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965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46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4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9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5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adislav292/finalproj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.gov.tw/ct.asp?xItem=15440&amp;CtNode=3647&amp;mp=4" TargetMode="External"/><Relationship Id="rId3" Type="http://schemas.openxmlformats.org/officeDocument/2006/relationships/tags" Target="../tags/tag9.xml"/><Relationship Id="rId7" Type="http://schemas.openxmlformats.org/officeDocument/2006/relationships/hyperlink" Target="https://www.npa.gov.tw/NPAGip/wSite/lp?ctNode=12902&amp;CtUnit=2666&amp;BaseDSD=7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statdb.dgbas.gov.tw/pxweb/Dialog/NI.asp" TargetMode="External"/><Relationship Id="rId5" Type="http://schemas.openxmlformats.org/officeDocument/2006/relationships/slideLayout" Target="../slideLayouts/slideLayout40.xml"/><Relationship Id="rId10" Type="http://schemas.openxmlformats.org/officeDocument/2006/relationships/hyperlink" Target="https://data.gov.tw/dataset/6637" TargetMode="External"/><Relationship Id="rId4" Type="http://schemas.openxmlformats.org/officeDocument/2006/relationships/tags" Target="../tags/tag10.xml"/><Relationship Id="rId9" Type="http://schemas.openxmlformats.org/officeDocument/2006/relationships/hyperlink" Target="https://www.npa.gov.tw/NPAGip/wSite/ct?xItem=80147&amp;ctNode=12902&amp;mp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=""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49" y="3439269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=""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1279" y="1510519"/>
            <a:ext cx="7077939" cy="3020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=""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73327" y="2262090"/>
            <a:ext cx="6120680" cy="183659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=""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79120" y="2534345"/>
            <a:ext cx="5109091" cy="15081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zh-TW" altLang="en-US" sz="3200" dirty="0">
                <a:solidFill>
                  <a:srgbClr val="F9B359"/>
                </a:solidFill>
                <a:latin typeface="微软雅黑"/>
                <a:ea typeface="微软雅黑"/>
              </a:rPr>
              <a:t>夏季學院資料科學程式設計</a:t>
            </a:r>
            <a:endParaRPr lang="zh-CN" altLang="en-US" sz="3200" dirty="0">
              <a:solidFill>
                <a:srgbClr val="F9B359"/>
              </a:solidFill>
              <a:latin typeface="微软雅黑"/>
              <a:ea typeface="微软雅黑"/>
            </a:endParaRPr>
          </a:p>
          <a:p>
            <a:pPr algn="ctr" defTabSz="685800"/>
            <a:endParaRPr lang="en-US" altLang="zh-TW" sz="3000" dirty="0" smtClean="0">
              <a:solidFill>
                <a:srgbClr val="3F403E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zh-TW" altLang="en-US" sz="3000" dirty="0" smtClean="0">
                <a:solidFill>
                  <a:srgbClr val="3F403E"/>
                </a:solidFill>
                <a:latin typeface="微软雅黑"/>
                <a:ea typeface="微软雅黑"/>
              </a:rPr>
              <a:t>影響臺灣犯罪率之因素</a:t>
            </a:r>
            <a:r>
              <a:rPr lang="zh-TW" altLang="en-US" sz="3000" dirty="0">
                <a:solidFill>
                  <a:srgbClr val="3F403E"/>
                </a:solidFill>
                <a:latin typeface="微软雅黑"/>
                <a:ea typeface="微软雅黑"/>
              </a:rPr>
              <a:t>探討</a:t>
            </a:r>
            <a:endParaRPr lang="zh-CN" altLang="en-US" sz="3000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=""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45535" y="1779131"/>
            <a:ext cx="2448273" cy="64633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TW" sz="3600" dirty="0" smtClean="0">
                <a:solidFill>
                  <a:srgbClr val="F9B359"/>
                </a:solidFill>
                <a:latin typeface="微软雅黑"/>
                <a:ea typeface="微软雅黑"/>
              </a:rPr>
              <a:t>108</a:t>
            </a:r>
          </a:p>
        </p:txBody>
      </p:sp>
      <p:sp>
        <p:nvSpPr>
          <p:cNvPr id="32" name="PA_文本框 31">
            <a:extLst>
              <a:ext uri="{FF2B5EF4-FFF2-40B4-BE49-F238E27FC236}">
                <a16:creationId xmlns=""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68375" y="4527131"/>
            <a:ext cx="6402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謝明晏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SHU Dept. of Journalism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黃如湄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NTUE Dept. of Education 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羅義方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 Dept. of Physics freshman</a:t>
            </a: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Professor: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蔡芸琤 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TA: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何承諭、王冠人、萬俊彥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00"/>
    </mc:Choice>
    <mc:Fallback xmlns="">
      <p:transition advTm="6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9096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影響犯罪之因素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90512" y="1127072"/>
            <a:ext cx="25104" cy="861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" y="2888400"/>
            <a:ext cx="481626" cy="11827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195573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</a:t>
            </a:r>
            <a:r>
              <a:rPr lang="en-US" altLang="zh-TW" dirty="0" smtClean="0">
                <a:solidFill>
                  <a:schemeClr val="tx1"/>
                </a:solidFill>
              </a:rPr>
              <a:t>GDP&amp;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3824504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不符合</a:t>
            </a:r>
            <a:r>
              <a:rPr lang="zh-TW" altLang="en-US" dirty="0">
                <a:solidFill>
                  <a:schemeClr val="tx1"/>
                </a:solidFill>
              </a:rPr>
              <a:t>預期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3" y="4760608"/>
            <a:ext cx="481626" cy="11827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520" y="5696712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爬蟲</a:t>
            </a:r>
            <a:r>
              <a:rPr lang="en-US" altLang="zh-TW" smtClean="0">
                <a:solidFill>
                  <a:schemeClr val="tx1"/>
                </a:solidFill>
              </a:rPr>
              <a:t>2003~2007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未執行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488927">
            <a:off x="2290873" y="2502342"/>
            <a:ext cx="550901" cy="126916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5607" y="1809122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歷年不同教育程度者和其犯罪人數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271627" y="340614"/>
            <a:ext cx="481626" cy="110956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55607" y="52614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歷年女性犯罪人數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男性犯罪人數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355417" y="4335762"/>
            <a:ext cx="481626" cy="110956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849883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歷年臺灣失業</a:t>
            </a:r>
            <a:r>
              <a:rPr lang="zh-TW" altLang="en-US" dirty="0">
                <a:solidFill>
                  <a:schemeClr val="tx1"/>
                </a:solidFill>
              </a:rPr>
              <a:t>率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99095">
            <a:off x="5115003" y="5027866"/>
            <a:ext cx="481626" cy="110956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23609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相關係數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24128" y="1285379"/>
            <a:ext cx="2592288" cy="646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9B359"/>
                </a:solidFill>
              </a:rPr>
              <a:t>PART5</a:t>
            </a:r>
            <a:r>
              <a:rPr lang="zh-TW" altLang="en-US" sz="3600" b="1" dirty="0" smtClean="0">
                <a:solidFill>
                  <a:srgbClr val="F9B359"/>
                </a:solidFill>
              </a:rPr>
              <a:t>流程</a:t>
            </a:r>
            <a:endParaRPr lang="zh-TW" altLang="en-US" sz="3600" b="1" dirty="0">
              <a:solidFill>
                <a:srgbClr val="F9B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22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結論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1700808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增加，犯罪增加。然而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與犯罪皆隨著年份增加，且犯罪與年份之相關係數高於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與犯罪之相關係數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</a:t>
            </a:r>
            <a:r>
              <a:rPr lang="zh-TW" altLang="en-US" sz="2800" dirty="0" smtClean="0"/>
              <a:t>女性</a:t>
            </a:r>
            <a:r>
              <a:rPr lang="zh-TW" altLang="en-US" sz="2800" dirty="0" smtClean="0"/>
              <a:t>在失業率與犯罪率的相關性比男性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 smtClean="0"/>
              <a:t>僅有中學學歷的人占了犯罪人數的很大一部分</a:t>
            </a:r>
            <a:endParaRPr lang="en-US" altLang="zh-TW" sz="2800" dirty="0" smtClean="0"/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 男性相較女性更容易犯法</a:t>
            </a:r>
            <a:endParaRPr lang="en-US" altLang="zh-TW" sz="2800" dirty="0" smtClean="0"/>
          </a:p>
          <a:p>
            <a:r>
              <a:rPr lang="en-US" altLang="zh-TW" sz="2800" dirty="0" smtClean="0"/>
              <a:t>5.</a:t>
            </a:r>
            <a:r>
              <a:rPr lang="zh-TW" altLang="en-US" sz="2800" smtClean="0"/>
              <a:t> 失業率和犯罪率幾乎無關連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2918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PART6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未來走向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773" y="2087769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/>
              <a:t>為</a:t>
            </a:r>
            <a:r>
              <a:rPr lang="zh-TW" altLang="en-US" sz="2800" dirty="0" smtClean="0"/>
              <a:t>甚麼近年犯罪數會增加如此之多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究竟是和甚麼因素相關聯</a:t>
            </a:r>
            <a:r>
              <a:rPr lang="en-US" altLang="zh-TW" sz="2800" dirty="0" smtClean="0"/>
              <a:t>?(</a:t>
            </a:r>
            <a:r>
              <a:rPr lang="zh-TW" altLang="en-US" sz="2800" dirty="0" smtClean="0"/>
              <a:t>人們越來越不乖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貧富差距</a:t>
            </a:r>
            <a:r>
              <a:rPr lang="en-US" altLang="zh-TW" sz="2800" dirty="0" smtClean="0"/>
              <a:t>?)</a:t>
            </a:r>
          </a:p>
          <a:p>
            <a:pPr marL="342900" indent="-342900">
              <a:buAutoNum type="arabicPeriod"/>
            </a:pPr>
            <a:endParaRPr lang="en-US" altLang="zh-TW" sz="2800" dirty="0"/>
          </a:p>
          <a:p>
            <a:r>
              <a:rPr lang="en-US" altLang="zh-TW" sz="2800" dirty="0"/>
              <a:t>2. 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甚麼女性在失業率與犯罪率的相關性比男性高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/>
              <a:t>為甚麼</a:t>
            </a:r>
            <a:r>
              <a:rPr lang="en-US" altLang="zh-TW" sz="2800" dirty="0" smtClean="0"/>
              <a:t> 2003-2007</a:t>
            </a:r>
            <a:r>
              <a:rPr lang="zh-TW" altLang="en-US" sz="2800" dirty="0" smtClean="0"/>
              <a:t>的犯罪數會上升的如此劇烈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961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=""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=""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=""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3485" y="2472598"/>
            <a:ext cx="5617031" cy="1710371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4" name="PA_矩形 33">
            <a:extLst>
              <a:ext uri="{FF2B5EF4-FFF2-40B4-BE49-F238E27FC236}">
                <a16:creationId xmlns=""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775927" y="4587302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=""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98542" y="2739160"/>
            <a:ext cx="3946914" cy="120032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7200" dirty="0">
                <a:solidFill>
                  <a:srgbClr val="F9B359"/>
                </a:solidFill>
                <a:latin typeface="微软雅黑"/>
                <a:ea typeface="微软雅黑"/>
              </a:rPr>
              <a:t>THANKS</a:t>
            </a:r>
            <a:endParaRPr lang="zh-CN" altLang="en-US" sz="720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8960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5E81DAE-06C6-4CF3-AB9A-3021B3E7938F}"/>
              </a:ext>
            </a:extLst>
          </p:cNvPr>
          <p:cNvSpPr/>
          <p:nvPr/>
        </p:nvSpPr>
        <p:spPr>
          <a:xfrm>
            <a:off x="1743419" y="1072079"/>
            <a:ext cx="5156174" cy="47138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1506061" y="1269206"/>
            <a:ext cx="7011421" cy="43195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3180025" y="1346952"/>
            <a:ext cx="55723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1.	</a:t>
            </a:r>
            <a:r>
              <a:rPr lang="en-US" altLang="zh-TW" sz="2800" dirty="0" smtClean="0">
                <a:latin typeface="+mj-ea"/>
                <a:ea typeface="+mj-ea"/>
              </a:rPr>
              <a:t>URL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2.	</a:t>
            </a:r>
            <a:r>
              <a:rPr lang="zh-TW" altLang="en-US" sz="2800" dirty="0" smtClean="0">
                <a:latin typeface="+mj-ea"/>
                <a:ea typeface="+mj-ea"/>
              </a:rPr>
              <a:t>問題</a:t>
            </a:r>
            <a:r>
              <a:rPr lang="zh-TW" altLang="en-US" sz="2800" dirty="0">
                <a:latin typeface="+mj-ea"/>
                <a:ea typeface="+mj-ea"/>
              </a:rPr>
              <a:t>描述</a:t>
            </a:r>
            <a:r>
              <a:rPr lang="zh-TW" altLang="en-US" sz="2800" dirty="0" smtClean="0">
                <a:latin typeface="+mj-ea"/>
                <a:ea typeface="+mj-ea"/>
              </a:rPr>
              <a:t>與解決的核心關鍵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3.	</a:t>
            </a:r>
            <a:r>
              <a:rPr lang="zh-TW" altLang="en-US" sz="2800" dirty="0" smtClean="0">
                <a:latin typeface="+mj-ea"/>
                <a:ea typeface="+mj-ea"/>
              </a:rPr>
              <a:t>資料來源與挑選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4.	</a:t>
            </a:r>
            <a:r>
              <a:rPr lang="zh-TW" altLang="en-US" sz="2800" dirty="0" smtClean="0">
                <a:latin typeface="+mj-ea"/>
                <a:ea typeface="+mj-ea"/>
              </a:rPr>
              <a:t>分析</a:t>
            </a:r>
            <a:r>
              <a:rPr lang="zh-TW" altLang="en-US" sz="2800" dirty="0">
                <a:latin typeface="+mj-ea"/>
                <a:ea typeface="+mj-ea"/>
              </a:rPr>
              <a:t>的困難</a:t>
            </a:r>
            <a:r>
              <a:rPr lang="zh-TW" altLang="en-US" sz="2800" dirty="0" smtClean="0">
                <a:latin typeface="+mj-ea"/>
                <a:ea typeface="+mj-ea"/>
              </a:rPr>
              <a:t>處與解決辦法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階段</a:t>
            </a:r>
            <a:r>
              <a:rPr lang="zh-TW" altLang="en-US" sz="2800" dirty="0">
                <a:latin typeface="+mj-ea"/>
                <a:ea typeface="+mj-ea"/>
              </a:rPr>
              <a:t>性結果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5.	</a:t>
            </a:r>
            <a:r>
              <a:rPr lang="zh-TW" altLang="en-US" sz="2800" dirty="0" smtClean="0">
                <a:latin typeface="+mj-ea"/>
                <a:ea typeface="+mj-ea"/>
              </a:rPr>
              <a:t>流程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6.	</a:t>
            </a:r>
            <a:r>
              <a:rPr lang="zh-TW" altLang="en-US" sz="2800" dirty="0" smtClean="0">
                <a:latin typeface="+mj-ea"/>
                <a:ea typeface="+mj-ea"/>
              </a:rPr>
              <a:t>未來</a:t>
            </a:r>
            <a:r>
              <a:rPr lang="zh-TW" altLang="en-US" sz="2800" dirty="0">
                <a:latin typeface="+mj-ea"/>
                <a:ea typeface="+mj-ea"/>
              </a:rPr>
              <a:t>走向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3851920" y="1522215"/>
            <a:ext cx="0" cy="3813569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521494" y="857251"/>
            <a:ext cx="2493849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1452" y="3006870"/>
            <a:ext cx="373974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4950" b="1" dirty="0">
                <a:solidFill>
                  <a:prstClr val="white"/>
                </a:solidFill>
                <a:latin typeface="微软雅黑"/>
                <a:ea typeface="微软雅黑"/>
              </a:rPr>
              <a:t>CONTENTS</a:t>
            </a:r>
            <a:endParaRPr lang="zh-CN" altLang="en-US" sz="495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7446514"/>
      </p:ext>
    </p:extLst>
  </p:cSld>
  <p:clrMapOvr>
    <a:masterClrMapping/>
  </p:clrMapOvr>
  <p:transition spd="slow" advTm="76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1271271" y="2921168"/>
            <a:ext cx="65998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3000" b="1" dirty="0" smtClean="0">
                <a:solidFill>
                  <a:srgbClr val="FCFCFD"/>
                </a:solidFill>
                <a:latin typeface="微软雅黑"/>
                <a:ea typeface="微软雅黑"/>
              </a:rPr>
              <a:t>URL</a:t>
            </a:r>
            <a:endParaRPr lang="en-US" altLang="zh-CN" sz="3000" b="1" dirty="0">
              <a:solidFill>
                <a:srgbClr val="FCFCFD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en-US" altLang="zh-TW" sz="3200" dirty="0">
                <a:hlinkClick r:id="rId2"/>
              </a:rPr>
              <a:t>https://github.com/Vladislav292/finalproj</a:t>
            </a:r>
            <a:endParaRPr lang="zh-CN" altLang="en-US" sz="3000" b="1" dirty="0">
              <a:solidFill>
                <a:srgbClr val="FCFCF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3427402" y="1642307"/>
            <a:ext cx="228761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4950" dirty="0">
                <a:solidFill>
                  <a:srgbClr val="F9B359"/>
                </a:solidFill>
                <a:latin typeface="微软雅黑"/>
                <a:ea typeface="微软雅黑"/>
              </a:rPr>
              <a:t>PART 1</a:t>
            </a:r>
            <a:endParaRPr lang="zh-CN" altLang="en-US" sz="495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4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6" y="1196752"/>
            <a:ext cx="5452272" cy="440090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4195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問題所在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1.</a:t>
            </a:r>
            <a:r>
              <a:rPr lang="zh-TW" altLang="en-US" sz="2800" dirty="0" smtClean="0">
                <a:latin typeface="+mj-ea"/>
                <a:ea typeface="+mj-ea"/>
              </a:rPr>
              <a:t>臺灣歷年犯罪率的情況為何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2.</a:t>
            </a:r>
            <a:r>
              <a:rPr lang="zh-TW" altLang="en-US" sz="2800" dirty="0" smtClean="0">
                <a:latin typeface="+mj-ea"/>
                <a:ea typeface="+mj-ea"/>
              </a:rPr>
              <a:t>影響臺灣犯罪率的因素為何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解決之道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zh-TW" altLang="en-US" sz="2800" dirty="0">
                <a:solidFill>
                  <a:srgbClr val="4E3B30"/>
                </a:solidFill>
                <a:latin typeface="+mj-ea"/>
                <a:ea typeface="+mj-ea"/>
              </a:rPr>
              <a:t>查找、整理資料後並視覺化</a:t>
            </a:r>
            <a:endParaRPr lang="en-US" altLang="zh-TW" sz="2800" dirty="0">
              <a:solidFill>
                <a:srgbClr val="4E3B3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144" y="18526"/>
            <a:ext cx="2736304" cy="6858000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76056" y="3861048"/>
            <a:ext cx="3888432" cy="23762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9B359"/>
                </a:solidFill>
                <a:latin typeface="+mj-ea"/>
                <a:ea typeface="+mj-ea"/>
              </a:rPr>
              <a:t>PART2</a:t>
            </a:r>
          </a:p>
          <a:p>
            <a:pPr algn="ctr"/>
            <a:r>
              <a:rPr lang="zh-TW" altLang="en-US" sz="2400" dirty="0">
                <a:solidFill>
                  <a:srgbClr val="F9B359"/>
                </a:solidFill>
                <a:latin typeface="+mj-ea"/>
                <a:ea typeface="+mj-ea"/>
              </a:rPr>
              <a:t>問題描述與解決的核心關鍵</a:t>
            </a:r>
          </a:p>
          <a:p>
            <a:pPr algn="ctr"/>
            <a:endParaRPr lang="zh-TW" altLang="en-US" sz="24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2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24936" cy="1325563"/>
          </a:xfrm>
          <a:ln w="57150">
            <a:solidFill>
              <a:srgbClr val="FFC000"/>
            </a:solidFill>
          </a:ln>
        </p:spPr>
        <p:txBody>
          <a:bodyPr/>
          <a:lstStyle/>
          <a:p>
            <a:r>
              <a:rPr lang="zh-TW" altLang="en-US" dirty="0" smtClean="0"/>
              <a:t>請問大家認為有甚麼因素會影響到犯罪率呢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2"/>
          <a:stretch/>
        </p:blipFill>
        <p:spPr>
          <a:xfrm>
            <a:off x="1763688" y="1988840"/>
            <a:ext cx="5383764" cy="4511889"/>
          </a:xfrm>
        </p:spPr>
      </p:pic>
    </p:spTree>
    <p:extLst>
      <p:ext uri="{BB962C8B-B14F-4D97-AF65-F5344CB8AC3E}">
        <p14:creationId xmlns:p14="http://schemas.microsoft.com/office/powerpoint/2010/main" val="9314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_矩形 73">
            <a:extLst>
              <a:ext uri="{FF2B5EF4-FFF2-40B4-BE49-F238E27FC236}">
                <a16:creationId xmlns="" xmlns:a16="http://schemas.microsoft.com/office/drawing/2014/main" id="{35DB04E3-85CF-498C-AC5C-B792CBAA75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941168"/>
            <a:ext cx="9144000" cy="1560950"/>
          </a:xfrm>
          <a:prstGeom prst="rect">
            <a:avLst/>
          </a:prstGeom>
          <a:solidFill>
            <a:srgbClr val="F9B3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6" name="PA_文本框 75">
            <a:extLst>
              <a:ext uri="{FF2B5EF4-FFF2-40B4-BE49-F238E27FC236}">
                <a16:creationId xmlns="" xmlns:a16="http://schemas.microsoft.com/office/drawing/2014/main" id="{00650523-FA2D-44E4-9CB7-DA6CC5F648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62482" y="5052529"/>
            <a:ext cx="493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pPr defTabSz="685800"/>
            <a:r>
              <a:rPr lang="en-US" altLang="zh-CN" sz="3000" dirty="0" smtClean="0">
                <a:latin typeface="微软雅黑"/>
                <a:ea typeface="微软雅黑"/>
              </a:rPr>
              <a:t>PART3</a:t>
            </a:r>
            <a:endParaRPr lang="zh-CN" altLang="en-US" sz="3000" dirty="0">
              <a:latin typeface="微软雅黑"/>
              <a:ea typeface="微软雅黑"/>
            </a:endParaRPr>
          </a:p>
        </p:txBody>
      </p:sp>
      <p:sp>
        <p:nvSpPr>
          <p:cNvPr id="77" name="PA_文本框 76">
            <a:extLst>
              <a:ext uri="{FF2B5EF4-FFF2-40B4-BE49-F238E27FC236}">
                <a16:creationId xmlns="" xmlns:a16="http://schemas.microsoft.com/office/drawing/2014/main" id="{35E14A86-DC5E-49F6-AF13-492C2A8E2D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6838" y="5712856"/>
            <a:ext cx="7282149" cy="704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20000"/>
              </a:lnSpc>
            </a:pPr>
            <a:r>
              <a:rPr lang="zh-TW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資料來源與挑選</a:t>
            </a:r>
            <a:endParaRPr lang="en-US" altLang="zh-CN" sz="36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cxnSp>
        <p:nvCxnSpPr>
          <p:cNvPr id="78" name="PA_直接连接符 77">
            <a:extLst>
              <a:ext uri="{FF2B5EF4-FFF2-40B4-BE49-F238E27FC236}">
                <a16:creationId xmlns="" xmlns:a16="http://schemas.microsoft.com/office/drawing/2014/main" id="{2000646F-54A6-4F93-BDAD-DB321469E71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2493944" y="5591932"/>
            <a:ext cx="4156114" cy="36087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9440" y="125763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GDP</a:t>
            </a:r>
            <a:endParaRPr lang="zh-TW" altLang="en-US" dirty="0"/>
          </a:p>
          <a:p>
            <a:r>
              <a:rPr lang="zh-TW" altLang="en-US" dirty="0"/>
              <a:t>國民所得與經濟成長所得資料庫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statdb.dgbas.gov.tw/pxweb/Dialog/NI.asp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犯罪率與學歷、年份資料</a:t>
            </a:r>
          </a:p>
          <a:p>
            <a:r>
              <a:rPr lang="zh-TW" altLang="en-US" dirty="0" smtClean="0"/>
              <a:t>內政部</a:t>
            </a:r>
            <a:r>
              <a:rPr lang="zh-TW" altLang="en-US" dirty="0"/>
              <a:t>警政署全國資訊網</a:t>
            </a:r>
          </a:p>
          <a:p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www.npa.gov.tw/NPAGip/wSite/lp?ctNode=12902&amp;CtUnit=2666&amp;BaseDSD=7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警察機關受</a:t>
            </a:r>
            <a:r>
              <a:rPr lang="en-US" altLang="zh-TW" dirty="0"/>
              <a:t>(</a:t>
            </a:r>
            <a:r>
              <a:rPr lang="zh-TW" altLang="en-US" dirty="0"/>
              <a:t>處</a:t>
            </a:r>
            <a:r>
              <a:rPr lang="en-US" altLang="zh-TW" dirty="0"/>
              <a:t>)</a:t>
            </a:r>
            <a:r>
              <a:rPr lang="zh-TW" altLang="en-US" dirty="0"/>
              <a:t>理刑案發生數、破獲數、嫌疑犯人數、刑案發生率、犯罪人口率、破獲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犯罪率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/>
              <a:t>中華民國統計資訊網</a:t>
            </a:r>
          </a:p>
          <a:p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www.stat.gov.tw/ct.asp?xItem=15440&amp;CtNode=3647&amp;mp=4</a:t>
            </a:r>
            <a:endParaRPr lang="en-US" altLang="zh-TW" dirty="0" smtClean="0"/>
          </a:p>
          <a:p>
            <a:r>
              <a:rPr lang="en-US" altLang="zh-TW" dirty="0" smtClean="0">
                <a:hlinkClick r:id="rId9" tooltip="刑事案件嫌疑犯人數－按教育別."/>
              </a:rPr>
              <a:t>(</a:t>
            </a:r>
            <a:r>
              <a:rPr lang="zh-TW" altLang="en-US" dirty="0">
                <a:hlinkClick r:id="rId9" tooltip="刑事案件嫌疑犯人數－按教育別."/>
              </a:rPr>
              <a:t>刑事案件嫌疑犯人數－按教育別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政府資料開放平台</a:t>
            </a:r>
            <a:r>
              <a:rPr lang="zh-TW" altLang="en-US" dirty="0"/>
              <a:t>人力資源調查失業率</a:t>
            </a:r>
          </a:p>
          <a:p>
            <a:r>
              <a:rPr lang="en-US" altLang="zh-TW" dirty="0">
                <a:hlinkClick r:id="rId10"/>
              </a:rPr>
              <a:t>https://data.gov.tw/dataset/6637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4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800">
        <p14:doors dir="vert"/>
      </p:transition>
    </mc:Choice>
    <mc:Fallback xmlns="">
      <p:transition spd="slow" advTm="8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980728"/>
            <a:ext cx="777648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資料挑選與屬性</a:t>
            </a:r>
            <a:r>
              <a:rPr lang="zh-TW" altLang="en-US" sz="3200" dirty="0" smtClean="0">
                <a:latin typeface="+mj-ea"/>
                <a:ea typeface="+mj-ea"/>
              </a:rPr>
              <a:t>分析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>
                <a:latin typeface="+mj-ea"/>
                <a:ea typeface="+mj-ea"/>
              </a:rPr>
              <a:t>首先去除中文字元</a:t>
            </a:r>
          </a:p>
          <a:p>
            <a:r>
              <a:rPr lang="zh-TW" altLang="en-US" sz="3200" dirty="0">
                <a:latin typeface="+mj-ea"/>
                <a:ea typeface="+mj-ea"/>
              </a:rPr>
              <a:t>轉為</a:t>
            </a:r>
            <a:r>
              <a:rPr lang="en-US" altLang="zh-TW" sz="3200" dirty="0">
                <a:latin typeface="+mj-ea"/>
                <a:ea typeface="+mj-ea"/>
              </a:rPr>
              <a:t>.CSV</a:t>
            </a:r>
          </a:p>
          <a:p>
            <a:r>
              <a:rPr lang="zh-TW" altLang="en-US" sz="3200" dirty="0">
                <a:latin typeface="+mj-ea"/>
                <a:ea typeface="+mj-ea"/>
              </a:rPr>
              <a:t>由於各筆資料年份不盡相同</a:t>
            </a:r>
            <a:r>
              <a:rPr lang="zh-TW" altLang="en-US" sz="3200" dirty="0" smtClean="0">
                <a:latin typeface="+mj-ea"/>
                <a:ea typeface="+mj-ea"/>
              </a:rPr>
              <a:t>，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以</a:t>
            </a:r>
            <a:r>
              <a:rPr lang="en-US" altLang="zh-TW" sz="3200" dirty="0" err="1">
                <a:latin typeface="+mj-ea"/>
                <a:ea typeface="+mj-ea"/>
              </a:rPr>
              <a:t>dplyr</a:t>
            </a:r>
            <a:r>
              <a:rPr lang="zh-TW" altLang="en-US" sz="3200" dirty="0">
                <a:latin typeface="+mj-ea"/>
                <a:ea typeface="+mj-ea"/>
              </a:rPr>
              <a:t>取出相同年份資料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型態為</a:t>
            </a:r>
            <a:r>
              <a:rPr lang="en-US" altLang="zh-TW" sz="3200" dirty="0">
                <a:latin typeface="+mj-ea"/>
                <a:ea typeface="+mj-ea"/>
              </a:rPr>
              <a:t>double)</a:t>
            </a:r>
          </a:p>
          <a:p>
            <a:r>
              <a:rPr lang="zh-TW" altLang="en-US" sz="3200" dirty="0">
                <a:latin typeface="+mj-ea"/>
                <a:ea typeface="+mj-ea"/>
              </a:rPr>
              <a:t>將個資料依變數</a:t>
            </a:r>
            <a:r>
              <a:rPr lang="en-US" altLang="zh-TW" sz="3200" dirty="0">
                <a:latin typeface="+mj-ea"/>
                <a:ea typeface="+mj-ea"/>
              </a:rPr>
              <a:t>year</a:t>
            </a:r>
            <a:r>
              <a:rPr lang="zh-TW" altLang="en-US" sz="3200" dirty="0">
                <a:latin typeface="+mj-ea"/>
                <a:ea typeface="+mj-ea"/>
              </a:rPr>
              <a:t>以</a:t>
            </a:r>
            <a:r>
              <a:rPr lang="en-US" altLang="zh-TW" sz="3200" dirty="0">
                <a:latin typeface="+mj-ea"/>
                <a:ea typeface="+mj-ea"/>
              </a:rPr>
              <a:t>merge()</a:t>
            </a:r>
            <a:r>
              <a:rPr lang="zh-TW" altLang="en-US" sz="3200" dirty="0">
                <a:latin typeface="+mj-ea"/>
                <a:ea typeface="+mj-ea"/>
              </a:rPr>
              <a:t>合併</a:t>
            </a:r>
          </a:p>
          <a:p>
            <a:r>
              <a:rPr lang="zh-TW" altLang="en-US" sz="3200" dirty="0">
                <a:latin typeface="+mj-ea"/>
                <a:ea typeface="+mj-ea"/>
              </a:rPr>
              <a:t>處理學歷與犯罪相關資料以利作圖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79512" y="764704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60" y="410348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PART4</a:t>
            </a:r>
            <a:r>
              <a:rPr lang="zh-TW" altLang="en-US" sz="3200" b="1" dirty="0">
                <a:latin typeface="+mj-ea"/>
                <a:ea typeface="+mj-ea"/>
              </a:rPr>
              <a:t>分析的困難處與解決</a:t>
            </a:r>
            <a:r>
              <a:rPr lang="zh-TW" altLang="en-US" sz="3200" b="1" dirty="0" smtClean="0">
                <a:latin typeface="+mj-ea"/>
                <a:ea typeface="+mj-ea"/>
              </a:rPr>
              <a:t>辦法</a:t>
            </a:r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9168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醜醜醜的資料框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250767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資料做出來都沒有關</a:t>
            </a:r>
            <a:r>
              <a:rPr lang="zh-TW" altLang="en-US" sz="2800" dirty="0"/>
              <a:t>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9552" y="316896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誤判資料類</a:t>
            </a:r>
            <a:r>
              <a:rPr lang="zh-TW" altLang="en-US" sz="2800" dirty="0"/>
              <a:t>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1560" y="40277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8424" y="3833724"/>
            <a:ext cx="640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兩份*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本以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相對應的文件出現出入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90356" y="692696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65483" y="26064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+mj-ea"/>
                <a:ea typeface="+mj-ea"/>
              </a:rPr>
              <a:t>階段性結果</a:t>
            </a:r>
          </a:p>
        </p:txBody>
      </p:sp>
      <p:sp>
        <p:nvSpPr>
          <p:cNvPr id="3" name="任意多边形: 形状 9">
            <a:extLst>
              <a:ext uri="{FF2B5EF4-FFF2-40B4-BE49-F238E27FC236}">
                <a16:creationId xmlns="" xmlns:a16="http://schemas.microsoft.com/office/drawing/2014/main" id="{007B8CB1-CDB3-42D7-9ED9-B29B57AD2E12}"/>
              </a:ext>
            </a:extLst>
          </p:cNvPr>
          <p:cNvSpPr/>
          <p:nvPr/>
        </p:nvSpPr>
        <p:spPr>
          <a:xfrm>
            <a:off x="4355" y="34679"/>
            <a:ext cx="7488464" cy="68580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628800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1997~2018</a:t>
            </a:r>
            <a:r>
              <a:rPr lang="zh-TW" altLang="en-US" sz="2400" b="1" dirty="0" smtClean="0"/>
              <a:t>歷年國內生產毛額年增率  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1997~2016</a:t>
            </a:r>
            <a:r>
              <a:rPr lang="zh-TW" altLang="en-US" sz="2400" b="1" dirty="0" smtClean="0"/>
              <a:t>歷年刑事案件嫌疑犯人數 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1997~2016</a:t>
            </a:r>
            <a:r>
              <a:rPr lang="zh-TW" altLang="en-US" sz="2400" b="1" dirty="0" smtClean="0"/>
              <a:t>歷年不同教育程度</a:t>
            </a:r>
            <a:r>
              <a:rPr lang="zh-TW" altLang="en-US" sz="2400" b="1" dirty="0"/>
              <a:t>刑事案件嫌疑犯人數 </a:t>
            </a:r>
            <a:endParaRPr lang="en-US" altLang="zh-TW" sz="2400" b="1" dirty="0" smtClean="0"/>
          </a:p>
          <a:p>
            <a:r>
              <a:rPr lang="en-US" altLang="zh-TW" sz="2400" b="1" dirty="0"/>
              <a:t>1997~2016</a:t>
            </a:r>
            <a:r>
              <a:rPr lang="zh-TW" altLang="en-US" sz="2400" b="1" dirty="0" smtClean="0"/>
              <a:t>不同性別之犯罪情況比較 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失業率與犯罪之關聯 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失業率與犯罪之相關係數</a:t>
            </a:r>
            <a:endParaRPr lang="en-US" altLang="zh-TW" sz="2400" b="1" dirty="0" smtClean="0"/>
          </a:p>
          <a:p>
            <a:endParaRPr lang="en-US" altLang="zh-TW" sz="2400" b="1" dirty="0"/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4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1397</TotalTime>
  <Words>507</Words>
  <Application>Microsoft Office PowerPoint</Application>
  <PresentationFormat>如螢幕大小 (4:3)</PresentationFormat>
  <Paragraphs>99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Office 主题​​</vt:lpstr>
      <vt:lpstr>1_Office 主题​​</vt:lpstr>
      <vt:lpstr>2_Office 主题​​</vt:lpstr>
      <vt:lpstr>3_Office 主题​​</vt:lpstr>
      <vt:lpstr>4_Office 主题​​</vt:lpstr>
      <vt:lpstr>PowerPoint 簡報</vt:lpstr>
      <vt:lpstr>PowerPoint 簡報</vt:lpstr>
      <vt:lpstr>PowerPoint 簡報</vt:lpstr>
      <vt:lpstr>PowerPoint 簡報</vt:lpstr>
      <vt:lpstr>請問大家認為有甚麼因素會影響到犯罪率呢?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108夏季學院資料科學程式設計 GDP以及教育程度對於社會犯罪率的影響</dc:title>
  <dc:creator>E15_W7</dc:creator>
  <cp:lastModifiedBy>E15_W7</cp:lastModifiedBy>
  <cp:revision>36</cp:revision>
  <dcterms:created xsi:type="dcterms:W3CDTF">2019-07-23T06:19:04Z</dcterms:created>
  <dcterms:modified xsi:type="dcterms:W3CDTF">2019-07-24T15:50:06Z</dcterms:modified>
</cp:coreProperties>
</file>