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61" r:id="rId4"/>
    <p:sldId id="259" r:id="rId5"/>
    <p:sldId id="263" r:id="rId6"/>
    <p:sldId id="262" r:id="rId7"/>
    <p:sldId id="267" r:id="rId8"/>
    <p:sldId id="270" r:id="rId9"/>
    <p:sldId id="268" r:id="rId10"/>
    <p:sldId id="269" r:id="rId11"/>
    <p:sldId id="271" r:id="rId12"/>
    <p:sldId id="272" r:id="rId13"/>
    <p:sldId id="274" r:id="rId14"/>
    <p:sldId id="273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5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02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81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7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6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0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26C9-D243-4E4C-8F03-F1E7A1E8E8A9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A3008F-4FF9-4631-8556-D6A2DE75EE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260F0C7-C45D-4807-9402-E1A57B97F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Presented by: Vladislav Leskovetc</a:t>
            </a:r>
          </a:p>
          <a:p>
            <a:r>
              <a:rPr lang="en-US" dirty="0"/>
              <a:t>Last updated: October 3</a:t>
            </a:r>
            <a:r>
              <a:rPr lang="en-US" baseline="30000" dirty="0"/>
              <a:t>rd</a:t>
            </a:r>
            <a:r>
              <a:rPr lang="en-US" dirty="0"/>
              <a:t>,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14104-5128-4D15-96E0-E71238C0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Cyclistic Usage Analysis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11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Workweek usage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42597" y="1548898"/>
            <a:ext cx="3825244" cy="429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99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’ usage peaks at 8AM and then at 5PM</a:t>
            </a:r>
          </a:p>
          <a:p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started 37% during the busiest times (7AM-9AM, 4PM-6PM)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riders’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trips experience a steady increase from 5AM to 5PM and then slow down by 11PM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Group 19" descr="Line chart&#10;&#10;The chart shows the number of trips per time-of-day by user type. The higher the point on the chart, the more trips were completed during that time. Time is charted on X-axis from 12 AM to 11PM. Line’s thickness represents trip duration, the thicker the line, the longer trips were during that time.&#10;Additional lines highlight the busiest times for members at 8AM and 5PM">
            <a:extLst>
              <a:ext uri="{FF2B5EF4-FFF2-40B4-BE49-F238E27FC236}">
                <a16:creationId xmlns:a16="http://schemas.microsoft.com/office/drawing/2014/main" id="{86D953DF-9F5A-4DF0-814B-EE150039E6AF}"/>
              </a:ext>
            </a:extLst>
          </p:cNvPr>
          <p:cNvGrpSpPr/>
          <p:nvPr/>
        </p:nvGrpSpPr>
        <p:grpSpPr>
          <a:xfrm>
            <a:off x="4555358" y="1171861"/>
            <a:ext cx="7187909" cy="5330535"/>
            <a:chOff x="4555358" y="1171861"/>
            <a:chExt cx="7187909" cy="53305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584A18-8920-424C-BD92-8E04F4CC3132}"/>
                </a:ext>
              </a:extLst>
            </p:cNvPr>
            <p:cNvGrpSpPr/>
            <p:nvPr/>
          </p:nvGrpSpPr>
          <p:grpSpPr>
            <a:xfrm>
              <a:off x="4555358" y="1524004"/>
              <a:ext cx="7187909" cy="4978392"/>
              <a:chOff x="4555358" y="1524004"/>
              <a:chExt cx="7187909" cy="497839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87F7BF8-2470-48C0-B8A4-278E2F0B8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55358" y="1524004"/>
                <a:ext cx="7187909" cy="4978392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CABA22-CB8B-4905-A52C-97651889B6B8}"/>
                  </a:ext>
                </a:extLst>
              </p:cNvPr>
              <p:cNvSpPr txBox="1"/>
              <p:nvPr/>
            </p:nvSpPr>
            <p:spPr>
              <a:xfrm>
                <a:off x="5797420" y="4522821"/>
                <a:ext cx="7604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Members</a:t>
                </a:r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D07E49-19FD-4423-9CAB-D274BB4DFC93}"/>
                  </a:ext>
                </a:extLst>
              </p:cNvPr>
              <p:cNvSpPr txBox="1"/>
              <p:nvPr/>
            </p:nvSpPr>
            <p:spPr>
              <a:xfrm>
                <a:off x="7606126" y="5304795"/>
                <a:ext cx="6517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Casual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8AD81EE-836F-4A00-97AB-EA8FD7CC9EE4}"/>
                  </a:ext>
                </a:extLst>
              </p:cNvPr>
              <p:cNvCxnSpPr>
                <a:cxnSpLocks/>
                <a:endCxn id="3" idx="3"/>
              </p:cNvCxnSpPr>
              <p:nvPr/>
            </p:nvCxnSpPr>
            <p:spPr>
              <a:xfrm flipH="1" flipV="1">
                <a:off x="6557865" y="4653626"/>
                <a:ext cx="272144" cy="552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17DB612-7ED5-419C-9497-50A7994CA95A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H="1" flipV="1">
                <a:off x="7932000" y="5566405"/>
                <a:ext cx="308092" cy="997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EA43C3-CF03-4CD8-951F-A908C591A38A}"/>
                </a:ext>
              </a:extLst>
            </p:cNvPr>
            <p:cNvSpPr txBox="1"/>
            <p:nvPr/>
          </p:nvSpPr>
          <p:spPr>
            <a:xfrm>
              <a:off x="6420985" y="1171861"/>
              <a:ext cx="3638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Workweek Usage by Hour in 2019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FCAA5-7044-4A02-993F-DF8EAC44C782}"/>
              </a:ext>
            </a:extLst>
          </p:cNvPr>
          <p:cNvCxnSpPr/>
          <p:nvPr/>
        </p:nvCxnSpPr>
        <p:spPr>
          <a:xfrm>
            <a:off x="7464490" y="2861388"/>
            <a:ext cx="0" cy="3153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E2DE2-662D-4375-93B3-D7C7393908AF}"/>
              </a:ext>
            </a:extLst>
          </p:cNvPr>
          <p:cNvCxnSpPr/>
          <p:nvPr/>
        </p:nvCxnSpPr>
        <p:spPr>
          <a:xfrm flipH="1">
            <a:off x="5026090" y="2861388"/>
            <a:ext cx="2432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29106-50C7-4963-A180-E992D5D6C4D8}"/>
              </a:ext>
            </a:extLst>
          </p:cNvPr>
          <p:cNvCxnSpPr/>
          <p:nvPr/>
        </p:nvCxnSpPr>
        <p:spPr>
          <a:xfrm>
            <a:off x="9855608" y="1822957"/>
            <a:ext cx="46482" cy="419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BF71F8-FE4F-4BA3-82E1-4173D010E1A5}"/>
              </a:ext>
            </a:extLst>
          </p:cNvPr>
          <p:cNvCxnSpPr/>
          <p:nvPr/>
        </p:nvCxnSpPr>
        <p:spPr>
          <a:xfrm flipH="1">
            <a:off x="5055996" y="1828800"/>
            <a:ext cx="480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Weekend usage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42597" y="1548898"/>
            <a:ext cx="3825244" cy="429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99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usage patterns are identical during the weekend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 descr="Line chart&#10;&#10;Lines represent members and casual riders. Y axis shows number of trips in the weekend, X axis shows time of day">
            <a:extLst>
              <a:ext uri="{FF2B5EF4-FFF2-40B4-BE49-F238E27FC236}">
                <a16:creationId xmlns:a16="http://schemas.microsoft.com/office/drawing/2014/main" id="{AC97E727-496D-418B-A023-BAA708997E0F}"/>
              </a:ext>
            </a:extLst>
          </p:cNvPr>
          <p:cNvGrpSpPr/>
          <p:nvPr/>
        </p:nvGrpSpPr>
        <p:grpSpPr>
          <a:xfrm>
            <a:off x="4712296" y="1164155"/>
            <a:ext cx="7173547" cy="5018931"/>
            <a:chOff x="4712296" y="1164155"/>
            <a:chExt cx="7173547" cy="50189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3E5CAC-C2D4-44E0-A136-CA5594A8D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2296" y="1422400"/>
              <a:ext cx="7173547" cy="476068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9E2E24-7F64-4F95-BF64-06B99F6AE63A}"/>
                </a:ext>
              </a:extLst>
            </p:cNvPr>
            <p:cNvSpPr txBox="1"/>
            <p:nvPr/>
          </p:nvSpPr>
          <p:spPr>
            <a:xfrm>
              <a:off x="6548506" y="1164155"/>
              <a:ext cx="350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Weekend Usage by Hour in 2019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CD85AC-07EF-4730-96FF-435145F14774}"/>
              </a:ext>
            </a:extLst>
          </p:cNvPr>
          <p:cNvSpPr txBox="1"/>
          <p:nvPr/>
        </p:nvSpPr>
        <p:spPr>
          <a:xfrm>
            <a:off x="5080233" y="4758491"/>
            <a:ext cx="923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Members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170A4-7FCB-40E9-B0AB-E9DF7B28B4A2}"/>
              </a:ext>
            </a:extLst>
          </p:cNvPr>
          <p:cNvSpPr txBox="1"/>
          <p:nvPr/>
        </p:nvSpPr>
        <p:spPr>
          <a:xfrm>
            <a:off x="4931761" y="5480004"/>
            <a:ext cx="647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Casual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CB9D49-C220-4618-9617-BFF581824E79}"/>
              </a:ext>
            </a:extLst>
          </p:cNvPr>
          <p:cNvCxnSpPr>
            <a:cxnSpLocks/>
          </p:cNvCxnSpPr>
          <p:nvPr/>
        </p:nvCxnSpPr>
        <p:spPr>
          <a:xfrm flipH="1" flipV="1">
            <a:off x="5780721" y="4917811"/>
            <a:ext cx="801179" cy="69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550AF3-C4F9-41E5-838C-BE25FAD3BC73}"/>
              </a:ext>
            </a:extLst>
          </p:cNvPr>
          <p:cNvCxnSpPr>
            <a:cxnSpLocks/>
          </p:cNvCxnSpPr>
          <p:nvPr/>
        </p:nvCxnSpPr>
        <p:spPr>
          <a:xfrm flipH="1" flipV="1">
            <a:off x="5465443" y="5596625"/>
            <a:ext cx="630557" cy="6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Trip duration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 descr="Combo Bar and line charts&#10;&#10;Each bar represents the number of trips on each day of the week. Casual riders trips are shown on the left side and members are on the right. &#10;Line chart shows mean trip duration during each day of the week">
            <a:extLst>
              <a:ext uri="{FF2B5EF4-FFF2-40B4-BE49-F238E27FC236}">
                <a16:creationId xmlns:a16="http://schemas.microsoft.com/office/drawing/2014/main" id="{9C0E61EA-E297-4AFC-B7C5-4AF1634E40DD}"/>
              </a:ext>
            </a:extLst>
          </p:cNvPr>
          <p:cNvGrpSpPr/>
          <p:nvPr/>
        </p:nvGrpSpPr>
        <p:grpSpPr>
          <a:xfrm>
            <a:off x="2146056" y="873087"/>
            <a:ext cx="7899888" cy="5565886"/>
            <a:chOff x="2146056" y="873087"/>
            <a:chExt cx="7899888" cy="5565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E153C0-D516-4A5C-85EC-FAB60E4A2756}"/>
                </a:ext>
              </a:extLst>
            </p:cNvPr>
            <p:cNvSpPr txBox="1"/>
            <p:nvPr/>
          </p:nvSpPr>
          <p:spPr>
            <a:xfrm>
              <a:off x="3080775" y="873087"/>
              <a:ext cx="603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and Mean Trip Duration by Day of the Week in 2019</a:t>
              </a:r>
            </a:p>
          </p:txBody>
        </p:sp>
        <p:pic>
          <p:nvPicPr>
            <p:cNvPr id="24" name="Picture 23" descr="Chart, bar chart&#10;&#10;Description automatically generated">
              <a:extLst>
                <a:ext uri="{FF2B5EF4-FFF2-40B4-BE49-F238E27FC236}">
                  <a16:creationId xmlns:a16="http://schemas.microsoft.com/office/drawing/2014/main" id="{5E58CDEC-5FAA-490F-8B25-A51DED158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09" r="12244"/>
            <a:stretch/>
          </p:blipFill>
          <p:spPr>
            <a:xfrm>
              <a:off x="2146056" y="1171647"/>
              <a:ext cx="7899888" cy="526732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84FD9-E9BC-4BF9-8A78-A0109496FA7D}"/>
              </a:ext>
            </a:extLst>
          </p:cNvPr>
          <p:cNvCxnSpPr>
            <a:cxnSpLocks/>
          </p:cNvCxnSpPr>
          <p:nvPr/>
        </p:nvCxnSpPr>
        <p:spPr>
          <a:xfrm flipV="1">
            <a:off x="1743075" y="2143125"/>
            <a:ext cx="0" cy="412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85E9AA-B5BB-4B4A-9663-25692782C35D}"/>
              </a:ext>
            </a:extLst>
          </p:cNvPr>
          <p:cNvCxnSpPr>
            <a:cxnSpLocks/>
          </p:cNvCxnSpPr>
          <p:nvPr/>
        </p:nvCxnSpPr>
        <p:spPr>
          <a:xfrm flipV="1">
            <a:off x="2622143" y="6638925"/>
            <a:ext cx="5514975" cy="6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9C3EE-861F-457E-942E-827AAE98E244}"/>
              </a:ext>
            </a:extLst>
          </p:cNvPr>
          <p:cNvSpPr txBox="1"/>
          <p:nvPr/>
        </p:nvSpPr>
        <p:spPr>
          <a:xfrm>
            <a:off x="734215" y="1724098"/>
            <a:ext cx="152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 duration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C9079-300F-4925-BA1B-05B98651E341}"/>
              </a:ext>
            </a:extLst>
          </p:cNvPr>
          <p:cNvSpPr txBox="1"/>
          <p:nvPr/>
        </p:nvSpPr>
        <p:spPr>
          <a:xfrm>
            <a:off x="8287577" y="645754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of the week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18225-CB82-49E1-B210-F19055111CCE}"/>
              </a:ext>
            </a:extLst>
          </p:cNvPr>
          <p:cNvSpPr txBox="1"/>
          <p:nvPr/>
        </p:nvSpPr>
        <p:spPr>
          <a:xfrm>
            <a:off x="7068377" y="206171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duration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923336-5E08-4658-8EC0-E42FBEE74249}"/>
              </a:ext>
            </a:extLst>
          </p:cNvPr>
          <p:cNvCxnSpPr/>
          <p:nvPr/>
        </p:nvCxnSpPr>
        <p:spPr>
          <a:xfrm>
            <a:off x="5838825" y="2093430"/>
            <a:ext cx="1162050" cy="10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85EF8D-9A32-4095-95C2-2D1C822FAF1F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361301" y="2431046"/>
            <a:ext cx="1539997" cy="26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D9493-C97C-40F4-A736-C208AF4DA05E}"/>
              </a:ext>
            </a:extLst>
          </p:cNvPr>
          <p:cNvCxnSpPr>
            <a:cxnSpLocks/>
          </p:cNvCxnSpPr>
          <p:nvPr/>
        </p:nvCxnSpPr>
        <p:spPr>
          <a:xfrm flipV="1">
            <a:off x="10434357" y="2143125"/>
            <a:ext cx="0" cy="412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1C7FAF-E6AF-4A1F-897F-19A822267846}"/>
              </a:ext>
            </a:extLst>
          </p:cNvPr>
          <p:cNvSpPr txBox="1"/>
          <p:nvPr/>
        </p:nvSpPr>
        <p:spPr>
          <a:xfrm>
            <a:off x="10045944" y="166154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duration</a:t>
            </a:r>
          </a:p>
        </p:txBody>
      </p:sp>
    </p:spTree>
    <p:extLst>
      <p:ext uri="{BB962C8B-B14F-4D97-AF65-F5344CB8AC3E}">
        <p14:creationId xmlns:p14="http://schemas.microsoft.com/office/powerpoint/2010/main" val="16786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693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Trip duration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2" descr="Combo Bar and line charts&#10;&#10;Each bar represents the number of trips on each day of the week. Casual riders trips are shown on the left side and members are on the right. &#10;Line chart shows mean trip duration during each day of the week">
            <a:extLst>
              <a:ext uri="{FF2B5EF4-FFF2-40B4-BE49-F238E27FC236}">
                <a16:creationId xmlns:a16="http://schemas.microsoft.com/office/drawing/2014/main" id="{98744C3D-6194-4F16-BBA8-A08204BA2F69}"/>
              </a:ext>
            </a:extLst>
          </p:cNvPr>
          <p:cNvGrpSpPr/>
          <p:nvPr/>
        </p:nvGrpSpPr>
        <p:grpSpPr>
          <a:xfrm>
            <a:off x="5135849" y="1118132"/>
            <a:ext cx="6607418" cy="5158843"/>
            <a:chOff x="2146056" y="765470"/>
            <a:chExt cx="7899888" cy="56735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C0E61EA-E297-4AFC-B7C5-4AF1634E40DD}"/>
                </a:ext>
              </a:extLst>
            </p:cNvPr>
            <p:cNvGrpSpPr/>
            <p:nvPr/>
          </p:nvGrpSpPr>
          <p:grpSpPr>
            <a:xfrm>
              <a:off x="2146056" y="765470"/>
              <a:ext cx="7899888" cy="5673503"/>
              <a:chOff x="2146056" y="765470"/>
              <a:chExt cx="7899888" cy="56735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E153C0-D516-4A5C-85EC-FAB60E4A2756}"/>
                  </a:ext>
                </a:extLst>
              </p:cNvPr>
              <p:cNvSpPr txBox="1"/>
              <p:nvPr/>
            </p:nvSpPr>
            <p:spPr>
              <a:xfrm>
                <a:off x="2492102" y="765470"/>
                <a:ext cx="7269118" cy="40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and Mean Trip Duration by Day of the Week in 2019</a:t>
                </a:r>
              </a:p>
            </p:txBody>
          </p:sp>
          <p:pic>
            <p:nvPicPr>
              <p:cNvPr id="24" name="Picture 23" descr="Chart, bar chart&#10;&#10;Description automatically generated">
                <a:extLst>
                  <a:ext uri="{FF2B5EF4-FFF2-40B4-BE49-F238E27FC236}">
                    <a16:creationId xmlns:a16="http://schemas.microsoft.com/office/drawing/2014/main" id="{5E58CDEC-5FAA-490F-8B25-A51DED158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09" r="12244"/>
              <a:stretch/>
            </p:blipFill>
            <p:spPr>
              <a:xfrm>
                <a:off x="2146056" y="1171647"/>
                <a:ext cx="7899888" cy="5267326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818225-CB82-49E1-B210-F19055111CCE}"/>
                </a:ext>
              </a:extLst>
            </p:cNvPr>
            <p:cNvSpPr txBox="1"/>
            <p:nvPr/>
          </p:nvSpPr>
          <p:spPr>
            <a:xfrm>
              <a:off x="7068377" y="2061714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duration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4923336-5E08-4658-8EC0-E42FBEE74249}"/>
                </a:ext>
              </a:extLst>
            </p:cNvPr>
            <p:cNvCxnSpPr/>
            <p:nvPr/>
          </p:nvCxnSpPr>
          <p:spPr>
            <a:xfrm>
              <a:off x="5838825" y="2093430"/>
              <a:ext cx="1162050" cy="107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685EF8D-9A32-4095-95C2-2D1C822FAF1F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6361301" y="2431046"/>
              <a:ext cx="1539997" cy="269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87B2C5-D917-49FC-8A2B-5147F2F5C885}"/>
              </a:ext>
            </a:extLst>
          </p:cNvPr>
          <p:cNvSpPr txBox="1">
            <a:spLocks/>
          </p:cNvSpPr>
          <p:nvPr/>
        </p:nvSpPr>
        <p:spPr>
          <a:xfrm>
            <a:off x="842597" y="1487463"/>
            <a:ext cx="3825244" cy="5021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Total trip length is increasing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throughout the week, peaking on Saturday</a:t>
            </a:r>
          </a:p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Trip length for </a:t>
            </a:r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remains stable Monday through Friday, and decreases during the weekend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On average </a:t>
            </a:r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ride 42 minutes less than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693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Geographical distribution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 descr="Map&#10;&#10;Map of the locations where trips start. Casual riders are on the left, members are on the right.">
            <a:extLst>
              <a:ext uri="{FF2B5EF4-FFF2-40B4-BE49-F238E27FC236}">
                <a16:creationId xmlns:a16="http://schemas.microsoft.com/office/drawing/2014/main" id="{FB1E4325-2AE9-4240-9D4A-9B6E70EBD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>
          <a:xfrm>
            <a:off x="931296" y="815685"/>
            <a:ext cx="10329408" cy="604231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E8E600-D546-4B0C-9749-ABABFAC382CC}"/>
              </a:ext>
            </a:extLst>
          </p:cNvPr>
          <p:cNvCxnSpPr/>
          <p:nvPr/>
        </p:nvCxnSpPr>
        <p:spPr>
          <a:xfrm flipV="1">
            <a:off x="4315522" y="1940312"/>
            <a:ext cx="245327" cy="72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4E3FBC-0E0E-4223-808C-2816787E7BBD}"/>
              </a:ext>
            </a:extLst>
          </p:cNvPr>
          <p:cNvSpPr txBox="1"/>
          <p:nvPr/>
        </p:nvSpPr>
        <p:spPr>
          <a:xfrm>
            <a:off x="4277874" y="160926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 location</a:t>
            </a:r>
          </a:p>
        </p:txBody>
      </p:sp>
    </p:spTree>
    <p:extLst>
      <p:ext uri="{BB962C8B-B14F-4D97-AF65-F5344CB8AC3E}">
        <p14:creationId xmlns:p14="http://schemas.microsoft.com/office/powerpoint/2010/main" val="215703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693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Geographical distribution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71DD89-16BD-43FB-8ED7-ACCEA5B4EF9B}"/>
              </a:ext>
            </a:extLst>
          </p:cNvPr>
          <p:cNvSpPr txBox="1">
            <a:spLocks/>
          </p:cNvSpPr>
          <p:nvPr/>
        </p:nvSpPr>
        <p:spPr>
          <a:xfrm>
            <a:off x="842597" y="1333575"/>
            <a:ext cx="3480226" cy="531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riders’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trips gravitate towards the shoreline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started most trips at the Streeter Dr and Grand Ave location at the Pier </a:t>
            </a:r>
          </a:p>
          <a:p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trips evenly distributed in downtown</a:t>
            </a:r>
          </a:p>
          <a:p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started most trips at the Greektown area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2227BC1-BE05-4164-A6A2-464EB26E5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4322823" y="1059364"/>
            <a:ext cx="7420444" cy="54497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386F49C-51E2-4F8A-A79F-732CCFE74B05}"/>
              </a:ext>
            </a:extLst>
          </p:cNvPr>
          <p:cNvSpPr/>
          <p:nvPr/>
        </p:nvSpPr>
        <p:spPr>
          <a:xfrm rot="20782589">
            <a:off x="5616249" y="1253758"/>
            <a:ext cx="1508762" cy="529900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534CC4-F051-4AC4-8ABB-0A01BA8AAF1A}"/>
              </a:ext>
            </a:extLst>
          </p:cNvPr>
          <p:cNvCxnSpPr/>
          <p:nvPr/>
        </p:nvCxnSpPr>
        <p:spPr>
          <a:xfrm flipV="1">
            <a:off x="6649616" y="1816359"/>
            <a:ext cx="180392" cy="53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9016EE-C78C-4CCC-BA67-04E032AEACF7}"/>
              </a:ext>
            </a:extLst>
          </p:cNvPr>
          <p:cNvSpPr txBox="1"/>
          <p:nvPr/>
        </p:nvSpPr>
        <p:spPr>
          <a:xfrm>
            <a:off x="6736702" y="1333574"/>
            <a:ext cx="12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Historic District, Pier, Magnificent mile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6CAFB-405F-4CAC-B7A4-EED5A00FE562}"/>
              </a:ext>
            </a:extLst>
          </p:cNvPr>
          <p:cNvSpPr/>
          <p:nvPr/>
        </p:nvSpPr>
        <p:spPr>
          <a:xfrm>
            <a:off x="8136512" y="4485947"/>
            <a:ext cx="1257477" cy="131268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A7958-3800-4E42-9BAE-8135A286476A}"/>
              </a:ext>
            </a:extLst>
          </p:cNvPr>
          <p:cNvSpPr txBox="1"/>
          <p:nvPr/>
        </p:nvSpPr>
        <p:spPr>
          <a:xfrm>
            <a:off x="10296188" y="1779850"/>
            <a:ext cx="1442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Greektown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A4E43F-A415-4A7B-A40E-65B145DCA7EC}"/>
              </a:ext>
            </a:extLst>
          </p:cNvPr>
          <p:cNvCxnSpPr>
            <a:cxnSpLocks/>
          </p:cNvCxnSpPr>
          <p:nvPr/>
        </p:nvCxnSpPr>
        <p:spPr>
          <a:xfrm flipV="1">
            <a:off x="9115974" y="2087627"/>
            <a:ext cx="1873844" cy="252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B7D85-9E17-4039-9DB8-136AF871DC2F}"/>
              </a:ext>
            </a:extLst>
          </p:cNvPr>
          <p:cNvSpPr txBox="1"/>
          <p:nvPr/>
        </p:nvSpPr>
        <p:spPr>
          <a:xfrm>
            <a:off x="4279531" y="808329"/>
            <a:ext cx="79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Stations Where Trips are Being Started by User Type in 2019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923B26-921E-4D01-904B-CDE24CA02ED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056763" y="3059226"/>
            <a:ext cx="452829" cy="9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4F8E8-980F-4836-955E-4707E6D65044}"/>
              </a:ext>
            </a:extLst>
          </p:cNvPr>
          <p:cNvSpPr txBox="1"/>
          <p:nvPr/>
        </p:nvSpPr>
        <p:spPr>
          <a:xfrm>
            <a:off x="6894680" y="268989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Pier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 animBg="1"/>
      <p:bldP spid="2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33" y="212687"/>
            <a:ext cx="8596668" cy="693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BF687-C055-4AC5-A9C1-BBB470400D99}"/>
              </a:ext>
            </a:extLst>
          </p:cNvPr>
          <p:cNvSpPr txBox="1">
            <a:spLocks/>
          </p:cNvSpPr>
          <p:nvPr/>
        </p:nvSpPr>
        <p:spPr>
          <a:xfrm>
            <a:off x="842597" y="1227081"/>
            <a:ext cx="3480226" cy="163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average ride length is 42 minutes lower than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CFC924-BF51-4FA8-A6D3-6C664F8C6117}"/>
              </a:ext>
            </a:extLst>
          </p:cNvPr>
          <p:cNvSpPr txBox="1">
            <a:spLocks/>
          </p:cNvSpPr>
          <p:nvPr/>
        </p:nvSpPr>
        <p:spPr>
          <a:xfrm>
            <a:off x="842597" y="3223214"/>
            <a:ext cx="3480226" cy="163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Busiest time of day for  </a:t>
            </a:r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is at 8AM and 5PM during work week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B93B4C-B849-4CFF-B413-486A8D2CEDF0}"/>
              </a:ext>
            </a:extLst>
          </p:cNvPr>
          <p:cNvSpPr txBox="1">
            <a:spLocks/>
          </p:cNvSpPr>
          <p:nvPr/>
        </p:nvSpPr>
        <p:spPr>
          <a:xfrm>
            <a:off x="4551407" y="4473373"/>
            <a:ext cx="3480226" cy="163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tend to start their trips in the more scenic area on the shoreline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38BB5E-E1A3-4894-853A-3AE0E0973A36}"/>
              </a:ext>
            </a:extLst>
          </p:cNvPr>
          <p:cNvSpPr txBox="1">
            <a:spLocks/>
          </p:cNvSpPr>
          <p:nvPr/>
        </p:nvSpPr>
        <p:spPr>
          <a:xfrm>
            <a:off x="842597" y="5130744"/>
            <a:ext cx="3480226" cy="163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Busiest time of day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is between 12PM and 3PM on weekends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596F4AB-7695-4CCF-A3EB-3EF9E16268A8}"/>
              </a:ext>
            </a:extLst>
          </p:cNvPr>
          <p:cNvSpPr txBox="1">
            <a:spLocks/>
          </p:cNvSpPr>
          <p:nvPr/>
        </p:nvSpPr>
        <p:spPr>
          <a:xfrm>
            <a:off x="4554230" y="2165366"/>
            <a:ext cx="3477403" cy="156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Members’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start locations are more equally distributed around town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5A5F65C-008F-4779-95D0-9EAB0CDB618B}"/>
              </a:ext>
            </a:extLst>
          </p:cNvPr>
          <p:cNvSpPr txBox="1">
            <a:spLocks/>
          </p:cNvSpPr>
          <p:nvPr/>
        </p:nvSpPr>
        <p:spPr>
          <a:xfrm>
            <a:off x="8260217" y="2865733"/>
            <a:ext cx="3480226" cy="368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*Evidence suggests that </a:t>
            </a:r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use service primarily for work commute, whereas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use it as leisure activity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*Does not mean there are no other use cases, further analysis is needed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743DC0C-AE6D-4951-9013-094BEC3FEF55}"/>
              </a:ext>
            </a:extLst>
          </p:cNvPr>
          <p:cNvSpPr/>
          <p:nvPr/>
        </p:nvSpPr>
        <p:spPr>
          <a:xfrm>
            <a:off x="3928533" y="1227080"/>
            <a:ext cx="756356" cy="554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D59A5AE9-3F14-4EFF-AD84-56FC4238F982}"/>
              </a:ext>
            </a:extLst>
          </p:cNvPr>
          <p:cNvSpPr/>
          <p:nvPr/>
        </p:nvSpPr>
        <p:spPr>
          <a:xfrm>
            <a:off x="7687733" y="2165366"/>
            <a:ext cx="569660" cy="39466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5" grpId="0"/>
      <p:bldP spid="26" grpId="0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42597" y="1415752"/>
            <a:ext cx="10643159" cy="5214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Conduct a survey among members and casual riders to identify their preferences and use cases for th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 service</a:t>
            </a:r>
          </a:p>
          <a:p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Conduct a separate analysis focusing on impact of COVID 19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Provide incentives for current casual members to convert to members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Work with the Universities in Chicago area to subsidize discounted membership for students, faculty, and staff</a:t>
            </a:r>
          </a:p>
          <a:p>
            <a:endParaRPr 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Send monthly newsletter to current members showing how their usage of bike sharing for commuting helps the environment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6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4E45E-B524-4FCB-ACB1-9D471589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212" y="2844800"/>
            <a:ext cx="3281483" cy="130951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Graphic 25" descr="Bike">
            <a:extLst>
              <a:ext uri="{FF2B5EF4-FFF2-40B4-BE49-F238E27FC236}">
                <a16:creationId xmlns:a16="http://schemas.microsoft.com/office/drawing/2014/main" id="{86333DF7-8475-42BD-8267-97F77486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60874">
            <a:off x="7499754" y="2105528"/>
            <a:ext cx="3519813" cy="35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5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Appendix 1: Usage indicators 2020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6C61BFC4-3BCA-4C3C-9FB6-479E094E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92252"/>
              </p:ext>
            </p:extLst>
          </p:nvPr>
        </p:nvGraphicFramePr>
        <p:xfrm>
          <a:off x="2196198" y="1501089"/>
          <a:ext cx="7813723" cy="385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1">
                  <a:extLst>
                    <a:ext uri="{9D8B030D-6E8A-4147-A177-3AD203B41FA5}">
                      <a16:colId xmlns:a16="http://schemas.microsoft.com/office/drawing/2014/main" val="3841341214"/>
                    </a:ext>
                  </a:extLst>
                </a:gridCol>
                <a:gridCol w="1051141">
                  <a:extLst>
                    <a:ext uri="{9D8B030D-6E8A-4147-A177-3AD203B41FA5}">
                      <a16:colId xmlns:a16="http://schemas.microsoft.com/office/drawing/2014/main" val="107561682"/>
                    </a:ext>
                  </a:extLst>
                </a:gridCol>
                <a:gridCol w="1261919">
                  <a:extLst>
                    <a:ext uri="{9D8B030D-6E8A-4147-A177-3AD203B41FA5}">
                      <a16:colId xmlns:a16="http://schemas.microsoft.com/office/drawing/2014/main" val="1524915999"/>
                    </a:ext>
                  </a:extLst>
                </a:gridCol>
                <a:gridCol w="605899">
                  <a:extLst>
                    <a:ext uri="{9D8B030D-6E8A-4147-A177-3AD203B41FA5}">
                      <a16:colId xmlns:a16="http://schemas.microsoft.com/office/drawing/2014/main" val="2114003068"/>
                    </a:ext>
                  </a:extLst>
                </a:gridCol>
                <a:gridCol w="1293542">
                  <a:extLst>
                    <a:ext uri="{9D8B030D-6E8A-4147-A177-3AD203B41FA5}">
                      <a16:colId xmlns:a16="http://schemas.microsoft.com/office/drawing/2014/main" val="3993736109"/>
                    </a:ext>
                  </a:extLst>
                </a:gridCol>
                <a:gridCol w="557561">
                  <a:extLst>
                    <a:ext uri="{9D8B030D-6E8A-4147-A177-3AD203B41FA5}">
                      <a16:colId xmlns:a16="http://schemas.microsoft.com/office/drawing/2014/main" val="2898143409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497782267"/>
                    </a:ext>
                  </a:extLst>
                </a:gridCol>
                <a:gridCol w="1460809">
                  <a:extLst>
                    <a:ext uri="{9D8B030D-6E8A-4147-A177-3AD203B41FA5}">
                      <a16:colId xmlns:a16="http://schemas.microsoft.com/office/drawing/2014/main" val="2539884716"/>
                    </a:ext>
                  </a:extLst>
                </a:gridCol>
              </a:tblGrid>
              <a:tr h="75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Trips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Duration (min)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Duration (min)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Busiest 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405570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2,937,350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41,878,129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108565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880,593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48,938,763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985680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2,162,605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34,123,260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665130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casual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1,359,813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64,648,316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705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8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4E45E-B524-4FCB-ACB1-9D471589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617" y="22205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F77A-6102-4DD1-A42E-911E19DA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1542854"/>
            <a:ext cx="8470898" cy="47527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Purpose statement (main objective)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results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Graphic 25" descr="Bike">
            <a:extLst>
              <a:ext uri="{FF2B5EF4-FFF2-40B4-BE49-F238E27FC236}">
                <a16:creationId xmlns:a16="http://schemas.microsoft.com/office/drawing/2014/main" id="{86333DF7-8475-42BD-8267-97F7748668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595767">
            <a:off x="5732180" y="3234450"/>
            <a:ext cx="3519813" cy="35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1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Appendix 2: Number of trips 2020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B6F7A-6669-48A7-BD9E-9BACF0C1DBB8}"/>
              </a:ext>
            </a:extLst>
          </p:cNvPr>
          <p:cNvGrpSpPr/>
          <p:nvPr/>
        </p:nvGrpSpPr>
        <p:grpSpPr>
          <a:xfrm>
            <a:off x="1921576" y="1075419"/>
            <a:ext cx="7551784" cy="5554483"/>
            <a:chOff x="1685194" y="1038067"/>
            <a:chExt cx="7551784" cy="5554483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EFE5CF77-A560-4CCE-B1FB-F1D9398FE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75" r="13808"/>
            <a:stretch/>
          </p:blipFill>
          <p:spPr>
            <a:xfrm>
              <a:off x="1685194" y="1407399"/>
              <a:ext cx="7551784" cy="518515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93108-2B45-4F80-AD90-4BAE76A6E213}"/>
                </a:ext>
              </a:extLst>
            </p:cNvPr>
            <p:cNvSpPr txBox="1"/>
            <p:nvPr/>
          </p:nvSpPr>
          <p:spPr>
            <a:xfrm>
              <a:off x="3828777" y="1038067"/>
              <a:ext cx="373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Trips in 2019 and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45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Appendix 3: Number of trips 2020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AF8B28-8843-45D0-B908-D71857658C84}"/>
              </a:ext>
            </a:extLst>
          </p:cNvPr>
          <p:cNvGrpSpPr/>
          <p:nvPr/>
        </p:nvGrpSpPr>
        <p:grpSpPr>
          <a:xfrm>
            <a:off x="2685336" y="1066512"/>
            <a:ext cx="6821328" cy="5648264"/>
            <a:chOff x="2685336" y="1066512"/>
            <a:chExt cx="6821328" cy="5648264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D209C4B4-303D-4006-85FA-28979B6AC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5" r="11756"/>
            <a:stretch/>
          </p:blipFill>
          <p:spPr>
            <a:xfrm>
              <a:off x="2685336" y="1422400"/>
              <a:ext cx="6821328" cy="52923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6D20D3-0CB5-433A-8E7B-4929F24C7A66}"/>
                </a:ext>
              </a:extLst>
            </p:cNvPr>
            <p:cNvSpPr txBox="1"/>
            <p:nvPr/>
          </p:nvSpPr>
          <p:spPr>
            <a:xfrm>
              <a:off x="3959317" y="1066512"/>
              <a:ext cx="5162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Trips Per Weekday in 2019 and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4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Appendix 4: Workweek usage 2020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8638D8-EA9F-40F3-8113-EF4016493030}"/>
              </a:ext>
            </a:extLst>
          </p:cNvPr>
          <p:cNvGrpSpPr/>
          <p:nvPr/>
        </p:nvGrpSpPr>
        <p:grpSpPr>
          <a:xfrm>
            <a:off x="2719841" y="1053068"/>
            <a:ext cx="6752313" cy="5489985"/>
            <a:chOff x="2719841" y="1053068"/>
            <a:chExt cx="6752313" cy="54899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6D20D3-0CB5-433A-8E7B-4929F24C7A66}"/>
                </a:ext>
              </a:extLst>
            </p:cNvPr>
            <p:cNvSpPr txBox="1"/>
            <p:nvPr/>
          </p:nvSpPr>
          <p:spPr>
            <a:xfrm>
              <a:off x="3776248" y="1053068"/>
              <a:ext cx="4639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Workweek Usage by Hour in 2019 and 2020</a:t>
              </a:r>
            </a:p>
          </p:txBody>
        </p:sp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C4D6D1B1-6D86-41F8-8A10-4439C3FE9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8" r="11771"/>
            <a:stretch/>
          </p:blipFill>
          <p:spPr>
            <a:xfrm>
              <a:off x="2719841" y="1422400"/>
              <a:ext cx="6752313" cy="5120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28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Appendix 5: Trip duration 2020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D20D3-0CB5-433A-8E7B-4929F24C7A66}"/>
              </a:ext>
            </a:extLst>
          </p:cNvPr>
          <p:cNvSpPr txBox="1"/>
          <p:nvPr/>
        </p:nvSpPr>
        <p:spPr>
          <a:xfrm>
            <a:off x="2643018" y="1139607"/>
            <a:ext cx="79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and Mean Trip Duration by day of the Week in 2019 and 2020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FE2826B-946D-452D-BFBD-C67D7DE49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 r="11151"/>
          <a:stretch/>
        </p:blipFill>
        <p:spPr>
          <a:xfrm>
            <a:off x="2643018" y="1541433"/>
            <a:ext cx="6905960" cy="51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2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9573666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Appendix 6: Geographical distribution 2020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00934-D93A-4034-A545-A3544E4BBAFF}"/>
              </a:ext>
            </a:extLst>
          </p:cNvPr>
          <p:cNvSpPr txBox="1"/>
          <p:nvPr/>
        </p:nvSpPr>
        <p:spPr>
          <a:xfrm>
            <a:off x="1598226" y="1053068"/>
            <a:ext cx="89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Stations Where Trips are Being Started by User Type in 2019 and 2020</a:t>
            </a:r>
          </a:p>
        </p:txBody>
      </p:sp>
      <p:pic>
        <p:nvPicPr>
          <p:cNvPr id="4" name="Picture 3" descr="Map, scatter chart&#10;&#10;Description automatically generated">
            <a:extLst>
              <a:ext uri="{FF2B5EF4-FFF2-40B4-BE49-F238E27FC236}">
                <a16:creationId xmlns:a16="http://schemas.microsoft.com/office/drawing/2014/main" id="{A0D10CBF-6BC7-4641-8EE0-E4A8CC494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 r="11388" b="12511"/>
          <a:stretch/>
        </p:blipFill>
        <p:spPr>
          <a:xfrm>
            <a:off x="2199913" y="1475141"/>
            <a:ext cx="7792174" cy="51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1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4E45E-B524-4FCB-ACB1-9D471589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602" y="2670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F77A-6102-4DD1-A42E-911E19DA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840446"/>
            <a:ext cx="9391650" cy="3429260"/>
          </a:xfrm>
        </p:spPr>
        <p:txBody>
          <a:bodyPr>
            <a:normAutofit/>
          </a:bodyPr>
          <a:lstStyle/>
          <a:p>
            <a:r>
              <a:rPr lang="en-US" sz="2400" dirty="0"/>
              <a:t>Identify the differences in Cyclistic bikes usage between </a:t>
            </a:r>
            <a:r>
              <a:rPr lang="en-US" sz="2400" dirty="0">
                <a:solidFill>
                  <a:srgbClr val="FF9933"/>
                </a:solidFill>
              </a:rPr>
              <a:t>members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casual riders </a:t>
            </a:r>
            <a:r>
              <a:rPr lang="en-US" sz="2400" dirty="0"/>
              <a:t>to provide Executive Team with recommendations to create marketing campaign to attract new members</a:t>
            </a:r>
          </a:p>
          <a:p>
            <a:endParaRPr lang="en-US" dirty="0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Graphic 25" descr="Bike">
            <a:extLst>
              <a:ext uri="{FF2B5EF4-FFF2-40B4-BE49-F238E27FC236}">
                <a16:creationId xmlns:a16="http://schemas.microsoft.com/office/drawing/2014/main" id="{86333DF7-8475-42BD-8267-97F77486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60874">
            <a:off x="6066065" y="3028841"/>
            <a:ext cx="3519813" cy="35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41989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used for analysis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B786-CD27-4774-8E62-5A15A44B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2160589"/>
            <a:ext cx="9087573" cy="3880773"/>
          </a:xfrm>
        </p:spPr>
        <p:txBody>
          <a:bodyPr>
            <a:normAutofit/>
          </a:bodyPr>
          <a:lstStyle/>
          <a:p>
            <a:r>
              <a:rPr lang="en-US" sz="2200" dirty="0"/>
              <a:t>Monthly trip data provided by Divvy</a:t>
            </a:r>
          </a:p>
          <a:p>
            <a:r>
              <a:rPr lang="en-US" sz="2200" dirty="0"/>
              <a:t>Analyzing data from 2019 (due to ongoing COVID19 pandemic that started March 2020)</a:t>
            </a:r>
          </a:p>
          <a:p>
            <a:r>
              <a:rPr lang="en-US" sz="2200" dirty="0"/>
              <a:t>Patterns identified in this analysis persist in 2020 as well, however it is less pronounced.</a:t>
            </a:r>
          </a:p>
          <a:p>
            <a:r>
              <a:rPr lang="en-US" sz="2200" dirty="0"/>
              <a:t>2020 comparison charts are provided in an Appendix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9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1" y="31794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Service usage in 2019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2" descr="Two line graphs representing members and casual riders usage of the service in 2019 by month. Y axis is number of trips, x axis is months. Members usage is consistently higher than casual riders by 100K-200K">
            <a:extLst>
              <a:ext uri="{FF2B5EF4-FFF2-40B4-BE49-F238E27FC236}">
                <a16:creationId xmlns:a16="http://schemas.microsoft.com/office/drawing/2014/main" id="{704C6B40-696A-410A-B56F-6893B5F145AA}"/>
              </a:ext>
            </a:extLst>
          </p:cNvPr>
          <p:cNvGrpSpPr/>
          <p:nvPr/>
        </p:nvGrpSpPr>
        <p:grpSpPr>
          <a:xfrm>
            <a:off x="4892574" y="1236089"/>
            <a:ext cx="6887536" cy="4940737"/>
            <a:chOff x="4892574" y="1405100"/>
            <a:chExt cx="6887536" cy="494073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190C23-A71B-493F-A2D1-ED9176A47515}"/>
                </a:ext>
              </a:extLst>
            </p:cNvPr>
            <p:cNvGrpSpPr/>
            <p:nvPr/>
          </p:nvGrpSpPr>
          <p:grpSpPr>
            <a:xfrm>
              <a:off x="4892574" y="1687462"/>
              <a:ext cx="6887536" cy="4658375"/>
              <a:chOff x="4892574" y="1590025"/>
              <a:chExt cx="6887536" cy="4658375"/>
            </a:xfrm>
          </p:grpSpPr>
          <p:pic>
            <p:nvPicPr>
              <p:cNvPr id="17" name="Picture 16" descr="Two line graphs representing members and casual riders usage of the service in 2019 by month. Y axis is number of trips, x axis is months. Members usage is consistently higher than casual riders by 100K-200K">
                <a:extLst>
                  <a:ext uri="{FF2B5EF4-FFF2-40B4-BE49-F238E27FC236}">
                    <a16:creationId xmlns:a16="http://schemas.microsoft.com/office/drawing/2014/main" id="{CE0CB1AA-F5E7-453E-B66B-CCACD3CC4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2574" y="1590025"/>
                <a:ext cx="6887536" cy="465837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0C011-3672-4FA2-81C5-416D2841A1A5}"/>
                  </a:ext>
                </a:extLst>
              </p:cNvPr>
              <p:cNvSpPr txBox="1"/>
              <p:nvPr/>
            </p:nvSpPr>
            <p:spPr>
              <a:xfrm>
                <a:off x="5298251" y="4351858"/>
                <a:ext cx="7457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Members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10BADD-3A07-4FA3-8DF7-E6EE2E0D0202}"/>
                  </a:ext>
                </a:extLst>
              </p:cNvPr>
              <p:cNvSpPr txBox="1"/>
              <p:nvPr/>
            </p:nvSpPr>
            <p:spPr>
              <a:xfrm>
                <a:off x="5397559" y="5267975"/>
                <a:ext cx="5934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Casual</a:t>
                </a:r>
                <a:endParaRPr lang="en-US" sz="14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EBC0AE-DF13-4DE4-8011-DA0B744DCF2F}"/>
                </a:ext>
              </a:extLst>
            </p:cNvPr>
            <p:cNvSpPr txBox="1"/>
            <p:nvPr/>
          </p:nvSpPr>
          <p:spPr>
            <a:xfrm>
              <a:off x="6655110" y="1405100"/>
              <a:ext cx="418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Service usage in 2019 by member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80300" y="1687462"/>
            <a:ext cx="4049117" cy="4403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total of 3.8M trips were completed in 2019 </a:t>
            </a:r>
          </a:p>
          <a:p>
            <a:r>
              <a:rPr lang="en-US" sz="2200" dirty="0">
                <a:latin typeface="Times New Roman" panose="02020603050405020304" pitchFamily="18" charset="0"/>
                <a:cs typeface="Calibri" panose="020F0502020204030204" pitchFamily="34" charset="0"/>
              </a:rPr>
              <a:t>43% of all trips were completed during the summer months (June, July, August)</a:t>
            </a:r>
            <a:endParaRPr lang="en-US" sz="2200" dirty="0"/>
          </a:p>
          <a:p>
            <a:r>
              <a:rPr lang="en-US" sz="2200" dirty="0">
                <a:solidFill>
                  <a:srgbClr val="FF99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Members</a:t>
            </a:r>
            <a:r>
              <a:rPr lang="en-US" sz="2200" dirty="0">
                <a:latin typeface="Times New Roman" panose="02020603050405020304" pitchFamily="18" charset="0"/>
                <a:cs typeface="Calibri" panose="020F0502020204030204" pitchFamily="34" charset="0"/>
              </a:rPr>
              <a:t> completed 77% of trips (2.9M)</a:t>
            </a:r>
          </a:p>
          <a:p>
            <a:r>
              <a:rPr lang="en-US" sz="2200" dirty="0">
                <a:latin typeface="Times New Roman" panose="02020603050405020304" pitchFamily="18" charset="0"/>
                <a:cs typeface="Calibri" panose="020F0502020204030204" pitchFamily="34" charset="0"/>
              </a:rPr>
              <a:t>Finance analysts have concluded that annual members are more profitable than casual riders</a:t>
            </a:r>
          </a:p>
        </p:txBody>
      </p:sp>
      <p:grpSp>
        <p:nvGrpSpPr>
          <p:cNvPr id="26" name="Group 25" descr="Same line chart with June, July, and August highlighted as busiest months">
            <a:extLst>
              <a:ext uri="{FF2B5EF4-FFF2-40B4-BE49-F238E27FC236}">
                <a16:creationId xmlns:a16="http://schemas.microsoft.com/office/drawing/2014/main" id="{5354D429-161F-4D5D-841C-429EB3841596}"/>
              </a:ext>
            </a:extLst>
          </p:cNvPr>
          <p:cNvGrpSpPr/>
          <p:nvPr/>
        </p:nvGrpSpPr>
        <p:grpSpPr>
          <a:xfrm>
            <a:off x="4854870" y="1598709"/>
            <a:ext cx="6888396" cy="4651476"/>
            <a:chOff x="4854870" y="1687462"/>
            <a:chExt cx="6888396" cy="465147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74D06E9-63EF-45CE-BA0A-DF0B1B787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" t="7275" r="721" b="1844"/>
            <a:stretch/>
          </p:blipFill>
          <p:spPr>
            <a:xfrm>
              <a:off x="4854870" y="1687462"/>
              <a:ext cx="6888396" cy="465147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1B2800-9935-4B6A-9BC0-EB5735FF6474}"/>
                </a:ext>
              </a:extLst>
            </p:cNvPr>
            <p:cNvSpPr txBox="1"/>
            <p:nvPr/>
          </p:nvSpPr>
          <p:spPr>
            <a:xfrm>
              <a:off x="6400800" y="1882153"/>
              <a:ext cx="1181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43% of trips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1CCDF0-E46F-40F1-B3C3-01ADDE480271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7581900" y="2036042"/>
              <a:ext cx="116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B39855-D3B1-4E6A-AD0E-744935360627}"/>
                </a:ext>
              </a:extLst>
            </p:cNvPr>
            <p:cNvCxnSpPr>
              <a:endCxn id="20" idx="3"/>
            </p:cNvCxnSpPr>
            <p:nvPr/>
          </p:nvCxnSpPr>
          <p:spPr>
            <a:xfrm flipH="1" flipV="1">
              <a:off x="7581900" y="2036042"/>
              <a:ext cx="1165903" cy="208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98" y="23402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2019 usage indicators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42598" y="1776996"/>
            <a:ext cx="4086820" cy="393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Cyclistic usage by duration is evenly split between members and casual riders.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Busiest day for members is Tuesday, whereas casual rode the most on Saturday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33572506-0F01-47E0-A560-66F77FF5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80843"/>
              </p:ext>
            </p:extLst>
          </p:nvPr>
        </p:nvGraphicFramePr>
        <p:xfrm>
          <a:off x="4929417" y="1776996"/>
          <a:ext cx="6862899" cy="2344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04">
                  <a:extLst>
                    <a:ext uri="{9D8B030D-6E8A-4147-A177-3AD203B41FA5}">
                      <a16:colId xmlns:a16="http://schemas.microsoft.com/office/drawing/2014/main" val="107561682"/>
                    </a:ext>
                  </a:extLst>
                </a:gridCol>
                <a:gridCol w="1284940">
                  <a:extLst>
                    <a:ext uri="{9D8B030D-6E8A-4147-A177-3AD203B41FA5}">
                      <a16:colId xmlns:a16="http://schemas.microsoft.com/office/drawing/2014/main" val="1524915999"/>
                    </a:ext>
                  </a:extLst>
                </a:gridCol>
                <a:gridCol w="502682">
                  <a:extLst>
                    <a:ext uri="{9D8B030D-6E8A-4147-A177-3AD203B41FA5}">
                      <a16:colId xmlns:a16="http://schemas.microsoft.com/office/drawing/2014/main" val="2114003068"/>
                    </a:ext>
                  </a:extLst>
                </a:gridCol>
                <a:gridCol w="1298867">
                  <a:extLst>
                    <a:ext uri="{9D8B030D-6E8A-4147-A177-3AD203B41FA5}">
                      <a16:colId xmlns:a16="http://schemas.microsoft.com/office/drawing/2014/main" val="3993736109"/>
                    </a:ext>
                  </a:extLst>
                </a:gridCol>
                <a:gridCol w="696600">
                  <a:extLst>
                    <a:ext uri="{9D8B030D-6E8A-4147-A177-3AD203B41FA5}">
                      <a16:colId xmlns:a16="http://schemas.microsoft.com/office/drawing/2014/main" val="2898143409"/>
                    </a:ext>
                  </a:extLst>
                </a:gridCol>
                <a:gridCol w="1020877">
                  <a:extLst>
                    <a:ext uri="{9D8B030D-6E8A-4147-A177-3AD203B41FA5}">
                      <a16:colId xmlns:a16="http://schemas.microsoft.com/office/drawing/2014/main" val="2497782267"/>
                    </a:ext>
                  </a:extLst>
                </a:gridCol>
                <a:gridCol w="1189129">
                  <a:extLst>
                    <a:ext uri="{9D8B030D-6E8A-4147-A177-3AD203B41FA5}">
                      <a16:colId xmlns:a16="http://schemas.microsoft.com/office/drawing/2014/main" val="2539884716"/>
                    </a:ext>
                  </a:extLst>
                </a:gridCol>
              </a:tblGrid>
              <a:tr h="75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Trips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Duration (min)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Duration (min)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Busiest 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405570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2,937,350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41,878,129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108565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880,593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48,938,763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98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Hypothesis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42597" y="1776996"/>
            <a:ext cx="10643159" cy="393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Members use Cyclistic bike sharing service predominantly for commute while casual riders use the service for primarily for recreation.</a:t>
            </a: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investigate the hypothesis, we will look into the following data points: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trips per weekday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trips per start time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Trip duration patterns</a:t>
            </a:r>
          </a:p>
          <a:p>
            <a:pPr lvl="1" indent="-342900">
              <a:lnSpc>
                <a:spcPct val="11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time, day of the week and the number of trips</a:t>
            </a:r>
          </a:p>
          <a:p>
            <a:pPr lvl="1" indent="-342900">
              <a:lnSpc>
                <a:spcPct val="11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Trips distribution by location</a:t>
            </a: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4" y="22809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Number of trips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A9942-7642-4347-8F95-51E653A57EF7}"/>
              </a:ext>
            </a:extLst>
          </p:cNvPr>
          <p:cNvSpPr txBox="1">
            <a:spLocks/>
          </p:cNvSpPr>
          <p:nvPr/>
        </p:nvSpPr>
        <p:spPr>
          <a:xfrm>
            <a:off x="842597" y="1554827"/>
            <a:ext cx="4012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4CFC74-BDB0-48BC-AAF9-DEE144D37D71}"/>
              </a:ext>
            </a:extLst>
          </p:cNvPr>
          <p:cNvSpPr txBox="1">
            <a:spLocks/>
          </p:cNvSpPr>
          <p:nvPr/>
        </p:nvSpPr>
        <p:spPr>
          <a:xfrm>
            <a:off x="842597" y="1548898"/>
            <a:ext cx="4206121" cy="4571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99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started 82% of trips during the workweek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Number of trips started by </a:t>
            </a:r>
            <a:r>
              <a:rPr 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remains stable throughout the workweek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started 57% of trips during the workweek</a:t>
            </a:r>
          </a:p>
          <a:p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Service utilization by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asual riders </a:t>
            </a:r>
            <a:r>
              <a:rPr 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steadily increases during the workweek, peaking on Saturday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 descr="Bar chart.&#10;&#10;Each bar represents the number of trips on each day of the week. Casual riders trips are shown on the left side and members are on the right. ">
            <a:extLst>
              <a:ext uri="{FF2B5EF4-FFF2-40B4-BE49-F238E27FC236}">
                <a16:creationId xmlns:a16="http://schemas.microsoft.com/office/drawing/2014/main" id="{2B1E9A3A-D282-49AF-BEC4-D08E4AEDDF59}"/>
              </a:ext>
            </a:extLst>
          </p:cNvPr>
          <p:cNvGrpSpPr/>
          <p:nvPr/>
        </p:nvGrpSpPr>
        <p:grpSpPr>
          <a:xfrm>
            <a:off x="5546771" y="1048758"/>
            <a:ext cx="5929225" cy="5581144"/>
            <a:chOff x="5546771" y="1048758"/>
            <a:chExt cx="5929225" cy="5581144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F3B4151A-E2A6-4B5C-B546-A074AD881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5" r="13143"/>
            <a:stretch/>
          </p:blipFill>
          <p:spPr>
            <a:xfrm>
              <a:off x="5546771" y="1320800"/>
              <a:ext cx="5929225" cy="53091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3607FB-02A6-417F-846C-D6285EF4F3ED}"/>
                </a:ext>
              </a:extLst>
            </p:cNvPr>
            <p:cNvSpPr txBox="1"/>
            <p:nvPr/>
          </p:nvSpPr>
          <p:spPr>
            <a:xfrm>
              <a:off x="6607481" y="1048758"/>
              <a:ext cx="418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Trips Per Weekday in 2019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6B5EE08-2365-4D4F-84C3-3BA6BEEE2A34}"/>
                </a:ext>
              </a:extLst>
            </p:cNvPr>
            <p:cNvSpPr/>
            <p:nvPr/>
          </p:nvSpPr>
          <p:spPr>
            <a:xfrm rot="16200000">
              <a:off x="6713884" y="4250035"/>
              <a:ext cx="448733" cy="192239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CC746-8526-4FD6-9ABF-67EC3B8B5BD8}"/>
                </a:ext>
              </a:extLst>
            </p:cNvPr>
            <p:cNvSpPr txBox="1"/>
            <p:nvPr/>
          </p:nvSpPr>
          <p:spPr>
            <a:xfrm>
              <a:off x="6655159" y="461753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57%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F7EA66F8-6D6E-464C-9AC4-27BE18BC6534}"/>
                </a:ext>
              </a:extLst>
            </p:cNvPr>
            <p:cNvSpPr/>
            <p:nvPr/>
          </p:nvSpPr>
          <p:spPr>
            <a:xfrm rot="16200000">
              <a:off x="8065024" y="4029731"/>
              <a:ext cx="448733" cy="8215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EBC415-0187-49D2-9B36-B7012C7376B6}"/>
                </a:ext>
              </a:extLst>
            </p:cNvPr>
            <p:cNvSpPr txBox="1"/>
            <p:nvPr/>
          </p:nvSpPr>
          <p:spPr>
            <a:xfrm>
              <a:off x="8006299" y="3803383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43%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58D1E713-56E2-4879-AA84-C212A03555AB}"/>
                </a:ext>
              </a:extLst>
            </p:cNvPr>
            <p:cNvSpPr/>
            <p:nvPr/>
          </p:nvSpPr>
          <p:spPr>
            <a:xfrm rot="16200000">
              <a:off x="9589049" y="817217"/>
              <a:ext cx="448733" cy="2202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77B15-3B84-4305-B883-5ED721785D8E}"/>
                </a:ext>
              </a:extLst>
            </p:cNvPr>
            <p:cNvSpPr txBox="1"/>
            <p:nvPr/>
          </p:nvSpPr>
          <p:spPr>
            <a:xfrm>
              <a:off x="9545935" y="133193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82%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5204107D-83B8-477E-9DC8-BCE380D1DA8A}"/>
                </a:ext>
              </a:extLst>
            </p:cNvPr>
            <p:cNvSpPr/>
            <p:nvPr/>
          </p:nvSpPr>
          <p:spPr>
            <a:xfrm rot="16200000">
              <a:off x="10840546" y="3188000"/>
              <a:ext cx="448733" cy="8221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26A93B-34CE-4DF3-B4F3-DA349BED5D60}"/>
                </a:ext>
              </a:extLst>
            </p:cNvPr>
            <p:cNvSpPr txBox="1"/>
            <p:nvPr/>
          </p:nvSpPr>
          <p:spPr>
            <a:xfrm>
              <a:off x="10792866" y="2961953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4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0194-4922-4EEA-9C56-3BE5E9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56" y="2330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Workweek usage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B0D69B-A14B-4EEA-B576-301680F86ECC}"/>
              </a:ext>
            </a:extLst>
          </p:cNvPr>
          <p:cNvCxnSpPr/>
          <p:nvPr/>
        </p:nvCxnSpPr>
        <p:spPr>
          <a:xfrm flipV="1">
            <a:off x="1773044" y="2090085"/>
            <a:ext cx="0" cy="411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FC2BAF-0399-45FF-A697-30B855B169FE}"/>
              </a:ext>
            </a:extLst>
          </p:cNvPr>
          <p:cNvCxnSpPr>
            <a:cxnSpLocks/>
          </p:cNvCxnSpPr>
          <p:nvPr/>
        </p:nvCxnSpPr>
        <p:spPr>
          <a:xfrm>
            <a:off x="3103757" y="6624913"/>
            <a:ext cx="610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C5C0AD-120B-4928-B331-EDD78D20506D}"/>
              </a:ext>
            </a:extLst>
          </p:cNvPr>
          <p:cNvSpPr txBox="1">
            <a:spLocks/>
          </p:cNvSpPr>
          <p:nvPr/>
        </p:nvSpPr>
        <p:spPr>
          <a:xfrm>
            <a:off x="9381923" y="6412615"/>
            <a:ext cx="2186611" cy="53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Time of day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 descr="Line chart&#10;&#10;The chart shows the number of trips per time-of-day by user type. The higher the point on the chart, the more trips were completed during that time. Time is charted on X-axis from 12 AM to 11PM. Line’s thickness represents trip duration, the thicker the line, the longer trips were during that time.">
            <a:extLst>
              <a:ext uri="{FF2B5EF4-FFF2-40B4-BE49-F238E27FC236}">
                <a16:creationId xmlns:a16="http://schemas.microsoft.com/office/drawing/2014/main" id="{DD62F382-285D-4061-8CDF-318C026985C0}"/>
              </a:ext>
            </a:extLst>
          </p:cNvPr>
          <p:cNvGrpSpPr/>
          <p:nvPr/>
        </p:nvGrpSpPr>
        <p:grpSpPr>
          <a:xfrm>
            <a:off x="2139104" y="1053024"/>
            <a:ext cx="8510235" cy="5445512"/>
            <a:chOff x="2139104" y="1053024"/>
            <a:chExt cx="8510235" cy="54455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17E93B-E6CE-438F-81E8-FA7A1F409403}"/>
                </a:ext>
              </a:extLst>
            </p:cNvPr>
            <p:cNvGrpSpPr/>
            <p:nvPr/>
          </p:nvGrpSpPr>
          <p:grpSpPr>
            <a:xfrm>
              <a:off x="2139104" y="1269999"/>
              <a:ext cx="8510235" cy="5228537"/>
              <a:chOff x="2139104" y="1269999"/>
              <a:chExt cx="8510235" cy="522853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1A7488-3F0F-4E0A-A221-EEE71384ED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09" b="5346"/>
              <a:stretch/>
            </p:blipFill>
            <p:spPr>
              <a:xfrm>
                <a:off x="2139104" y="1269999"/>
                <a:ext cx="7952750" cy="522853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5B6AE2-A7FB-436F-8C60-893BD27936F9}"/>
                  </a:ext>
                </a:extLst>
              </p:cNvPr>
              <p:cNvSpPr txBox="1"/>
              <p:nvPr/>
            </p:nvSpPr>
            <p:spPr>
              <a:xfrm>
                <a:off x="9327956" y="5262338"/>
                <a:ext cx="9265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Members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1A6477-E0F8-44FA-A7C4-DEF594040294}"/>
                  </a:ext>
                </a:extLst>
              </p:cNvPr>
              <p:cNvSpPr txBox="1"/>
              <p:nvPr/>
            </p:nvSpPr>
            <p:spPr>
              <a:xfrm>
                <a:off x="9823724" y="5999539"/>
                <a:ext cx="825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Casual</a:t>
                </a:r>
                <a:endParaRPr lang="en-US" sz="14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EF6E91-C2EC-47B1-A395-2B88B0F8131A}"/>
                </a:ext>
              </a:extLst>
            </p:cNvPr>
            <p:cNvSpPr txBox="1"/>
            <p:nvPr/>
          </p:nvSpPr>
          <p:spPr>
            <a:xfrm>
              <a:off x="4336367" y="1053024"/>
              <a:ext cx="3638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Workweek Usage by Hour in 2019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E85F02-99C1-4690-9D42-5D7DFA3396FC}"/>
              </a:ext>
            </a:extLst>
          </p:cNvPr>
          <p:cNvSpPr txBox="1">
            <a:spLocks/>
          </p:cNvSpPr>
          <p:nvPr/>
        </p:nvSpPr>
        <p:spPr>
          <a:xfrm>
            <a:off x="860917" y="1269999"/>
            <a:ext cx="1239228" cy="820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Number of trips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932</Words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 3</vt:lpstr>
      <vt:lpstr>Facet</vt:lpstr>
      <vt:lpstr>Cyclistic Usage Analysis</vt:lpstr>
      <vt:lpstr>Table of contents</vt:lpstr>
      <vt:lpstr>Objective</vt:lpstr>
      <vt:lpstr>Data used for analysis</vt:lpstr>
      <vt:lpstr>Service usage in 2019</vt:lpstr>
      <vt:lpstr>2019 usage indicators</vt:lpstr>
      <vt:lpstr>Hypothesis</vt:lpstr>
      <vt:lpstr>Number of trips</vt:lpstr>
      <vt:lpstr>Workweek usage</vt:lpstr>
      <vt:lpstr>Workweek usage</vt:lpstr>
      <vt:lpstr>Weekend usage</vt:lpstr>
      <vt:lpstr>Trip duration</vt:lpstr>
      <vt:lpstr>Trip duration</vt:lpstr>
      <vt:lpstr>Geographical distribution</vt:lpstr>
      <vt:lpstr>Geographical distribution</vt:lpstr>
      <vt:lpstr>Conclusions</vt:lpstr>
      <vt:lpstr>Recommendations</vt:lpstr>
      <vt:lpstr>Thank you!</vt:lpstr>
      <vt:lpstr>Appendix 1: Usage indicators 2020</vt:lpstr>
      <vt:lpstr>Appendix 2: Number of trips 2020</vt:lpstr>
      <vt:lpstr>Appendix 3: Number of trips 2020</vt:lpstr>
      <vt:lpstr>Appendix 4: Workweek usage 2020</vt:lpstr>
      <vt:lpstr>Appendix 5: Trip duration 2020</vt:lpstr>
      <vt:lpstr>Appendix 6: Geographical distribution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2021-09-27T20:16:13Z</dcterms:created>
  <dcterms:modified xsi:type="dcterms:W3CDTF">2021-10-11T20:01:06Z</dcterms:modified>
</cp:coreProperties>
</file>