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076138238" r:id="rId3"/>
    <p:sldId id="2076138242" r:id="rId4"/>
    <p:sldId id="2076138240" r:id="rId5"/>
    <p:sldId id="2076138241" r:id="rId6"/>
    <p:sldId id="2076138249" r:id="rId7"/>
    <p:sldId id="2076138248" r:id="rId8"/>
    <p:sldId id="2076138244" r:id="rId9"/>
    <p:sldId id="2076138251" r:id="rId10"/>
  </p:sldIdLst>
  <p:sldSz cx="12192000" cy="6858000"/>
  <p:notesSz cx="6858000" cy="9144000"/>
  <p:defaultTextStyle>
    <a:defPPr>
      <a:defRPr lang="ru-RU"/>
    </a:defPPr>
    <a:lvl1pPr marL="0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1pPr>
    <a:lvl2pPr marL="685831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2pPr>
    <a:lvl3pPr marL="1371662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3pPr>
    <a:lvl4pPr marL="2057493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4pPr>
    <a:lvl5pPr marL="2743324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5pPr>
    <a:lvl6pPr marL="3429155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6pPr>
    <a:lvl7pPr marL="4114986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7pPr>
    <a:lvl8pPr marL="4800817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8pPr>
    <a:lvl9pPr marL="5486648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60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B4CEF-8B7C-4944-9EBA-256C96F5EF5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B541-AA08-4C59-90D3-501CD776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1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gb/dotnet/aspire/get-started/aspire-overview#orchestr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learn.microsoft.com/en-gb/dotnet/aspire/get-started/aspire-overview#project-templates-and-tooling" TargetMode="External"/><Relationship Id="rId4" Type="http://schemas.openxmlformats.org/officeDocument/2006/relationships/hyperlink" Target="https://learn.microsoft.com/en-gb/dotnet/aspire/get-started/aspire-overview#net-aspire-component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gb/dotnet/aspire/fundamentals/components-overvie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ool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 Welcome to the conference. Today we will talk about .NET Aspire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1B541-AA08-4C59-90D3-501CD776B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1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Кілька слів про мене. Я </a:t>
            </a:r>
            <a:r>
              <a:rPr lang="en-US" dirty="0"/>
              <a:t>Senior .NET Developer </a:t>
            </a:r>
            <a:r>
              <a:rPr lang="uk-UA" dirty="0"/>
              <a:t>в компанії </a:t>
            </a:r>
            <a:r>
              <a:rPr lang="en-US" dirty="0" err="1"/>
              <a:t>DataArt</a:t>
            </a:r>
            <a:r>
              <a:rPr lang="en-US" dirty="0"/>
              <a:t>, Microsoft MVP, </a:t>
            </a:r>
            <a:r>
              <a:rPr lang="uk-UA" dirty="0"/>
              <a:t>багато хто може мене вже знати з </a:t>
            </a:r>
            <a:r>
              <a:rPr lang="en-US" dirty="0"/>
              <a:t>.NET MAUI Community, </a:t>
            </a:r>
            <a:r>
              <a:rPr lang="uk-UA" dirty="0"/>
              <a:t>оскільки я є одним з </a:t>
            </a:r>
            <a:r>
              <a:rPr lang="en-US" dirty="0"/>
              <a:t>.NET MAUI Community Toolkit Core Maintainers</a:t>
            </a:r>
            <a:r>
              <a:rPr lang="uk-UA" dirty="0"/>
              <a:t>. Також цікаві відео та публікації можна знайти на моєму сайті, </a:t>
            </a:r>
            <a:r>
              <a:rPr lang="en-US" dirty="0"/>
              <a:t>LinkedIn </a:t>
            </a:r>
            <a:r>
              <a:rPr lang="uk-UA" dirty="0"/>
              <a:t>та </a:t>
            </a:r>
            <a:r>
              <a:rPr lang="en-US" dirty="0"/>
              <a:t>YouTube.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9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But today we are talking not about .NET MAUI, but about .NET Aspire.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.NET Aspire is designed to improve the experience of building .NET cloud-native apps. It provides a consistent, opinionated set of tools and patterns that help you build and run distributed apps. .NET Aspire is designed to help you with: </a:t>
            </a:r>
            <a:r>
              <a:rPr lang="en-US" b="1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Orchestration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1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Components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n-US" b="1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Tooling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9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 .NET Aspire, orchestration primarily focuses on enhancing the </a:t>
            </a:r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local development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experience by simplifying the management of your cloud-native app's configuration and interconnections.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.NET Aspire orchestration assists with the following concerns: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5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3"/>
              </a:rPr>
              <a:t>.NET Aspire components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are NuGet packages designed to simplify connections to popular services and platforms, such as Redis or PostgreSQL. .NET Aspire components handle many cloud-native concerns for you through standardized configuration patterns, such as adding health checks and telemetry.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2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.NET Aspire comes with project templates and tooling experiences for Visual Studio, Visual Studio Code, and the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dotnet CLI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to help you create and interact with .NET Aspire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4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build our first .NET Aspire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6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 цьому моя доповідь завершена, дякую за увагу.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FD265-FB7F-F107-AFCC-16931300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00" y="2873802"/>
            <a:ext cx="6223412" cy="9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9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1 Row + 2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719890"/>
            <a:ext cx="725266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09" y="1773493"/>
            <a:ext cx="10272183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85CB97-F77F-0D1C-FCAA-9E51213DC8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444413" y="719890"/>
            <a:ext cx="1120775" cy="377212"/>
          </a:xfrm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I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517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 + 2nd logo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719890"/>
            <a:ext cx="725266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09" y="1773493"/>
            <a:ext cx="10272183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85CB97-F77F-0D1C-FCAA-9E51213DC8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94759" y="1399105"/>
            <a:ext cx="1437332" cy="377212"/>
          </a:xfrm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I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1655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Content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10" y="1773493"/>
            <a:ext cx="4996391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A0D4-A45A-FD2F-C720-7A45C4A044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5701" y="1773493"/>
            <a:ext cx="4996391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06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1 Line Content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10" y="1773493"/>
            <a:ext cx="3239557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A0D4-A45A-FD2F-C720-7A45C4A044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75693" y="1773493"/>
            <a:ext cx="3238500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FEE6BE-87AA-59D8-25CC-C1658A1D00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93592" y="1773493"/>
            <a:ext cx="3238500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985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brand  1 Line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10" y="1773493"/>
            <a:ext cx="3239557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A0D4-A45A-FD2F-C720-7A45C4A044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75692" y="1773493"/>
            <a:ext cx="3239557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FEE6BE-87AA-59D8-25CC-C1658A1D00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91474" y="1773493"/>
            <a:ext cx="3240618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4B459-BD28-A77C-5089-C405A091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7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1 Lin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2A806DD-DE4A-96B8-7445-46FBE82E966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35700" y="1773493"/>
            <a:ext cx="4996391" cy="4175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909" y="1773329"/>
            <a:ext cx="4996391" cy="4175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8005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96217" y="1773493"/>
            <a:ext cx="4997450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28F655E-4DAC-1A56-3F20-51037241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9909" y="1769783"/>
            <a:ext cx="2039529" cy="4246927"/>
          </a:xfrm>
          <a:prstGeom prst="rect">
            <a:avLst/>
          </a:prstGeom>
        </p:spPr>
      </p:pic>
      <p:sp>
        <p:nvSpPr>
          <p:cNvPr id="9" name="Рисунок 6">
            <a:extLst>
              <a:ext uri="{FF2B5EF4-FFF2-40B4-BE49-F238E27FC236}">
                <a16:creationId xmlns:a16="http://schemas.microsoft.com/office/drawing/2014/main" id="{6B561E78-2740-9A45-5EAA-E2745A21D3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3830" y="1876495"/>
            <a:ext cx="1851498" cy="4033258"/>
          </a:xfrm>
          <a:prstGeom prst="roundRect">
            <a:avLst>
              <a:gd name="adj" fmla="val 11154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417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1 Lin Phone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73650" y="1773493"/>
            <a:ext cx="4397376" cy="4175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55B947F3-A944-0F65-D31B-F5E205EF2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969" r="31545" b="18048"/>
          <a:stretch/>
        </p:blipFill>
        <p:spPr>
          <a:xfrm>
            <a:off x="-80963" y="1773326"/>
            <a:ext cx="4793193" cy="6107009"/>
          </a:xfrm>
          <a:prstGeom prst="rect">
            <a:avLst/>
          </a:prstGeom>
        </p:spPr>
      </p:pic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45FEF48C-C27D-4C0C-A739-4295D76867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95214" y="1926659"/>
            <a:ext cx="3053166" cy="5953676"/>
          </a:xfrm>
          <a:custGeom>
            <a:avLst/>
            <a:gdLst>
              <a:gd name="connsiteX0" fmla="*/ 531771 w 4767536"/>
              <a:gd name="connsiteY0" fmla="*/ 0 h 8981853"/>
              <a:gd name="connsiteX1" fmla="*/ 4235765 w 4767536"/>
              <a:gd name="connsiteY1" fmla="*/ 0 h 8981853"/>
              <a:gd name="connsiteX2" fmla="*/ 4767536 w 4767536"/>
              <a:gd name="connsiteY2" fmla="*/ 531771 h 8981853"/>
              <a:gd name="connsiteX3" fmla="*/ 4767536 w 4767536"/>
              <a:gd name="connsiteY3" fmla="*/ 8981853 h 8981853"/>
              <a:gd name="connsiteX4" fmla="*/ 0 w 4767536"/>
              <a:gd name="connsiteY4" fmla="*/ 8981853 h 8981853"/>
              <a:gd name="connsiteX5" fmla="*/ 0 w 4767536"/>
              <a:gd name="connsiteY5" fmla="*/ 531771 h 8981853"/>
              <a:gd name="connsiteX6" fmla="*/ 531771 w 4767536"/>
              <a:gd name="connsiteY6" fmla="*/ 0 h 898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7536" h="8981853">
                <a:moveTo>
                  <a:pt x="531771" y="0"/>
                </a:moveTo>
                <a:lnTo>
                  <a:pt x="4235765" y="0"/>
                </a:lnTo>
                <a:cubicBezTo>
                  <a:pt x="4529454" y="0"/>
                  <a:pt x="4767536" y="238082"/>
                  <a:pt x="4767536" y="531771"/>
                </a:cubicBezTo>
                <a:lnTo>
                  <a:pt x="4767536" y="8981853"/>
                </a:lnTo>
                <a:lnTo>
                  <a:pt x="0" y="8981853"/>
                </a:lnTo>
                <a:lnTo>
                  <a:pt x="0" y="531771"/>
                </a:lnTo>
                <a:cubicBezTo>
                  <a:pt x="0" y="238082"/>
                  <a:pt x="238082" y="0"/>
                  <a:pt x="531771" y="0"/>
                </a:cubicBez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847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 Phone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93593" y="1773326"/>
            <a:ext cx="3238500" cy="4175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pic>
        <p:nvPicPr>
          <p:cNvPr id="12" name="Рисунок 5">
            <a:extLst>
              <a:ext uri="{FF2B5EF4-FFF2-40B4-BE49-F238E27FC236}">
                <a16:creationId xmlns:a16="http://schemas.microsoft.com/office/drawing/2014/main" id="{8007D75F-F07F-9697-FE17-74F32F27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7" y="1747888"/>
            <a:ext cx="7376457" cy="4240437"/>
          </a:xfrm>
          <a:prstGeom prst="rect">
            <a:avLst/>
          </a:prstGeom>
        </p:spPr>
      </p:pic>
      <p:sp>
        <p:nvSpPr>
          <p:cNvPr id="13" name="Рисунок 14">
            <a:extLst>
              <a:ext uri="{FF2B5EF4-FFF2-40B4-BE49-F238E27FC236}">
                <a16:creationId xmlns:a16="http://schemas.microsoft.com/office/drawing/2014/main" id="{8960E639-C20C-62DA-9453-E293046D2E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8201" y="1804317"/>
            <a:ext cx="5923588" cy="3891757"/>
          </a:xfrm>
          <a:custGeom>
            <a:avLst/>
            <a:gdLst>
              <a:gd name="connsiteX0" fmla="*/ 240579 w 8885382"/>
              <a:gd name="connsiteY0" fmla="*/ 0 h 5838537"/>
              <a:gd name="connsiteX1" fmla="*/ 8644803 w 8885382"/>
              <a:gd name="connsiteY1" fmla="*/ 0 h 5838537"/>
              <a:gd name="connsiteX2" fmla="*/ 8885382 w 8885382"/>
              <a:gd name="connsiteY2" fmla="*/ 240579 h 5838537"/>
              <a:gd name="connsiteX3" fmla="*/ 8885382 w 8885382"/>
              <a:gd name="connsiteY3" fmla="*/ 5838537 h 5838537"/>
              <a:gd name="connsiteX4" fmla="*/ 0 w 8885382"/>
              <a:gd name="connsiteY4" fmla="*/ 5838537 h 5838537"/>
              <a:gd name="connsiteX5" fmla="*/ 0 w 8885382"/>
              <a:gd name="connsiteY5" fmla="*/ 240579 h 5838537"/>
              <a:gd name="connsiteX6" fmla="*/ 240579 w 8885382"/>
              <a:gd name="connsiteY6" fmla="*/ 0 h 58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5382" h="5838537">
                <a:moveTo>
                  <a:pt x="240579" y="0"/>
                </a:moveTo>
                <a:lnTo>
                  <a:pt x="8644803" y="0"/>
                </a:lnTo>
                <a:cubicBezTo>
                  <a:pt x="8777671" y="0"/>
                  <a:pt x="8885382" y="107711"/>
                  <a:pt x="8885382" y="240579"/>
                </a:cubicBezTo>
                <a:lnTo>
                  <a:pt x="8885382" y="5838537"/>
                </a:lnTo>
                <a:lnTo>
                  <a:pt x="0" y="5838537"/>
                </a:lnTo>
                <a:lnTo>
                  <a:pt x="0" y="240579"/>
                </a:lnTo>
                <a:cubicBezTo>
                  <a:pt x="0" y="107711"/>
                  <a:pt x="107711" y="0"/>
                  <a:pt x="240579" y="0"/>
                </a:cubicBez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2133"/>
            </a:lvl1pPr>
          </a:lstStyle>
          <a:p>
            <a:r>
              <a:rPr lang="en-US" dirty="0"/>
              <a:t>Screenshot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565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B33528C-0E33-01B8-E90A-FEF8CCE4B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909" y="3739809"/>
            <a:ext cx="2357178" cy="2209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143E31A-83EA-4B30-8C48-646C48408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18" y="3739809"/>
            <a:ext cx="2357178" cy="2209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217653A-CF4E-7C22-2337-E4266D724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2527" y="3739809"/>
            <a:ext cx="2357178" cy="2209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8D825B-BD9F-C325-CADE-5B4174074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4915" y="3739809"/>
            <a:ext cx="2357177" cy="2209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E19CCB5D-66E8-033D-58CD-01E307A63A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9910" y="1773327"/>
            <a:ext cx="2357177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30AABCA3-499C-B0A3-BFF3-30F97C9D0C5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596217" y="1773327"/>
            <a:ext cx="2357178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A50F3A9C-A740-9673-57C7-F95DE07AB18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8719" y="1773327"/>
            <a:ext cx="2364948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5CE53F2C-1F13-BC49-9F1C-2FBB5EA205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868991" y="1773327"/>
            <a:ext cx="2363101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5" y="2841521"/>
            <a:ext cx="7583616" cy="53933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12830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14" y="2012974"/>
            <a:ext cx="2608527" cy="4182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452C3-62E9-B227-2E33-4B701A0A71FA}"/>
              </a:ext>
            </a:extLst>
          </p:cNvPr>
          <p:cNvCxnSpPr>
            <a:cxnSpLocks/>
          </p:cNvCxnSpPr>
          <p:nvPr/>
        </p:nvCxnSpPr>
        <p:spPr>
          <a:xfrm>
            <a:off x="2720976" y="3389669"/>
            <a:ext cx="8752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39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+ Number Yello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20976" y="2781191"/>
            <a:ext cx="8486971" cy="2015494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4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3417-EBA9-B679-AEE7-EE39B72C8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718688" y="2171853"/>
            <a:ext cx="3494453" cy="3532497"/>
          </a:xfrm>
        </p:spPr>
        <p:txBody>
          <a:bodyPr>
            <a:noAutofit/>
          </a:bodyPr>
          <a:lstStyle>
            <a:lvl1pPr>
              <a:defRPr sz="22664" b="0" i="0">
                <a:latin typeface="DA_FuturaPT Demi" panose="020B0502020204020303" pitchFamily="34" charset="77"/>
                <a:ea typeface="DA_FuturaPT Demi" panose="020B0502020204020303" pitchFamily="34" charset="77"/>
              </a:defRPr>
            </a:lvl1pPr>
          </a:lstStyle>
          <a:p>
            <a:pPr lvl="0"/>
            <a:r>
              <a:rPr lang="en-RU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0627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Yello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20976" y="2781232"/>
            <a:ext cx="8486971" cy="2015453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4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503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+ Numb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20976" y="2781232"/>
            <a:ext cx="8486971" cy="2015453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4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3417-EBA9-B679-AEE7-EE39B72C8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718689" y="2171853"/>
            <a:ext cx="3439664" cy="3532497"/>
          </a:xfrm>
        </p:spPr>
        <p:txBody>
          <a:bodyPr>
            <a:noAutofit/>
          </a:bodyPr>
          <a:lstStyle>
            <a:lvl1pPr>
              <a:defRPr sz="22664" b="0" i="0">
                <a:latin typeface="DA_FuturaPT Demi" panose="020B0502020204020303" pitchFamily="34" charset="77"/>
                <a:ea typeface="DA_FuturaPT Demi" panose="020B0502020204020303" pitchFamily="34" charset="77"/>
              </a:defRPr>
            </a:lvl1pPr>
          </a:lstStyle>
          <a:p>
            <a:pPr lvl="0"/>
            <a:r>
              <a:rPr lang="en-RU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33188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20976" y="2781232"/>
            <a:ext cx="8486971" cy="2015453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4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229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Content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09" y="2170212"/>
            <a:ext cx="10272183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798584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97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Content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09" y="2170212"/>
            <a:ext cx="4996391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798584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3214-D230-0B0B-B30C-00BBE5B4EB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5701" y="2170212"/>
            <a:ext cx="4996392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96609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Content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10" y="2170212"/>
            <a:ext cx="3239557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798584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3214-D230-0B0B-B30C-00BBE5B4EB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93592" y="2170212"/>
            <a:ext cx="3238500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B26630-3995-17B2-1692-B6242538846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75692" y="2170212"/>
            <a:ext cx="3238501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8641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798584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E0B31A4-BAFC-A312-E3EA-FC01E66FE4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35700" y="2148477"/>
            <a:ext cx="4996391" cy="3800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CAD0EC-D22E-4CF6-3617-41AB3A1785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909" y="2170212"/>
            <a:ext cx="4996391" cy="3778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00617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7A4DC28-88C8-0D5C-ACB9-B1BA936A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1758C8-9322-A522-E00F-91F4707A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0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027DCC8-9883-0261-8BA8-46FF242A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4572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619804-EC76-2F20-B293-02B62CB1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ne + Part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5" y="2841521"/>
            <a:ext cx="7583616" cy="53933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0975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6" y="2012974"/>
            <a:ext cx="2608527" cy="4182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452C3-62E9-B227-2E33-4B701A0A71FA}"/>
              </a:ext>
            </a:extLst>
          </p:cNvPr>
          <p:cNvCxnSpPr>
            <a:cxnSpLocks/>
          </p:cNvCxnSpPr>
          <p:nvPr/>
        </p:nvCxnSpPr>
        <p:spPr>
          <a:xfrm>
            <a:off x="2720976" y="3389669"/>
            <a:ext cx="8752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5D315A8-3BCE-EA96-6941-B46511A1103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904816" y="1947769"/>
            <a:ext cx="2327274" cy="539331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55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027DCC8-9883-0261-8BA8-46FF242A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619804-EC76-2F20-B293-02B62CB1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9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2 Lines 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798584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6518A-46ED-43CD-5445-E6003482B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909" y="4138224"/>
            <a:ext cx="2359025" cy="1810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2EC851C-E6F3-4ED1-FD14-D5074A29B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17" y="4138224"/>
            <a:ext cx="2360084" cy="1810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91FAD7A-5AC6-7DFA-D613-8CBE9B2CAE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5700" y="4138224"/>
            <a:ext cx="2357967" cy="1810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032167-3397-F6A8-D0F2-48152E2D9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4710" y="4138224"/>
            <a:ext cx="2347382" cy="1810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E5D4294A-704E-9755-8524-E105092A92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9909" y="2169265"/>
            <a:ext cx="2359025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F0B34C-4D77-69BF-1F16-965B8ADCEE2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596217" y="2169265"/>
            <a:ext cx="2360083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1B9E5252-9E77-F300-2467-B597D301CD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35700" y="2169265"/>
            <a:ext cx="2357967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4D7D18A-6D08-0646-AE3D-79C36496EB5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873067" y="2169265"/>
            <a:ext cx="2359025" cy="174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17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marR="0" indent="0" algn="ctr" defTabSz="866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B133"/>
              </a:buClr>
              <a:buSzTx/>
              <a:buFontTx/>
              <a:buNone/>
              <a:tabLst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247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Yello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20976" y="2781232"/>
            <a:ext cx="8486971" cy="1239458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4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A4BB7241-3E6F-C4B6-7451-324C780CFD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976" y="4333439"/>
            <a:ext cx="5006975" cy="161559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  <a:br>
              <a:rPr lang="en-US" dirty="0"/>
            </a:br>
            <a:r>
              <a:rPr lang="en-US" dirty="0"/>
              <a:t>Your Email</a:t>
            </a:r>
          </a:p>
        </p:txBody>
      </p:sp>
    </p:spTree>
    <p:extLst>
      <p:ext uri="{BB962C8B-B14F-4D97-AF65-F5344CB8AC3E}">
        <p14:creationId xmlns:p14="http://schemas.microsoft.com/office/powerpoint/2010/main" val="487537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20976" y="2781232"/>
            <a:ext cx="8486971" cy="1233877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4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A4BB7241-3E6F-C4B6-7451-324C780CFD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976" y="4333439"/>
            <a:ext cx="5006975" cy="161559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  <a:br>
              <a:rPr lang="en-US" dirty="0"/>
            </a:br>
            <a:r>
              <a:rPr lang="en-US" dirty="0"/>
              <a:t>Your Email</a:t>
            </a:r>
          </a:p>
        </p:txBody>
      </p:sp>
    </p:spTree>
    <p:extLst>
      <p:ext uri="{BB962C8B-B14F-4D97-AF65-F5344CB8AC3E}">
        <p14:creationId xmlns:p14="http://schemas.microsoft.com/office/powerpoint/2010/main" val="2308700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4054" y="765096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/>
        </p:nvSpPr>
        <p:spPr>
          <a:xfrm>
            <a:off x="984052" y="1331626"/>
            <a:ext cx="878347" cy="47993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1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FF7A5-29D2-F208-1FE6-11A607EA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1" y="905944"/>
            <a:ext cx="1451674" cy="2327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E9E60-99B1-62E3-601B-244563AA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1937" y="6068605"/>
            <a:ext cx="1350155" cy="33656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3533-7D10-1589-CE42-6208B3284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30510"/>
            <a:ext cx="4104217" cy="37459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3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BD0-2FDA-4E99-A0DE-CDE39EF2B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99E5-0FF4-49AE-977C-4F69CBBB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EE5-DA4B-4A9A-A5CA-F6BAABA3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D101-D159-4170-BD4C-AF7D81A72C6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EFA3-5018-4CBD-925C-B94A3F26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AF48-57F0-4426-BD2F-6C73FA4A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Slide 1 Lin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5" y="2841521"/>
            <a:ext cx="7583616" cy="53933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0975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452C3-62E9-B227-2E33-4B701A0A71FA}"/>
              </a:ext>
            </a:extLst>
          </p:cNvPr>
          <p:cNvCxnSpPr>
            <a:cxnSpLocks/>
          </p:cNvCxnSpPr>
          <p:nvPr/>
        </p:nvCxnSpPr>
        <p:spPr>
          <a:xfrm>
            <a:off x="2720976" y="3389669"/>
            <a:ext cx="87524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7">
            <a:extLst>
              <a:ext uri="{FF2B5EF4-FFF2-40B4-BE49-F238E27FC236}">
                <a16:creationId xmlns:a16="http://schemas.microsoft.com/office/drawing/2014/main" id="{3831627D-EAE2-257F-F82B-EBA99F41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873" y="2009712"/>
            <a:ext cx="2604000" cy="4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Slide 2 Lin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5" y="2841521"/>
            <a:ext cx="7583616" cy="53933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0975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3831627D-EAE2-257F-F82B-EBA99F41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873" y="2009712"/>
            <a:ext cx="2604000" cy="41753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1DD1ED-9A35-FC84-372E-4B36D272331E}"/>
              </a:ext>
            </a:extLst>
          </p:cNvPr>
          <p:cNvCxnSpPr>
            <a:cxnSpLocks/>
          </p:cNvCxnSpPr>
          <p:nvPr/>
        </p:nvCxnSpPr>
        <p:spPr>
          <a:xfrm>
            <a:off x="2720976" y="3906424"/>
            <a:ext cx="87524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6" y="2841521"/>
            <a:ext cx="7595898" cy="539331"/>
          </a:xfrm>
          <a:noFill/>
        </p:spPr>
        <p:txBody>
          <a:bodyPr/>
          <a:lstStyle>
            <a:lvl1pPr marL="0" marR="0" indent="0" algn="l" defTabSz="866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0975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7" y="2012974"/>
            <a:ext cx="2608527" cy="41828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A778A-CC5C-0269-60B9-023A8A680D3F}"/>
              </a:ext>
            </a:extLst>
          </p:cNvPr>
          <p:cNvCxnSpPr>
            <a:cxnSpLocks/>
          </p:cNvCxnSpPr>
          <p:nvPr/>
        </p:nvCxnSpPr>
        <p:spPr>
          <a:xfrm>
            <a:off x="2720976" y="3906424"/>
            <a:ext cx="8752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nes + Part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5" y="2841521"/>
            <a:ext cx="7607292" cy="539331"/>
          </a:xfrm>
          <a:noFill/>
        </p:spPr>
        <p:txBody>
          <a:bodyPr/>
          <a:lstStyle>
            <a:lvl1pPr marL="0" marR="0" indent="0" algn="l" defTabSz="866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0975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6" y="2012974"/>
            <a:ext cx="2608527" cy="41828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A778A-CC5C-0269-60B9-023A8A680D3F}"/>
              </a:ext>
            </a:extLst>
          </p:cNvPr>
          <p:cNvCxnSpPr>
            <a:cxnSpLocks/>
          </p:cNvCxnSpPr>
          <p:nvPr/>
        </p:nvCxnSpPr>
        <p:spPr>
          <a:xfrm>
            <a:off x="2720976" y="3906424"/>
            <a:ext cx="8752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F3BB2DD8-A1A3-5E32-B88E-F9779FDE689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904816" y="1947769"/>
            <a:ext cx="2327274" cy="539331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456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 Lines + Part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20975" y="2841521"/>
            <a:ext cx="7583616" cy="539331"/>
          </a:xfrm>
          <a:noFill/>
        </p:spPr>
        <p:txBody>
          <a:bodyPr/>
          <a:lstStyle>
            <a:lvl1pPr marL="0" marR="0" indent="0" algn="l" defTabSz="866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0975" y="4764194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2148"/>
              </a:lnSpc>
            </a:pPr>
            <a:r>
              <a:rPr lang="en-US" sz="1517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1517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2148"/>
              </a:lnSpc>
            </a:pPr>
            <a:endParaRPr lang="en-US" sz="1517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6" y="2012974"/>
            <a:ext cx="2608527" cy="41828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A778A-CC5C-0269-60B9-023A8A680D3F}"/>
              </a:ext>
            </a:extLst>
          </p:cNvPr>
          <p:cNvCxnSpPr>
            <a:cxnSpLocks/>
          </p:cNvCxnSpPr>
          <p:nvPr/>
        </p:nvCxnSpPr>
        <p:spPr>
          <a:xfrm>
            <a:off x="2720976" y="3906424"/>
            <a:ext cx="8752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F3BB2DD8-A1A3-5E32-B88E-F9779FDE689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904816" y="1947769"/>
            <a:ext cx="2327274" cy="539331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buNone/>
              <a:defRPr sz="1264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0615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0" y="719890"/>
            <a:ext cx="7944817" cy="5975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34" y="866622"/>
            <a:ext cx="1437332" cy="23048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9909" y="6068604"/>
            <a:ext cx="6768041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9909" y="1773493"/>
            <a:ext cx="10272183" cy="417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/>
        </p:nvCxnSpPr>
        <p:spPr>
          <a:xfrm>
            <a:off x="959909" y="1319796"/>
            <a:ext cx="88053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000" y="719889"/>
            <a:ext cx="10272092" cy="10536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Sample Text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AF341-81A0-D0EC-3917-0BE4AA58E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4150" y="6068605"/>
            <a:ext cx="887941" cy="336498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33" b="1">
                <a:solidFill>
                  <a:schemeClr val="tx1"/>
                </a:solidFill>
              </a:defRPr>
            </a:lvl1pPr>
          </a:lstStyle>
          <a:p>
            <a:fld id="{51475A64-2556-498F-8EF1-106836E722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4FB8-CCA0-1F57-2DA0-498CFCC7B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000" y="6068604"/>
            <a:ext cx="6744757" cy="33649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0347B0-D0F9-4B91-9BC1-4DAC2ABC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09" y="1775726"/>
            <a:ext cx="10272092" cy="4173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 err="1"/>
              <a:t>Eigth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7254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lvl1pPr algn="l" defTabSz="866755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6675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FFB133"/>
        </a:buClr>
        <a:buFontTx/>
        <a:buNone/>
        <a:defRPr sz="16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0" indent="0" algn="l" defTabSz="86675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SzPct val="120000"/>
        <a:buFontTx/>
        <a:buNone/>
        <a:defRPr sz="1600" b="0" i="0" kern="1200">
          <a:ln>
            <a:noFill/>
          </a:ln>
          <a:solidFill>
            <a:schemeClr val="tx1"/>
          </a:solidFill>
          <a:latin typeface="DA_FuturaPT Demi" panose="020B0502020204020303" pitchFamily="34" charset="77"/>
          <a:ea typeface="DA_FuturaPT Demi" panose="020B0502020204020303" pitchFamily="34" charset="77"/>
          <a:cs typeface="+mn-cs"/>
        </a:defRPr>
      </a:lvl2pPr>
      <a:lvl3pPr marL="263974" indent="-263974" algn="l" defTabSz="86675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381562" indent="-263974" algn="l" defTabSz="86675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717528" indent="-263974" algn="l" defTabSz="86675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tabLst>
          <a:tab pos="5996059" algn="l"/>
        </a:tabLst>
        <a:defRPr sz="1200" b="0" i="0" kern="1200">
          <a:solidFill>
            <a:schemeClr val="tx1"/>
          </a:solidFill>
          <a:latin typeface="+mn-lt"/>
          <a:ea typeface="DA_FuturaPT Book" panose="020B0502020204020303" pitchFamily="34" charset="0"/>
          <a:cs typeface="+mn-cs"/>
        </a:defRPr>
      </a:lvl5pPr>
      <a:lvl6pPr marL="228577" indent="-228577" algn="l" defTabSz="86675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+mj-lt"/>
        <a:buAutoNum type="arabicPeriod"/>
        <a:defRPr sz="1600" b="0" i="0" kern="1200">
          <a:solidFill>
            <a:schemeClr val="tx1"/>
          </a:solidFill>
          <a:latin typeface="DA_FuturaPT Medium" panose="020B0502020204020303" pitchFamily="34" charset="77"/>
          <a:ea typeface="DA_FuturaPT Medium" panose="020B0502020204020303" pitchFamily="34" charset="77"/>
          <a:cs typeface="+mn-cs"/>
        </a:defRPr>
      </a:lvl6pPr>
      <a:lvl7pPr marL="0" indent="0" algn="l" defTabSz="86675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78" indent="-215978" algn="l" defTabSz="86675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675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Arial" panose="020B0604020202020204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377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755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00132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3510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6887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600265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3643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020" algn="l" defTabSz="866755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8">
          <p15:clr>
            <a:srgbClr val="F26B43"/>
          </p15:clr>
        </p15:guide>
        <p15:guide id="3" pos="907">
          <p15:clr>
            <a:srgbClr val="F26B43"/>
          </p15:clr>
        </p15:guide>
        <p15:guide id="4" orient="horz" pos="1676">
          <p15:clr>
            <a:srgbClr val="F26B43"/>
          </p15:clr>
        </p15:guide>
        <p15:guide id="11" orient="horz" pos="5735">
          <p15:clr>
            <a:srgbClr val="F26B43"/>
          </p15:clr>
        </p15:guide>
        <p15:guide id="27" orient="horz" pos="1245">
          <p15:clr>
            <a:srgbClr val="F26B43"/>
          </p15:clr>
        </p15:guide>
        <p15:guide id="28" pos="1474">
          <p15:clr>
            <a:srgbClr val="F26B43"/>
          </p15:clr>
        </p15:guide>
        <p15:guide id="29" pos="1739">
          <p15:clr>
            <a:srgbClr val="F26B43"/>
          </p15:clr>
        </p15:guide>
        <p15:guide id="30" pos="2302">
          <p15:clr>
            <a:srgbClr val="F26B43"/>
          </p15:clr>
        </p15:guide>
        <p15:guide id="31" pos="2571">
          <p15:clr>
            <a:srgbClr val="F26B43"/>
          </p15:clr>
        </p15:guide>
        <p15:guide id="32" pos="3136">
          <p15:clr>
            <a:srgbClr val="F26B43"/>
          </p15:clr>
        </p15:guide>
        <p15:guide id="33" pos="3398">
          <p15:clr>
            <a:srgbClr val="F26B43"/>
          </p15:clr>
        </p15:guide>
        <p15:guide id="34" pos="3968">
          <p15:clr>
            <a:srgbClr val="F26B43"/>
          </p15:clr>
        </p15:guide>
        <p15:guide id="35" pos="4229">
          <p15:clr>
            <a:srgbClr val="F26B43"/>
          </p15:clr>
        </p15:guide>
        <p15:guide id="36" pos="4794">
          <p15:clr>
            <a:srgbClr val="F26B43"/>
          </p15:clr>
        </p15:guide>
        <p15:guide id="37" pos="5065">
          <p15:clr>
            <a:srgbClr val="F26B43"/>
          </p15:clr>
        </p15:guide>
        <p15:guide id="38" pos="5628">
          <p15:clr>
            <a:srgbClr val="F26B43"/>
          </p15:clr>
        </p15:guide>
        <p15:guide id="39" pos="5892">
          <p15:clr>
            <a:srgbClr val="F26B43"/>
          </p15:clr>
        </p15:guide>
        <p15:guide id="40" pos="6457">
          <p15:clr>
            <a:srgbClr val="F26B43"/>
          </p15:clr>
        </p15:guide>
        <p15:guide id="41" pos="6721">
          <p15:clr>
            <a:srgbClr val="F26B43"/>
          </p15:clr>
        </p15:guide>
        <p15:guide id="42" pos="7291">
          <p15:clr>
            <a:srgbClr val="F26B43"/>
          </p15:clr>
        </p15:guide>
        <p15:guide id="43" pos="7553">
          <p15:clr>
            <a:srgbClr val="F26B43"/>
          </p15:clr>
        </p15:guide>
        <p15:guide id="44" pos="8120">
          <p15:clr>
            <a:srgbClr val="F26B43"/>
          </p15:clr>
        </p15:guide>
        <p15:guide id="45" pos="8384">
          <p15:clr>
            <a:srgbClr val="F26B43"/>
          </p15:clr>
        </p15:guide>
        <p15:guide id="46" pos="8949">
          <p15:clr>
            <a:srgbClr val="F26B43"/>
          </p15:clr>
        </p15:guide>
        <p15:guide id="47" pos="9220">
          <p15:clr>
            <a:srgbClr val="F26B43"/>
          </p15:clr>
        </p15:guide>
        <p15:guide id="48" pos="9783">
          <p15:clr>
            <a:srgbClr val="F26B43"/>
          </p15:clr>
        </p15:guide>
        <p15:guide id="49" pos="10046">
          <p15:clr>
            <a:srgbClr val="F26B43"/>
          </p15:clr>
        </p15:guide>
        <p15:guide id="50" orient="horz" pos="6053">
          <p15:clr>
            <a:srgbClr val="F26B43"/>
          </p15:clr>
        </p15:guide>
        <p15:guide id="51" pos="10613">
          <p15:clr>
            <a:srgbClr val="F26B43"/>
          </p15:clr>
        </p15:guide>
        <p15:guide id="52" orient="horz" pos="5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gb/dotnet/aspire/fundamentals/components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slavAntonyuk/AspireSamples" TargetMode="External"/><Relationship Id="rId2" Type="http://schemas.openxmlformats.org/officeDocument/2006/relationships/hyperlink" Target="https://learn.microsoft.com/en-gb/dotnet/aspire/get-started/aspire-overview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9759E99-E73E-40F6-AC86-0F5FDA688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Aspire</a:t>
            </a:r>
          </a:p>
        </p:txBody>
      </p:sp>
      <p:sp>
        <p:nvSpPr>
          <p:cNvPr id="30" name="Subtitle 29">
            <a:extLst>
              <a:ext uri="{FF2B5EF4-FFF2-40B4-BE49-F238E27FC236}">
                <a16:creationId xmlns:a16="http://schemas.microsoft.com/office/drawing/2014/main" id="{EF4C7D30-C890-442A-B99F-90DF86FA0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883505B-E986-41ED-B9FD-7DE7296F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9525" y="406400"/>
            <a:ext cx="201295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451-DAF9-E228-8CBD-9ADA8A6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Speaker</a:t>
            </a:r>
            <a:endParaRPr lang="en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F56C8-38B6-628D-5229-1D56D043A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2</a:t>
            </a:fld>
            <a:endParaRPr lang="en-RU" dirty="0"/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74537C5F-B597-D29C-2405-836DBDD44E6F}"/>
              </a:ext>
            </a:extLst>
          </p:cNvPr>
          <p:cNvSpPr txBox="1">
            <a:spLocks/>
          </p:cNvSpPr>
          <p:nvPr/>
        </p:nvSpPr>
        <p:spPr>
          <a:xfrm>
            <a:off x="4836887" y="3744130"/>
            <a:ext cx="4145801" cy="17844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2"/>
              </a:buClr>
              <a:buSzPct val="100000"/>
              <a:buFontTx/>
              <a:buNone/>
              <a:defRPr sz="24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2"/>
              </a:buClr>
              <a:buSzPct val="100000"/>
              <a:buFontTx/>
              <a:buNone/>
              <a:defRPr sz="24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540000" indent="-540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SzPct val="100000"/>
              <a:buFont typeface=".AppleSystemUIFont" charset="-120"/>
              <a:buChar char="—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40000" indent="-540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89013" indent="-449263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0" indent="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Tx/>
              <a:buNone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32000" indent="-432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 typeface=".AppleSystemUIFont" charset="-120"/>
              <a:buChar char="—"/>
              <a:tabLst>
                <a:tab pos="0" algn="l"/>
              </a:tabLst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32000" indent="-432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989013" indent="-449263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400"/>
              </a:spcAft>
              <a:buClr>
                <a:srgbClr val="005BFF"/>
              </a:buClr>
              <a:defRPr/>
            </a:pPr>
            <a:r>
              <a:rPr lang="en-US" sz="16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Vladislav Antonyuk</a:t>
            </a:r>
            <a:endParaRPr lang="ru-RU" sz="1600" dirty="0">
              <a:latin typeface="DA_FuturaPT Demi" panose="020B0502020204020303" pitchFamily="34" charset="77"/>
              <a:ea typeface="DA_FuturaPT Demi" panose="020B0502020204020303" pitchFamily="34" charset="77"/>
            </a:endParaRPr>
          </a:p>
          <a:p>
            <a:pPr>
              <a:lnSpc>
                <a:spcPct val="120000"/>
              </a:lnSpc>
              <a:spcAft>
                <a:spcPts val="400"/>
              </a:spcAft>
              <a:buClr>
                <a:srgbClr val="005BFF"/>
              </a:buClr>
              <a:defRPr/>
            </a:pPr>
            <a:r>
              <a:rPr lang="en-US" sz="1467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Senior .NET Developer</a:t>
            </a:r>
          </a:p>
          <a:p>
            <a:pPr>
              <a:lnSpc>
                <a:spcPct val="120000"/>
              </a:lnSpc>
              <a:spcAft>
                <a:spcPts val="400"/>
              </a:spcAft>
              <a:buClr>
                <a:srgbClr val="005BFF"/>
              </a:buClr>
              <a:defRPr/>
            </a:pPr>
            <a:r>
              <a:rPr lang="en-US" sz="1467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Microsoft MVP</a:t>
            </a:r>
          </a:p>
          <a:p>
            <a:pPr>
              <a:lnSpc>
                <a:spcPct val="120000"/>
              </a:lnSpc>
              <a:spcAft>
                <a:spcPts val="400"/>
              </a:spcAft>
              <a:buClr>
                <a:srgbClr val="005BFF"/>
              </a:buClr>
              <a:defRPr/>
            </a:pPr>
            <a:r>
              <a:rPr lang="en-US" sz="1467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.NET MAUI Community Toolkit Core Maintainer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4FE3C1-E5FD-9B6A-43EF-C65C4F2398B5}"/>
              </a:ext>
            </a:extLst>
          </p:cNvPr>
          <p:cNvSpPr/>
          <p:nvPr/>
        </p:nvSpPr>
        <p:spPr>
          <a:xfrm>
            <a:off x="4825679" y="1223934"/>
            <a:ext cx="2356113" cy="2356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970" tIns="191970" rIns="143978" bIns="191970" rtlCol="0" anchor="ctr"/>
          <a:lstStyle/>
          <a:p>
            <a:endParaRPr lang="en-R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93693-9F93-72A7-68F1-BB096AED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31" y="1223933"/>
            <a:ext cx="2356114" cy="2356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93F8B-9130-8E85-5ED9-4DB5CAA44EBC}"/>
              </a:ext>
            </a:extLst>
          </p:cNvPr>
          <p:cNvSpPr txBox="1"/>
          <p:nvPr/>
        </p:nvSpPr>
        <p:spPr>
          <a:xfrm>
            <a:off x="8098662" y="173352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800"/>
              </a:spcAft>
            </a:pPr>
            <a:endParaRPr lang="ru-UA" sz="16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04EA4CB-8EBE-426B-A626-1A84052644FB}"/>
              </a:ext>
            </a:extLst>
          </p:cNvPr>
          <p:cNvGraphicFramePr>
            <a:graphicFrameLocks noGrp="1"/>
          </p:cNvGraphicFramePr>
          <p:nvPr/>
        </p:nvGraphicFramePr>
        <p:xfrm>
          <a:off x="941" y="5748326"/>
          <a:ext cx="12190119" cy="28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373">
                  <a:extLst>
                    <a:ext uri="{9D8B030D-6E8A-4147-A177-3AD203B41FA5}">
                      <a16:colId xmlns:a16="http://schemas.microsoft.com/office/drawing/2014/main" val="863919556"/>
                    </a:ext>
                  </a:extLst>
                </a:gridCol>
                <a:gridCol w="4063373">
                  <a:extLst>
                    <a:ext uri="{9D8B030D-6E8A-4147-A177-3AD203B41FA5}">
                      <a16:colId xmlns:a16="http://schemas.microsoft.com/office/drawing/2014/main" val="3990675215"/>
                    </a:ext>
                  </a:extLst>
                </a:gridCol>
                <a:gridCol w="4063373">
                  <a:extLst>
                    <a:ext uri="{9D8B030D-6E8A-4147-A177-3AD203B41FA5}">
                      <a16:colId xmlns:a16="http://schemas.microsoft.com/office/drawing/2014/main" val="1105322048"/>
                    </a:ext>
                  </a:extLst>
                </a:gridCol>
              </a:tblGrid>
              <a:tr h="284436"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DA_FuturaPT Book" panose="020B0502020204020303" pitchFamily="34" charset="77"/>
                          <a:ea typeface="DA_FuturaPT Book" panose="020B0502020204020303" pitchFamily="34" charset="77"/>
                          <a:cs typeface="+mn-cs"/>
                        </a:rPr>
                        <a:t>https://vladislavantonyuk.github.io</a:t>
                      </a:r>
                    </a:p>
                  </a:txBody>
                  <a:tcPr marL="60951" marR="60951" marT="30475" marB="304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DA_FuturaPT Book" panose="020B0502020204020303" pitchFamily="34" charset="77"/>
                          <a:ea typeface="DA_FuturaPT Book" panose="020B0502020204020303" pitchFamily="34" charset="77"/>
                          <a:cs typeface="+mn-cs"/>
                        </a:rPr>
                        <a:t>https://www.linkedin.com/in/vladislav-antonyuk/</a:t>
                      </a:r>
                    </a:p>
                  </a:txBody>
                  <a:tcPr marL="60951" marR="60951" marT="30475" marB="304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DA_FuturaPT Book" panose="020B0502020204020303" pitchFamily="34" charset="77"/>
                          <a:ea typeface="DA_FuturaPT Book" panose="020B0502020204020303" pitchFamily="34" charset="77"/>
                          <a:cs typeface="+mn-cs"/>
                        </a:rPr>
                        <a:t>https://youtube.com/@VladislavAntonyuk</a:t>
                      </a:r>
                    </a:p>
                  </a:txBody>
                  <a:tcPr marL="60951" marR="60951" marT="30475" marB="30475" anchor="ctr"/>
                </a:tc>
                <a:extLst>
                  <a:ext uri="{0D108BD9-81ED-4DB2-BD59-A6C34878D82A}">
                    <a16:rowId xmlns:a16="http://schemas.microsoft.com/office/drawing/2014/main" val="3574040375"/>
                  </a:ext>
                </a:extLst>
              </a:tr>
            </a:tbl>
          </a:graphicData>
        </a:graphic>
      </p:graphicFrame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FA9B3E49-8762-4403-A24B-AC03D06E5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191" y="5102978"/>
            <a:ext cx="609506" cy="609506"/>
          </a:xfrm>
          <a:prstGeom prst="rect">
            <a:avLst/>
          </a:prstGeom>
        </p:spPr>
      </p:pic>
      <p:pic>
        <p:nvPicPr>
          <p:cNvPr id="1026" name="Picture 2" descr="LinkedIn icon Logo PNG Transparent &amp; SVG Vector - Freebie Supply">
            <a:extLst>
              <a:ext uri="{FF2B5EF4-FFF2-40B4-BE49-F238E27FC236}">
                <a16:creationId xmlns:a16="http://schemas.microsoft.com/office/drawing/2014/main" id="{2561A3EB-7010-4D72-903C-74D28AE9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5" y="5152433"/>
            <a:ext cx="477490" cy="4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PNG Icon Logo FREE DOWNLOAD | Png Vectors, Photos | Free ...">
            <a:extLst>
              <a:ext uri="{FF2B5EF4-FFF2-40B4-BE49-F238E27FC236}">
                <a16:creationId xmlns:a16="http://schemas.microsoft.com/office/drawing/2014/main" id="{8DEDBC5F-E180-4D2A-8755-F28C621E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850" y="5007086"/>
            <a:ext cx="801290" cy="80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3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E8BEFC-10EF-49C9-A803-9204C670965A}"/>
              </a:ext>
            </a:extLst>
          </p:cNvPr>
          <p:cNvSpPr/>
          <p:nvPr/>
        </p:nvSpPr>
        <p:spPr>
          <a:xfrm>
            <a:off x="4761374" y="2902631"/>
            <a:ext cx="2639076" cy="24951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91970" tIns="191970" rIns="143978" bIns="191970" rtlCol="0" anchor="ctr"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400" dirty="0">
                <a:solidFill>
                  <a:schemeClr val="tx1"/>
                </a:solidFill>
              </a:rPr>
              <a:t>Components</a:t>
            </a: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D90B5-8421-EECF-976B-A63D4B81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Aspire</a:t>
            </a:r>
            <a:endParaRPr lang="en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1C187-3E03-F264-6046-5C0DB116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3</a:t>
            </a:fld>
            <a:endParaRPr lang="en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57A17-D6EF-4127-A14C-4DDC526C43AA}"/>
              </a:ext>
            </a:extLst>
          </p:cNvPr>
          <p:cNvSpPr/>
          <p:nvPr/>
        </p:nvSpPr>
        <p:spPr>
          <a:xfrm>
            <a:off x="7992240" y="2902631"/>
            <a:ext cx="2639076" cy="2495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91970" tIns="191970" rIns="143978" bIns="191970" rtlCol="0" anchor="ctr"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400" dirty="0">
                <a:solidFill>
                  <a:schemeClr val="tx1"/>
                </a:solidFill>
              </a:rPr>
              <a:t>Tooling</a:t>
            </a: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C24B0-BB78-0A52-92C1-D08F60EFDDA2}"/>
              </a:ext>
            </a:extLst>
          </p:cNvPr>
          <p:cNvSpPr/>
          <p:nvPr/>
        </p:nvSpPr>
        <p:spPr>
          <a:xfrm>
            <a:off x="1560684" y="2902631"/>
            <a:ext cx="2639076" cy="24951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970" tIns="191970" rIns="143978" bIns="191970" rtlCol="0" anchor="ctr"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400" dirty="0">
                <a:solidFill>
                  <a:schemeClr val="tx1"/>
                </a:solidFill>
              </a:rPr>
              <a:t>Orchestration</a:t>
            </a:r>
            <a:endParaRPr lang="en-R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1D65E-277F-43AD-0AA5-1E48B362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32" y="3157650"/>
            <a:ext cx="683016" cy="7285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26E08C-399C-9671-9022-D3185B135C23}"/>
              </a:ext>
            </a:extLst>
          </p:cNvPr>
          <p:cNvSpPr>
            <a:spLocks noChangeAspect="1"/>
          </p:cNvSpPr>
          <p:nvPr/>
        </p:nvSpPr>
        <p:spPr>
          <a:xfrm>
            <a:off x="3728901" y="2737882"/>
            <a:ext cx="335947" cy="335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5AB0D-B0A1-5108-5207-93085E8EC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07" y="3157650"/>
            <a:ext cx="683016" cy="683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3C1D2-CE02-2F3C-055F-37738691D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076" y="3228267"/>
            <a:ext cx="612399" cy="61239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73A20E3-6EC6-D188-AAF2-6F3711E0CDE0}"/>
              </a:ext>
            </a:extLst>
          </p:cNvPr>
          <p:cNvSpPr>
            <a:spLocks noChangeAspect="1"/>
          </p:cNvSpPr>
          <p:nvPr/>
        </p:nvSpPr>
        <p:spPr>
          <a:xfrm>
            <a:off x="6940900" y="2738561"/>
            <a:ext cx="335947" cy="335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820BB-7EF3-BC39-253D-E09713A00FE1}"/>
              </a:ext>
            </a:extLst>
          </p:cNvPr>
          <p:cNvSpPr>
            <a:spLocks noChangeAspect="1"/>
          </p:cNvSpPr>
          <p:nvPr/>
        </p:nvSpPr>
        <p:spPr>
          <a:xfrm>
            <a:off x="10163128" y="2735336"/>
            <a:ext cx="335947" cy="335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3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AD4391-3539-4ACC-975A-B79215EF79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703" y="1717937"/>
            <a:ext cx="10270598" cy="684514"/>
          </a:xfrm>
        </p:spPr>
        <p:txBody>
          <a:bodyPr/>
          <a:lstStyle/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.NET Aspire is an opinionated, cloud ready stack for building observable, production ready, distributed applications.</a:t>
            </a:r>
          </a:p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It is designed to improve the experience of building .NET cloud-native apps.</a:t>
            </a:r>
            <a:endParaRPr lang="en-RS" dirty="0">
              <a:solidFill>
                <a:srgbClr val="3F3F46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45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3C0B-867C-CBA2-D268-5AB04E67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3600" dirty="0">
                <a:solidFill>
                  <a:schemeClr val="tx1"/>
                </a:solidFill>
              </a:rPr>
              <a:t>Orchestration</a:t>
            </a:r>
            <a:endParaRPr lang="en-R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70964-E9E1-D8D3-4C07-4B5D4A5F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4</a:t>
            </a:fld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39F2-7CAA-96CE-9A8B-3930B8C0A6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702" y="1773493"/>
            <a:ext cx="10270598" cy="684514"/>
          </a:xfrm>
        </p:spPr>
        <p:txBody>
          <a:bodyPr/>
          <a:lstStyle/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App composition</a:t>
            </a:r>
            <a:r>
              <a:rPr lang="en-US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: Specify the .NET projects, containers, executables, and cloud resources that make up the application.</a:t>
            </a:r>
          </a:p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Service discovery and connection string management</a:t>
            </a:r>
            <a:r>
              <a:rPr lang="en-US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: The app host manages injecting the right connection strings or network configurations and service discovery information to simplify the developer experience.</a:t>
            </a:r>
            <a:endParaRPr lang="en-RS" dirty="0">
              <a:solidFill>
                <a:srgbClr val="3F3F46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55F3B1-0946-447E-AB70-B5AB5D8C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41" y="2914077"/>
            <a:ext cx="7292717" cy="2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3C0B-867C-CBA2-D268-5AB04E67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3600" dirty="0">
                <a:solidFill>
                  <a:schemeClr val="tx1"/>
                </a:solidFill>
              </a:rPr>
              <a:t>.NET Aspire components</a:t>
            </a:r>
            <a:endParaRPr lang="en-R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70964-E9E1-D8D3-4C07-4B5D4A5F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5</a:t>
            </a:fld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39F2-7CAA-96CE-9A8B-3930B8C0A6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000" y="3640393"/>
            <a:ext cx="10270598" cy="684514"/>
          </a:xfrm>
        </p:spPr>
        <p:txBody>
          <a:bodyPr/>
          <a:lstStyle/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Registers a </a:t>
            </a:r>
            <a:r>
              <a:rPr lang="en-US" b="1" dirty="0" err="1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ServiceBusClient</a:t>
            </a: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as a singleton in the DI container for connecting to Azure Service Bus.</a:t>
            </a:r>
          </a:p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Applies </a:t>
            </a:r>
            <a:r>
              <a:rPr lang="en-US" b="1" dirty="0" err="1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ServiceBusClient</a:t>
            </a: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configurations either inline through code or through configuration.</a:t>
            </a:r>
          </a:p>
          <a:p>
            <a:pPr marL="228577" indent="-228577">
              <a:lnSpc>
                <a:spcPct val="120000"/>
              </a:lnSpc>
              <a:spcAft>
                <a:spcPts val="4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F3F46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Enables corresponding health checks, logging and telemetry specific to the Azure Service Bus usage.</a:t>
            </a:r>
            <a:endParaRPr lang="en-RS" dirty="0">
              <a:solidFill>
                <a:srgbClr val="3F3F46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B3BBD-C7E1-4E58-BED0-7EEC6B05240B}"/>
              </a:ext>
            </a:extLst>
          </p:cNvPr>
          <p:cNvSpPr txBox="1"/>
          <p:nvPr/>
        </p:nvSpPr>
        <p:spPr>
          <a:xfrm>
            <a:off x="2494849" y="2709647"/>
            <a:ext cx="7200900" cy="50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builder.AddAzureServiceBusClient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servicebus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2BC75-9025-43BF-BF87-424248571E29}"/>
              </a:ext>
            </a:extLst>
          </p:cNvPr>
          <p:cNvSpPr txBox="1"/>
          <p:nvPr/>
        </p:nvSpPr>
        <p:spPr>
          <a:xfrm>
            <a:off x="959909" y="5143500"/>
            <a:ext cx="10270598" cy="92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1800" dirty="0">
                <a:hlinkClick r:id="rId3"/>
              </a:rPr>
              <a:t>https://learn.microsoft.com/en-gb/dotnet/aspire/fundamentals/components-overview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53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3C0B-867C-CBA2-D268-5AB04E67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3600" dirty="0">
                <a:solidFill>
                  <a:schemeClr val="tx1"/>
                </a:solidFill>
              </a:rPr>
              <a:t>Project templates and tooling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70964-E9E1-D8D3-4C07-4B5D4A5F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6</a:t>
            </a:fld>
            <a:endParaRPr lang="en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15F1-6A32-4849-8036-248584144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4777A-004C-4052-A8EE-7B04B42B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683" y="2794698"/>
            <a:ext cx="4596633" cy="12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7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A7EB219-8692-CD06-3BB6-03DA1D798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1" y="2198942"/>
            <a:ext cx="7584962" cy="3532497"/>
          </a:xfrm>
        </p:spPr>
        <p:txBody>
          <a:bodyPr/>
          <a:lstStyle/>
          <a:p>
            <a:r>
              <a:rPr lang="en-US" dirty="0"/>
              <a:t>Demo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5662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2A94-71AB-7786-119D-E79977AC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D09D3-C749-3A9B-866F-CE34F3CA5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8</a:t>
            </a:fld>
            <a:endParaRPr lang="en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D4D01-2F2B-CD29-811A-F68BD4CA9C21}"/>
              </a:ext>
            </a:extLst>
          </p:cNvPr>
          <p:cNvSpPr/>
          <p:nvPr/>
        </p:nvSpPr>
        <p:spPr>
          <a:xfrm>
            <a:off x="978246" y="1773493"/>
            <a:ext cx="862853" cy="8628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970" tIns="191970" rIns="143978" bIns="191970" rtlCol="0" anchor="ctr"/>
          <a:lstStyle/>
          <a:p>
            <a:r>
              <a:rPr lang="en-RS" sz="16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26A4-A171-1BFC-3A23-7A7EB34CD97F}"/>
              </a:ext>
            </a:extLst>
          </p:cNvPr>
          <p:cNvSpPr txBox="1"/>
          <p:nvPr/>
        </p:nvSpPr>
        <p:spPr>
          <a:xfrm>
            <a:off x="2045561" y="2093017"/>
            <a:ext cx="6748434" cy="2257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67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2"/>
              </a:rPr>
              <a:t>https://learn.microsoft.com/en-gb/dotnet/aspire/get-started/aspire-overview</a:t>
            </a:r>
            <a:r>
              <a:rPr lang="en-US" sz="1467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29626-8E76-FC6A-18D1-4D1C86E45736}"/>
              </a:ext>
            </a:extLst>
          </p:cNvPr>
          <p:cNvSpPr/>
          <p:nvPr/>
        </p:nvSpPr>
        <p:spPr>
          <a:xfrm>
            <a:off x="968416" y="2880150"/>
            <a:ext cx="872683" cy="8726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970" tIns="191970" rIns="143978" bIns="191970" rtlCol="0" anchor="ctr"/>
          <a:lstStyle/>
          <a:p>
            <a:r>
              <a:rPr lang="en-RS" sz="16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B88B7-9774-40FD-B7DB-A11A0A42AB14}"/>
              </a:ext>
            </a:extLst>
          </p:cNvPr>
          <p:cNvSpPr txBox="1"/>
          <p:nvPr/>
        </p:nvSpPr>
        <p:spPr>
          <a:xfrm>
            <a:off x="2035729" y="3201534"/>
            <a:ext cx="5870021" cy="2257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67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3"/>
              </a:rPr>
              <a:t>https://github.com/VladislavAntonyuk/AspireSamples</a:t>
            </a:r>
            <a:r>
              <a:rPr lang="en-US" sz="1467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</a:t>
            </a:r>
            <a:r>
              <a:rPr lang="uk-UA" sz="1467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</a:t>
            </a:r>
            <a:endParaRPr lang="en-US" sz="1467" dirty="0">
              <a:solidFill>
                <a:schemeClr val="tx2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21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413C72E-C246-CC02-966E-86481C426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1" y="1266844"/>
            <a:ext cx="12190119" cy="3532497"/>
          </a:xfrm>
        </p:spPr>
        <p:txBody>
          <a:bodyPr/>
          <a:lstStyle/>
          <a:p>
            <a:r>
              <a:rPr lang="en-RS" dirty="0"/>
              <a:t>Thank </a:t>
            </a:r>
            <a:endParaRPr lang="en-US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D320077B-43F2-4EB0-61B9-4D6C2DF78093}"/>
              </a:ext>
            </a:extLst>
          </p:cNvPr>
          <p:cNvSpPr txBox="1">
            <a:spLocks/>
          </p:cNvSpPr>
          <p:nvPr/>
        </p:nvSpPr>
        <p:spPr>
          <a:xfrm>
            <a:off x="940" y="3918341"/>
            <a:ext cx="13683923" cy="2484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B133"/>
              </a:buClr>
              <a:buFontTx/>
              <a:buNone/>
              <a:defRPr sz="34000" b="0" i="0" kern="1200">
                <a:solidFill>
                  <a:schemeClr val="tx1"/>
                </a:solidFill>
                <a:latin typeface="DA_FuturaPT Demi" panose="020B0502020204020303" pitchFamily="34" charset="77"/>
                <a:ea typeface="DA_FuturaPT Demi" panose="020B0502020204020303" pitchFamily="34" charset="77"/>
                <a:cs typeface="+mn-cs"/>
              </a:defRPr>
            </a:lvl1pPr>
            <a:lvl2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Tx/>
              <a:buNone/>
              <a:defRPr sz="2400" b="0" i="0" kern="1200">
                <a:ln>
                  <a:noFill/>
                </a:ln>
                <a:solidFill>
                  <a:schemeClr val="tx1"/>
                </a:solidFill>
                <a:latin typeface="DA_FuturaPT Demi" panose="020B0502020204020303" pitchFamily="34" charset="77"/>
                <a:ea typeface="DA_FuturaPT Demi" panose="020B0502020204020303" pitchFamily="34" charset="77"/>
                <a:cs typeface="+mn-cs"/>
              </a:defRPr>
            </a:lvl2pPr>
            <a:lvl3pPr marL="396000" indent="-396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572400" indent="-396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076400" indent="-396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94988" algn="l"/>
              </a:tabLst>
              <a:defRPr sz="1800" b="0" i="0" kern="1200">
                <a:solidFill>
                  <a:schemeClr val="tx1"/>
                </a:solidFill>
                <a:latin typeface="+mn-lt"/>
                <a:ea typeface="DA_FuturaPT Book" panose="020B0502020204020303" pitchFamily="34" charset="0"/>
                <a:cs typeface="+mn-cs"/>
              </a:defRPr>
            </a:lvl5pPr>
            <a:lvl6pPr marL="342900" indent="-3429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DA_FuturaPT Medium" panose="020B0502020204020303" pitchFamily="34" charset="77"/>
                <a:ea typeface="DA_FuturaPT Medium" panose="020B0502020204020303" pitchFamily="34" charset="77"/>
                <a:cs typeface="+mn-cs"/>
              </a:defRPr>
            </a:lvl6pPr>
            <a:lvl7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0" indent="-324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64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8288321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Art">
  <a:themeElements>
    <a:clrScheme name="DataArt Presentations">
      <a:dk1>
        <a:srgbClr val="333332"/>
      </a:dk1>
      <a:lt1>
        <a:srgbClr val="FFFFFF"/>
      </a:lt1>
      <a:dk2>
        <a:srgbClr val="333332"/>
      </a:dk2>
      <a:lt2>
        <a:srgbClr val="FFDE55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288000" tIns="288000" rIns="216000" bIns="288000" rtlCol="0" anchor="ctr"/>
      <a:lstStyle>
        <a:defPPr algn="l">
          <a:spcAft>
            <a:spcPts val="0"/>
          </a:spcAft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spcAft>
            <a:spcPts val="1200"/>
          </a:spcAft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aArt" id="{B2F97033-0EDD-48F6-9761-7E425CA1D765}" vid="{7504BC1D-96AC-4C55-AD73-08E158320F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DataArt</Template>
  <TotalTime>51</TotalTime>
  <Words>550</Words>
  <Application>Microsoft Office PowerPoint</Application>
  <PresentationFormat>Widescreen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DA_FuturaPT Book</vt:lpstr>
      <vt:lpstr>DA_FuturaPT Demi</vt:lpstr>
      <vt:lpstr>DA_FuturaPT Light</vt:lpstr>
      <vt:lpstr>DA_FuturaPT Medium</vt:lpstr>
      <vt:lpstr>Segoe UI</vt:lpstr>
      <vt:lpstr>SFMono-Regular</vt:lpstr>
      <vt:lpstr>DataArt</vt:lpstr>
      <vt:lpstr>.NET Aspire</vt:lpstr>
      <vt:lpstr>Speaker</vt:lpstr>
      <vt:lpstr>.NET Aspire</vt:lpstr>
      <vt:lpstr>Orchestration</vt:lpstr>
      <vt:lpstr>.NET Aspire components</vt:lpstr>
      <vt:lpstr>Project templates and tooling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Vladislav Antonyuk</dc:creator>
  <cp:lastModifiedBy>Vladislav Antonyuk</cp:lastModifiedBy>
  <cp:revision>9</cp:revision>
  <dcterms:created xsi:type="dcterms:W3CDTF">2024-08-17T13:09:23Z</dcterms:created>
  <dcterms:modified xsi:type="dcterms:W3CDTF">2024-08-17T16:36:47Z</dcterms:modified>
</cp:coreProperties>
</file>