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learn.microsoft.com/en-us/dotnet/core/deploying/native-aot/" TargetMode="External"/><Relationship Id="rId3" Type="http://schemas.openxmlformats.org/officeDocument/2006/relationships/hyperlink" Target="https://learn.microsoft.com/en-us/dotnet/core/introduction#compilation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evblogs.microsoft.com/dotnet/announcing-dotnet-7-preview-4/#added-new-tar-apis" TargetMode="External"/><Relationship Id="rId3" Type="http://schemas.openxmlformats.org/officeDocument/2006/relationships/hyperlink" Target="https://blog.dotnetsafer.com/new-official-net-7-features-released-now-faster-and-lighter/#Improved_System.Reflection_Performance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learn.microsoft.com/en-us/dotnet/core/whats-new/dotnet-7" TargetMode="External"/><Relationship Id="rId3" Type="http://schemas.openxmlformats.org/officeDocument/2006/relationships/hyperlink" Target="https://learn.microsoft.com/en-us/aspnet/core/release-notes/aspnetcore-7.0" TargetMode="External"/><Relationship Id="rId4" Type="http://schemas.openxmlformats.org/officeDocument/2006/relationships/hyperlink" Target="https://learn.microsoft.com/en-us/ef/core/what-is-new/ef-core-7.0/whatsnew" TargetMode="External"/><Relationship Id="rId5" Type="http://schemas.openxmlformats.org/officeDocument/2006/relationships/hyperlink" Target="https://learn.microsoft.com/en-us/dotnet/maui/whats-new/dotnet-7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What’s new with .NET 7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What’s new with .NET 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.NET 7 - the fastest .NET e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.NET 7 - the fastest .NET ever</a:t>
            </a:r>
          </a:p>
        </p:txBody>
      </p:sp>
      <p:sp>
        <p:nvSpPr>
          <p:cNvPr id="154" name="Native AOT produces a standalone executable in the target platform's file format with no external dependencies. It's entirely native, with no IL or JIT, and provides fast startup time and a small, self-contained deployme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6400" indent="-406400" algn="just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>
                <a:solidFill>
                  <a:srgbClr val="75B6E7"/>
                </a:solidFill>
                <a:hlinkClick r:id="rId2" invalidUrl="" action="" tgtFrame="" tooltip="" history="1" highlightClick="0" endSnd="0"/>
              </a:rPr>
              <a:t>Native AOT</a:t>
            </a:r>
            <a:r>
              <a:t> produces a standalone executable in the target platform's file format with no external dependencies. It's entirely native, with no </a:t>
            </a:r>
            <a:r>
              <a:rPr>
                <a:solidFill>
                  <a:srgbClr val="75B6E7"/>
                </a:solidFill>
                <a:hlinkClick r:id="rId3" invalidUrl="" action="" tgtFrame="" tooltip="" history="1" highlightClick="0" endSnd="0"/>
              </a:rPr>
              <a:t>IL or JIT</a:t>
            </a:r>
            <a:r>
              <a:t>, and provides fast startup time and a small, self-contained deployment. </a:t>
            </a:r>
          </a:p>
          <a:p>
            <a:pPr lvl="2" marL="736600" indent="-317500" defTabSz="457200">
              <a:lnSpc>
                <a:spcPct val="100000"/>
              </a:lnSpc>
              <a:spcBef>
                <a:spcPts val="1600"/>
              </a:spcBef>
              <a:buClr>
                <a:srgbClr val="333333"/>
              </a:buClr>
              <a:buFont typeface="Helvetica"/>
              <a:defRPr sz="32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Startup time</a:t>
            </a:r>
          </a:p>
          <a:p>
            <a:pPr lvl="2" marL="736600" indent="-317500" defTabSz="457200">
              <a:lnSpc>
                <a:spcPct val="100000"/>
              </a:lnSpc>
              <a:spcBef>
                <a:spcPts val="1600"/>
              </a:spcBef>
              <a:buClr>
                <a:srgbClr val="333333"/>
              </a:buClr>
              <a:buFont typeface="Helvetica"/>
              <a:defRPr sz="32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Memory usage</a:t>
            </a:r>
          </a:p>
          <a:p>
            <a:pPr lvl="2" marL="736600" indent="-317500" defTabSz="457200">
              <a:lnSpc>
                <a:spcPct val="100000"/>
              </a:lnSpc>
              <a:spcBef>
                <a:spcPts val="1600"/>
              </a:spcBef>
              <a:buClr>
                <a:srgbClr val="333333"/>
              </a:buClr>
              <a:buFont typeface="Helvetica"/>
              <a:defRPr sz="32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Disk size</a:t>
            </a:r>
          </a:p>
          <a:p>
            <a:pPr lvl="2" marL="736600" indent="-317500" defTabSz="457200">
              <a:lnSpc>
                <a:spcPct val="100000"/>
              </a:lnSpc>
              <a:spcBef>
                <a:spcPts val="1600"/>
              </a:spcBef>
              <a:buClr>
                <a:srgbClr val="333333"/>
              </a:buClr>
              <a:buFont typeface="Helvetica"/>
              <a:defRPr sz="320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Access to restricted platforms</a:t>
            </a:r>
          </a:p>
          <a:p>
            <a:pPr marL="406400" indent="-406400" algn="just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Performance improvements to the Mono runtime, which powers Blazor WebAssembly, Android, and iOS apps.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.NET 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spcBef>
                <a:spcPts val="400"/>
              </a:spcBef>
              <a:defRPr spc="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.NET 7</a:t>
            </a:r>
          </a:p>
        </p:txBody>
      </p:sp>
      <p:sp>
        <p:nvSpPr>
          <p:cNvPr id="157" name="Microseconds and Nanoseconds in date/time structur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t>Microseconds and Nanoseconds in date/time structures</a:t>
            </a:r>
          </a:p>
          <a:p>
            <a:pPr>
              <a:lnSpc>
                <a:spcPct val="100000"/>
              </a:lnSpc>
            </a:pPr>
            <a:r>
              <a:t>New Tar APIs (We will now have </a:t>
            </a:r>
            <a:r>
              <a:rPr>
                <a:hlinkClick r:id="rId2" invalidUrl="" action="" tgtFrame="" tooltip="" history="1" highlightClick="0" endSnd="0"/>
              </a:rPr>
              <a:t>cross-platform APIS</a:t>
            </a:r>
            <a:r>
              <a:t> with which we can extract and modify (read and write) tar archives.)</a:t>
            </a:r>
          </a:p>
          <a:p>
            <a:pPr>
              <a:lnSpc>
                <a:spcPct val="100000"/>
              </a:lnSpc>
            </a:pPr>
            <a:r>
              <a:t>Improved Regex source generator</a:t>
            </a:r>
          </a:p>
          <a:p>
            <a:pPr>
              <a:lnSpc>
                <a:spcPct val="100000"/>
              </a:lnSpc>
            </a:pPr>
            <a:r>
              <a:rPr>
                <a:hlinkClick r:id="rId3" invalidUrl="" action="" tgtFrame="" tooltip="" history="1" highlightClick="0" endSnd="0"/>
              </a:rPr>
              <a:t>Reflection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# 1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C# 11</a:t>
            </a:r>
          </a:p>
        </p:txBody>
      </p:sp>
      <p:sp>
        <p:nvSpPr>
          <p:cNvPr id="160" name="Generic attribut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9391" indent="-469391" defTabSz="1877520">
              <a:lnSpc>
                <a:spcPct val="100000"/>
              </a:lnSpc>
              <a:spcBef>
                <a:spcPts val="3400"/>
              </a:spcBef>
              <a:defRPr sz="3696"/>
            </a:pPr>
            <a:r>
              <a:t>Generic attributes</a:t>
            </a:r>
          </a:p>
          <a:p>
            <a:pPr marL="469391" indent="-469391" defTabSz="1877520">
              <a:lnSpc>
                <a:spcPct val="100000"/>
              </a:lnSpc>
              <a:spcBef>
                <a:spcPts val="3400"/>
              </a:spcBef>
              <a:defRPr sz="3696"/>
            </a:pPr>
            <a:r>
              <a:t>Generic Math</a:t>
            </a:r>
          </a:p>
          <a:p>
            <a:pPr marL="469391" indent="-469391" defTabSz="1877520">
              <a:lnSpc>
                <a:spcPct val="100000"/>
              </a:lnSpc>
              <a:spcBef>
                <a:spcPts val="3400"/>
              </a:spcBef>
              <a:defRPr sz="3696"/>
            </a:pPr>
            <a:r>
              <a:t>New lines in string interpolation</a:t>
            </a:r>
          </a:p>
          <a:p>
            <a:pPr marL="469391" indent="-469391" defTabSz="1877520">
              <a:lnSpc>
                <a:spcPct val="100000"/>
              </a:lnSpc>
              <a:spcBef>
                <a:spcPts val="3400"/>
              </a:spcBef>
              <a:defRPr sz="3696"/>
            </a:pPr>
            <a:r>
              <a:t>List Pattern (List patterns extend pattern matching to match sequences of elements in a list or an array. )</a:t>
            </a:r>
          </a:p>
          <a:p>
            <a:pPr marL="469391" indent="-469391" defTabSz="1877520">
              <a:lnSpc>
                <a:spcPct val="100000"/>
              </a:lnSpc>
              <a:spcBef>
                <a:spcPts val="3400"/>
              </a:spcBef>
              <a:defRPr sz="3696"/>
            </a:pPr>
            <a:r>
              <a:t>Raw string literals</a:t>
            </a:r>
          </a:p>
          <a:p>
            <a:pPr marL="469391" indent="-469391" defTabSz="1877520">
              <a:lnSpc>
                <a:spcPct val="100000"/>
              </a:lnSpc>
              <a:spcBef>
                <a:spcPts val="3400"/>
              </a:spcBef>
              <a:defRPr sz="3696"/>
            </a:pPr>
            <a:r>
              <a:t>Required members</a:t>
            </a:r>
          </a:p>
          <a:p>
            <a:pPr marL="469391" indent="-469391" defTabSz="1877520">
              <a:lnSpc>
                <a:spcPct val="100000"/>
              </a:lnSpc>
              <a:spcBef>
                <a:spcPts val="3400"/>
              </a:spcBef>
              <a:defRPr sz="3696"/>
            </a:pPr>
            <a:r>
              <a:t>Auto default struct</a:t>
            </a:r>
          </a:p>
          <a:p>
            <a:pPr marL="469391" indent="-469391" defTabSz="1877520">
              <a:lnSpc>
                <a:spcPct val="100000"/>
              </a:lnSpc>
              <a:spcBef>
                <a:spcPts val="3400"/>
              </a:spcBef>
              <a:defRPr sz="3696"/>
            </a:pPr>
            <a:r>
              <a:t>File type modifier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163" name="https://learn.microsoft.com/en-us/dotnet/core/whats-new/dotnet-7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https://learn.microsoft.com/en-us/dotnet/core/whats-new/dotnet-7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https://learn.microsoft.com/en-us/aspnet/core/release-notes/aspnetcore-7.0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https://learn.microsoft.com/en-us/ef/core/what-is-new/ef-core-7.0/whatsnew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https://learn.microsoft.com/en-us/dotnet/maui/whats-new/dotnet-7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