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71" r:id="rId4"/>
  </p:sldMasterIdLst>
  <p:notesMasterIdLst>
    <p:notesMasterId r:id="rId17"/>
  </p:notesMasterIdLst>
  <p:handoutMasterIdLst>
    <p:handoutMasterId r:id="rId18"/>
  </p:handoutMasterIdLst>
  <p:sldIdLst>
    <p:sldId id="5308" r:id="rId5"/>
    <p:sldId id="2076138238" r:id="rId6"/>
    <p:sldId id="2076138239" r:id="rId7"/>
    <p:sldId id="2076138240" r:id="rId8"/>
    <p:sldId id="2076138241" r:id="rId9"/>
    <p:sldId id="2076138248" r:id="rId10"/>
    <p:sldId id="2076138243" r:id="rId11"/>
    <p:sldId id="2076138247" r:id="rId12"/>
    <p:sldId id="2076138253" r:id="rId13"/>
    <p:sldId id="2076138244" r:id="rId14"/>
    <p:sldId id="2076138252" r:id="rId15"/>
    <p:sldId id="2076138251" r:id="rId16"/>
  </p:sldIdLst>
  <p:sldSz cx="18288000" cy="10288588"/>
  <p:notesSz cx="6858000" cy="9144000"/>
  <p:custDataLst>
    <p:tags r:id="rId19"/>
  </p:custDataLst>
  <p:defaultTextStyle>
    <a:defPPr>
      <a:defRPr lang="ru-RU"/>
    </a:defPPr>
    <a:lvl1pPr marL="0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1pPr>
    <a:lvl2pPr marL="685831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2pPr>
    <a:lvl3pPr marL="1371662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3pPr>
    <a:lvl4pPr marL="2057493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4pPr>
    <a:lvl5pPr marL="2743324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5pPr>
    <a:lvl6pPr marL="3429155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6pPr>
    <a:lvl7pPr marL="4114986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7pPr>
    <a:lvl8pPr marL="4800817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8pPr>
    <a:lvl9pPr marL="5486648" algn="l" defTabSz="1371662" rtl="0" eaLnBrk="1" latinLnBrk="0" hangingPunct="1">
      <a:defRPr sz="2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userDrawn="1">
          <p15:clr>
            <a:srgbClr val="A4A3A4"/>
          </p15:clr>
        </p15:guide>
        <p15:guide id="6" pos="5760" userDrawn="1">
          <p15:clr>
            <a:srgbClr val="A4A3A4"/>
          </p15:clr>
        </p15:guide>
        <p15:guide id="7" orient="horz" pos="4669" userDrawn="1">
          <p15:clr>
            <a:srgbClr val="A4A3A4"/>
          </p15:clr>
        </p15:guide>
        <p15:guide id="8" orient="horz" pos="5146" userDrawn="1">
          <p15:clr>
            <a:srgbClr val="A4A3A4"/>
          </p15:clr>
        </p15:guide>
        <p15:guide id="9" orient="horz" pos="3626" userDrawn="1">
          <p15:clr>
            <a:srgbClr val="A4A3A4"/>
          </p15:clr>
        </p15:guide>
        <p15:guide id="10" orient="horz" pos="2764" userDrawn="1">
          <p15:clr>
            <a:srgbClr val="A4A3A4"/>
          </p15:clr>
        </p15:guide>
        <p15:guide id="12" orient="horz" pos="2197" userDrawn="1">
          <p15:clr>
            <a:srgbClr val="A4A3A4"/>
          </p15:clr>
        </p15:guide>
        <p15:guide id="13" orient="horz" pos="40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72E9C2A-70AF-2BB6-560A-C7C8DD90BD66}" name="Dinara Zhurgunova" initials="DZ" userId="S::dinara.zhurgunova@dataart.com::64c455c2-071d-44d4-a431-183a980f5fa8" providerId="AD"/>
  <p188:author id="{3C717A6C-5750-509B-79C4-7765774805B5}" name="Gareth Tedford" initials="GT" userId="S::gareth.tedford@dataart.com::3806e0ca-65db-4238-ba8c-88f2765f9c2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vetlana Komarova" initials="SK" lastIdx="34" clrIdx="0"/>
  <p:cmAuthor id="2" name="Luba Kabrits" initials="LK" lastIdx="9" clrIdx="1">
    <p:extLst>
      <p:ext uri="{19B8F6BF-5375-455C-9EA6-DF929625EA0E}">
        <p15:presenceInfo xmlns:p15="http://schemas.microsoft.com/office/powerpoint/2012/main" userId="S-1-5-21-1227322100-1798780813-526660263-1102" providerId="AD"/>
      </p:ext>
    </p:extLst>
  </p:cmAuthor>
  <p:cmAuthor id="3" name="Simon" initials="L" lastIdx="24" clrIdx="2">
    <p:extLst>
      <p:ext uri="{19B8F6BF-5375-455C-9EA6-DF929625EA0E}">
        <p15:presenceInfo xmlns:p15="http://schemas.microsoft.com/office/powerpoint/2012/main" userId="Sim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CCCC"/>
    <a:srgbClr val="EDEBED"/>
    <a:srgbClr val="FFDE55"/>
    <a:srgbClr val="B0E6E5"/>
    <a:srgbClr val="B0E5E4"/>
    <a:srgbClr val="01ADAB"/>
    <a:srgbClr val="7CEBA0"/>
    <a:srgbClr val="99E7A7"/>
    <a:srgbClr val="7EEAA1"/>
    <a:srgbClr val="7DE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5" autoAdjust="0"/>
    <p:restoredTop sz="80440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452" y="78"/>
      </p:cViewPr>
      <p:guideLst>
        <p:guide orient="horz"/>
        <p:guide pos="5760"/>
        <p:guide orient="horz" pos="4669"/>
        <p:guide orient="horz" pos="5146"/>
        <p:guide orient="horz" pos="3626"/>
        <p:guide orient="horz" pos="2764"/>
        <p:guide orient="horz" pos="2197"/>
        <p:guide orient="horz" pos="4080"/>
      </p:guideLst>
    </p:cSldViewPr>
  </p:slideViewPr>
  <p:outlineViewPr>
    <p:cViewPr>
      <p:scale>
        <a:sx n="33" d="100"/>
        <a:sy n="33" d="100"/>
      </p:scale>
      <p:origin x="0" y="-125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02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A9AEF9C-9EAA-43ED-AB0C-F5D65E5451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5968ED-7729-4DFF-B474-AE62CFCD26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2D12-8E76-4BF7-B04D-25028A212136}" type="datetimeFigureOut">
              <a:rPr lang="ru-RU" smtClean="0"/>
              <a:t>16.07.2024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1C6160A-5D9D-4669-AB8F-E0701BFB5D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D3E5B9B-FFD7-456A-B820-8AB841C7B4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C947-5780-466A-9FE8-509B7E7AD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146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4AAA6-B921-3542-8173-0DD764489E8A}" type="datetimeFigureOut">
              <a:rPr lang="ru-RU" smtClean="0"/>
              <a:t>16.07.2024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DAF58-8BBF-5942-9EE2-B93E2FFABF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99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831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662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7493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3324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9155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4986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800817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6648" algn="l" defTabSz="137166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Всім привіт, вітаю учасників </a:t>
            </a:r>
            <a:r>
              <a:rPr lang="en-US" dirty="0"/>
              <a:t>.NET </a:t>
            </a:r>
            <a:r>
              <a:rPr lang="uk-UA" dirty="0"/>
              <a:t>конференції, мене звати Владислав Антонюк і сьогодні ми поговоримо про </a:t>
            </a:r>
            <a:r>
              <a:rPr lang="en-US" dirty="0"/>
              <a:t>Source </a:t>
            </a:r>
            <a:r>
              <a:rPr lang="uk-UA" dirty="0"/>
              <a:t>генератори.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208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 цьому моя доповідь завершена, дякую за увагу.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746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Кілька слів про мене. Я </a:t>
            </a:r>
            <a:r>
              <a:rPr lang="en-US" dirty="0"/>
              <a:t>Senior .NET Developer </a:t>
            </a:r>
            <a:r>
              <a:rPr lang="uk-UA" dirty="0"/>
              <a:t>в компанії </a:t>
            </a:r>
            <a:r>
              <a:rPr lang="en-US" dirty="0" err="1"/>
              <a:t>DataArt</a:t>
            </a:r>
            <a:r>
              <a:rPr lang="en-US" dirty="0"/>
              <a:t>, Microsoft MVP, </a:t>
            </a:r>
            <a:r>
              <a:rPr lang="uk-UA" dirty="0"/>
              <a:t>багато хто може мене вже знати з </a:t>
            </a:r>
            <a:r>
              <a:rPr lang="en-US" dirty="0"/>
              <a:t>.NET MAUI Community, </a:t>
            </a:r>
            <a:r>
              <a:rPr lang="uk-UA" dirty="0"/>
              <a:t>оскільки я є одним з </a:t>
            </a:r>
            <a:r>
              <a:rPr lang="en-US" dirty="0"/>
              <a:t>.NET MAUI Community Toolkit Core Maintainers</a:t>
            </a:r>
            <a:r>
              <a:rPr lang="uk-UA" dirty="0"/>
              <a:t>. Також цікаві відео та публікації можна знайти на моєму сайті, </a:t>
            </a:r>
            <a:r>
              <a:rPr lang="en-US" dirty="0"/>
              <a:t>LinkedIn </a:t>
            </a:r>
            <a:r>
              <a:rPr lang="uk-UA" dirty="0"/>
              <a:t>та </a:t>
            </a:r>
            <a:r>
              <a:rPr lang="en-US" dirty="0"/>
              <a:t>YouTube.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59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Отже поговоримо про </a:t>
            </a:r>
            <a:r>
              <a:rPr lang="en-US" dirty="0"/>
              <a:t>Source </a:t>
            </a:r>
            <a:r>
              <a:rPr lang="uk-UA" dirty="0"/>
              <a:t>генератори. </a:t>
            </a:r>
            <a:r>
              <a:rPr lang="en-US" dirty="0"/>
              <a:t>Source </a:t>
            </a:r>
            <a:r>
              <a:rPr lang="uk-UA" dirty="0"/>
              <a:t>генератори були представлені разом з </a:t>
            </a:r>
            <a:r>
              <a:rPr lang="en-US" dirty="0"/>
              <a:t>.NET 5 </a:t>
            </a:r>
            <a:r>
              <a:rPr lang="uk-UA" dirty="0"/>
              <a:t>як </a:t>
            </a:r>
            <a:r>
              <a:rPr lang="en-US" dirty="0"/>
              <a:t>feature Roslyn </a:t>
            </a:r>
            <a:r>
              <a:rPr lang="uk-UA" dirty="0"/>
              <a:t>компілятора. Їхня основна задача, як можна бачити зі схеми, це аналіз та генерація коду, які відбувається на етапі компіляції, що дає можливість додавати </a:t>
            </a:r>
            <a:r>
              <a:rPr lang="en-US" dirty="0"/>
              <a:t>source </a:t>
            </a:r>
            <a:r>
              <a:rPr lang="uk-UA" dirty="0"/>
              <a:t>код в проєкт автоматично.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402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Сьогодні існує три загальні підходи для перевірки коду користувача та генерування коду на основі цього аналізу: рефлексія під час виконання, жонглювання завданнями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MSBuild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(</a:t>
            </a:r>
            <a:r>
              <a:rPr lang="uk-UA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коли одна і та сама задача </a:t>
            </a:r>
            <a:r>
              <a:rPr lang="en-US" b="0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MSBuild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uk-UA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може викликатися декілька разів) та 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IL-</a:t>
            </a:r>
            <a:r>
              <a:rPr lang="uk-UA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плетіння (коли необхідна безпосередня модифікація 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IL </a:t>
            </a:r>
            <a:r>
              <a:rPr lang="uk-UA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коду)</a:t>
            </a:r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. Source </a:t>
            </a:r>
            <a:r>
              <a:rPr lang="uk-UA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Генератори можуть покращити кожен підхід.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8939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 появою </a:t>
            </a:r>
            <a:r>
              <a:rPr lang="en-US" dirty="0"/>
              <a:t>Source </a:t>
            </a:r>
            <a:r>
              <a:rPr lang="uk-UA" dirty="0"/>
              <a:t>генераторів, найчастіше створювались вони у задачах </a:t>
            </a:r>
            <a:r>
              <a:rPr lang="en-US" dirty="0"/>
              <a:t>Dependency Injection (</a:t>
            </a:r>
            <a:r>
              <a:rPr lang="uk-UA" dirty="0"/>
              <a:t>для автоматичної генерації, замість сканування </a:t>
            </a:r>
            <a:r>
              <a:rPr lang="en-US" dirty="0"/>
              <a:t>assembly), </a:t>
            </a:r>
            <a:r>
              <a:rPr lang="uk-UA" dirty="0"/>
              <a:t>для автоматизації</a:t>
            </a:r>
            <a:r>
              <a:rPr lang="en-US" dirty="0"/>
              <a:t> </a:t>
            </a:r>
            <a:r>
              <a:rPr lang="uk-UA" dirty="0" err="1"/>
              <a:t>маперів</a:t>
            </a:r>
            <a:r>
              <a:rPr lang="uk-UA" dirty="0"/>
              <a:t> (для автоматичного </a:t>
            </a:r>
            <a:r>
              <a:rPr lang="uk-UA" dirty="0" err="1"/>
              <a:t>мапінгу</a:t>
            </a:r>
            <a:r>
              <a:rPr lang="uk-UA" dirty="0"/>
              <a:t> </a:t>
            </a:r>
            <a:r>
              <a:rPr lang="uk-UA" dirty="0" err="1"/>
              <a:t>пропертей</a:t>
            </a:r>
            <a:r>
              <a:rPr lang="uk-UA" dirty="0"/>
              <a:t>), у </a:t>
            </a:r>
            <a:r>
              <a:rPr lang="en-US" dirty="0"/>
              <a:t>Enum </a:t>
            </a:r>
            <a:r>
              <a:rPr lang="uk-UA" dirty="0"/>
              <a:t>(коли генерувався статичний </a:t>
            </a:r>
            <a:r>
              <a:rPr lang="uk-UA" dirty="0" err="1"/>
              <a:t>класс</a:t>
            </a:r>
            <a:r>
              <a:rPr lang="uk-UA" dirty="0"/>
              <a:t> з усіма можливими методами) і багато інших.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206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Давайте розглянемо роботу </a:t>
            </a:r>
            <a:r>
              <a:rPr lang="en-US" dirty="0"/>
              <a:t>source </a:t>
            </a:r>
            <a:r>
              <a:rPr lang="uk-UA" dirty="0"/>
              <a:t>генераторів на конкретних прикладах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36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248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Існує досить багато альтернатив </a:t>
            </a:r>
            <a:r>
              <a:rPr lang="en-US" dirty="0"/>
              <a:t>Source </a:t>
            </a:r>
            <a:r>
              <a:rPr lang="uk-UA" dirty="0"/>
              <a:t>генераторам, проте основні, і про які більшість знають це </a:t>
            </a:r>
            <a:r>
              <a:rPr lang="en-US" dirty="0"/>
              <a:t>T4,</a:t>
            </a:r>
            <a:r>
              <a:rPr lang="uk-UA" dirty="0"/>
              <a:t> </a:t>
            </a:r>
            <a:r>
              <a:rPr lang="en-US" dirty="0"/>
              <a:t>Scripty </a:t>
            </a:r>
            <a:r>
              <a:rPr lang="uk-UA" dirty="0"/>
              <a:t>та </a:t>
            </a:r>
            <a:r>
              <a:rPr lang="en-US" dirty="0" err="1"/>
              <a:t>Fody</a:t>
            </a:r>
            <a:r>
              <a:rPr lang="en-US" dirty="0"/>
              <a:t>. </a:t>
            </a:r>
            <a:r>
              <a:rPr lang="uk-UA" dirty="0"/>
              <a:t>Для себе я виділив наступні переваги </a:t>
            </a:r>
            <a:r>
              <a:rPr lang="en-US" dirty="0"/>
              <a:t>Source </a:t>
            </a:r>
            <a:r>
              <a:rPr lang="uk-UA" dirty="0"/>
              <a:t>генераторів.</a:t>
            </a:r>
          </a:p>
          <a:p>
            <a:r>
              <a:rPr lang="uk-UA" dirty="0"/>
              <a:t>1) відсутність необхідності вивчати новий синтаксис 2) </a:t>
            </a:r>
            <a:r>
              <a:rPr lang="en-US" dirty="0"/>
              <a:t>Source </a:t>
            </a:r>
            <a:r>
              <a:rPr lang="uk-UA" dirty="0"/>
              <a:t>генератори є частиною </a:t>
            </a:r>
            <a:r>
              <a:rPr lang="en-US" dirty="0"/>
              <a:t>Compile Pipeline</a:t>
            </a:r>
            <a:r>
              <a:rPr lang="uk-UA" dirty="0"/>
              <a:t> тому працюють усюди, де працює компілятор. 3) Не дозволяють переписати код. Єдиним суттєвим недоліком, як на мене є обмеження у генерації типів файлів. </a:t>
            </a:r>
            <a:r>
              <a:rPr lang="en-US" dirty="0"/>
              <a:t>Source </a:t>
            </a:r>
            <a:r>
              <a:rPr lang="uk-UA" dirty="0"/>
              <a:t>генератори дозволяють генерувати лише файли </a:t>
            </a:r>
            <a:r>
              <a:rPr lang="en-US" dirty="0"/>
              <a:t>C#, F# </a:t>
            </a:r>
            <a:r>
              <a:rPr lang="uk-UA" dirty="0"/>
              <a:t>або </a:t>
            </a:r>
            <a:r>
              <a:rPr lang="en-US" dirty="0"/>
              <a:t>Visual Basic.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49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За наступним </a:t>
            </a:r>
            <a:r>
              <a:rPr lang="en-US" dirty="0"/>
              <a:t>QR </a:t>
            </a:r>
            <a:r>
              <a:rPr lang="uk-UA" dirty="0"/>
              <a:t>кодом ви маєте можливість прийняти участь у вікторині та виграти чудові призи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DAF58-8BBF-5942-9EE2-B93E2FFABF91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8757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8FD265-FB7F-F107-AFCC-169313005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52600" y="4311369"/>
            <a:ext cx="9335118" cy="14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050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1 Row + 2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1" y="1080001"/>
            <a:ext cx="10879000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3" y="2660650"/>
            <a:ext cx="15408275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85CB97-F77F-0D1C-FCAA-9E51213DC8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2666620" y="1080002"/>
            <a:ext cx="1681162" cy="565905"/>
          </a:xfr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I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373077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 + 2nd logo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1" y="1080001"/>
            <a:ext cx="10879000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3" y="2660650"/>
            <a:ext cx="15408275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585CB97-F77F-0D1C-FCAA-9E51213DC8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4692139" y="2098981"/>
            <a:ext cx="2155998" cy="565905"/>
          </a:xfrm>
        </p:spPr>
        <p:txBody>
          <a:bodyPr anchor="ctr"/>
          <a:lstStyle>
            <a:lvl1pPr algn="ctr">
              <a:defRPr sz="1800"/>
            </a:lvl1pPr>
          </a:lstStyle>
          <a:p>
            <a:r>
              <a:rPr lang="en-IL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1125328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Content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5" y="2660650"/>
            <a:ext cx="7494586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A0D4-A45A-FD2F-C720-7A45C4A044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353551" y="2660650"/>
            <a:ext cx="7494586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12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e Content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5" y="2660650"/>
            <a:ext cx="4859336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A0D4-A45A-FD2F-C720-7A45C4A044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13539" y="2660650"/>
            <a:ext cx="4857750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FEE6BE-87AA-59D8-25CC-C1658A1D00A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90388" y="2660650"/>
            <a:ext cx="4857750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797413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brand  1 Line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5" y="2660650"/>
            <a:ext cx="4859336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5A0D4-A45A-FD2F-C720-7A45C4A044F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713538" y="2660650"/>
            <a:ext cx="4859336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FEE6BE-87AA-59D8-25CC-C1658A1D00A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87211" y="2660650"/>
            <a:ext cx="4860927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4B459-BD28-A77C-5089-C405A09170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66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E2A806DD-DE4A-96B8-7445-46FBE82E966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53550" y="2660650"/>
            <a:ext cx="7494586" cy="62642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2E869-6558-665F-75AA-05132E6005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39863" y="2660403"/>
            <a:ext cx="7494587" cy="62645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591479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 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2E869-6558-665F-75AA-05132E6005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94325" y="2660650"/>
            <a:ext cx="7496175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pic>
        <p:nvPicPr>
          <p:cNvPr id="4" name="Рисунок 4">
            <a:extLst>
              <a:ext uri="{FF2B5EF4-FFF2-40B4-BE49-F238E27FC236}">
                <a16:creationId xmlns:a16="http://schemas.microsoft.com/office/drawing/2014/main" id="{228F655E-4DAC-1A56-3F20-51037241F5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439863" y="2655084"/>
            <a:ext cx="3059293" cy="6371374"/>
          </a:xfrm>
          <a:prstGeom prst="rect">
            <a:avLst/>
          </a:prstGeom>
        </p:spPr>
      </p:pic>
      <p:sp>
        <p:nvSpPr>
          <p:cNvPr id="9" name="Рисунок 6">
            <a:extLst>
              <a:ext uri="{FF2B5EF4-FFF2-40B4-BE49-F238E27FC236}">
                <a16:creationId xmlns:a16="http://schemas.microsoft.com/office/drawing/2014/main" id="{6B561E78-2740-9A45-5EAA-E2745A21D3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580744" y="2815176"/>
            <a:ext cx="2777247" cy="6050821"/>
          </a:xfrm>
          <a:prstGeom prst="roundRect">
            <a:avLst>
              <a:gd name="adj" fmla="val 11154"/>
            </a:avLst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4802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1 Lin Phone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2E869-6558-665F-75AA-05132E6005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610475" y="2660650"/>
            <a:ext cx="6596064" cy="62642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pic>
        <p:nvPicPr>
          <p:cNvPr id="10" name="Рисунок 14">
            <a:extLst>
              <a:ext uri="{FF2B5EF4-FFF2-40B4-BE49-F238E27FC236}">
                <a16:creationId xmlns:a16="http://schemas.microsoft.com/office/drawing/2014/main" id="{55B947F3-A944-0F65-D31B-F5E205EF2F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6969" r="31545" b="18048"/>
          <a:stretch/>
        </p:blipFill>
        <p:spPr>
          <a:xfrm>
            <a:off x="-121444" y="2660399"/>
            <a:ext cx="7189789" cy="9161927"/>
          </a:xfrm>
          <a:prstGeom prst="rect">
            <a:avLst/>
          </a:prstGeom>
        </p:spPr>
      </p:pic>
      <p:sp>
        <p:nvSpPr>
          <p:cNvPr id="11" name="Рисунок 16">
            <a:extLst>
              <a:ext uri="{FF2B5EF4-FFF2-40B4-BE49-F238E27FC236}">
                <a16:creationId xmlns:a16="http://schemas.microsoft.com/office/drawing/2014/main" id="{45FEF48C-C27D-4C0C-A739-4295D76867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42820" y="2890434"/>
            <a:ext cx="4579749" cy="8931893"/>
          </a:xfrm>
          <a:custGeom>
            <a:avLst/>
            <a:gdLst>
              <a:gd name="connsiteX0" fmla="*/ 531771 w 4767536"/>
              <a:gd name="connsiteY0" fmla="*/ 0 h 8981853"/>
              <a:gd name="connsiteX1" fmla="*/ 4235765 w 4767536"/>
              <a:gd name="connsiteY1" fmla="*/ 0 h 8981853"/>
              <a:gd name="connsiteX2" fmla="*/ 4767536 w 4767536"/>
              <a:gd name="connsiteY2" fmla="*/ 531771 h 8981853"/>
              <a:gd name="connsiteX3" fmla="*/ 4767536 w 4767536"/>
              <a:gd name="connsiteY3" fmla="*/ 8981853 h 8981853"/>
              <a:gd name="connsiteX4" fmla="*/ 0 w 4767536"/>
              <a:gd name="connsiteY4" fmla="*/ 8981853 h 8981853"/>
              <a:gd name="connsiteX5" fmla="*/ 0 w 4767536"/>
              <a:gd name="connsiteY5" fmla="*/ 531771 h 8981853"/>
              <a:gd name="connsiteX6" fmla="*/ 531771 w 4767536"/>
              <a:gd name="connsiteY6" fmla="*/ 0 h 8981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67536" h="8981853">
                <a:moveTo>
                  <a:pt x="531771" y="0"/>
                </a:moveTo>
                <a:lnTo>
                  <a:pt x="4235765" y="0"/>
                </a:lnTo>
                <a:cubicBezTo>
                  <a:pt x="4529454" y="0"/>
                  <a:pt x="4767536" y="238082"/>
                  <a:pt x="4767536" y="531771"/>
                </a:cubicBezTo>
                <a:lnTo>
                  <a:pt x="4767536" y="8981853"/>
                </a:lnTo>
                <a:lnTo>
                  <a:pt x="0" y="8981853"/>
                </a:lnTo>
                <a:lnTo>
                  <a:pt x="0" y="531771"/>
                </a:lnTo>
                <a:cubicBezTo>
                  <a:pt x="0" y="238082"/>
                  <a:pt x="238082" y="0"/>
                  <a:pt x="531771" y="0"/>
                </a:cubicBez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1329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 Phone_B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42E869-6558-665F-75AA-05132E6005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990389" y="2660399"/>
            <a:ext cx="4857750" cy="62645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pic>
        <p:nvPicPr>
          <p:cNvPr id="12" name="Рисунок 5">
            <a:extLst>
              <a:ext uri="{FF2B5EF4-FFF2-40B4-BE49-F238E27FC236}">
                <a16:creationId xmlns:a16="http://schemas.microsoft.com/office/drawing/2014/main" id="{8007D75F-F07F-9697-FE17-74F32F27DDC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6" y="2622236"/>
            <a:ext cx="11064685" cy="6361638"/>
          </a:xfrm>
          <a:prstGeom prst="rect">
            <a:avLst/>
          </a:prstGeom>
        </p:spPr>
      </p:pic>
      <p:sp>
        <p:nvSpPr>
          <p:cNvPr id="13" name="Рисунок 14">
            <a:extLst>
              <a:ext uri="{FF2B5EF4-FFF2-40B4-BE49-F238E27FC236}">
                <a16:creationId xmlns:a16="http://schemas.microsoft.com/office/drawing/2014/main" id="{8960E639-C20C-62DA-9453-E293046D2E2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482301" y="2706893"/>
            <a:ext cx="8885382" cy="5838537"/>
          </a:xfrm>
          <a:custGeom>
            <a:avLst/>
            <a:gdLst>
              <a:gd name="connsiteX0" fmla="*/ 240579 w 8885382"/>
              <a:gd name="connsiteY0" fmla="*/ 0 h 5838537"/>
              <a:gd name="connsiteX1" fmla="*/ 8644803 w 8885382"/>
              <a:gd name="connsiteY1" fmla="*/ 0 h 5838537"/>
              <a:gd name="connsiteX2" fmla="*/ 8885382 w 8885382"/>
              <a:gd name="connsiteY2" fmla="*/ 240579 h 5838537"/>
              <a:gd name="connsiteX3" fmla="*/ 8885382 w 8885382"/>
              <a:gd name="connsiteY3" fmla="*/ 5838537 h 5838537"/>
              <a:gd name="connsiteX4" fmla="*/ 0 w 8885382"/>
              <a:gd name="connsiteY4" fmla="*/ 5838537 h 5838537"/>
              <a:gd name="connsiteX5" fmla="*/ 0 w 8885382"/>
              <a:gd name="connsiteY5" fmla="*/ 240579 h 5838537"/>
              <a:gd name="connsiteX6" fmla="*/ 240579 w 8885382"/>
              <a:gd name="connsiteY6" fmla="*/ 0 h 5838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885382" h="5838537">
                <a:moveTo>
                  <a:pt x="240579" y="0"/>
                </a:moveTo>
                <a:lnTo>
                  <a:pt x="8644803" y="0"/>
                </a:lnTo>
                <a:cubicBezTo>
                  <a:pt x="8777671" y="0"/>
                  <a:pt x="8885382" y="107711"/>
                  <a:pt x="8885382" y="240579"/>
                </a:cubicBezTo>
                <a:lnTo>
                  <a:pt x="8885382" y="5838537"/>
                </a:lnTo>
                <a:lnTo>
                  <a:pt x="0" y="5838537"/>
                </a:lnTo>
                <a:lnTo>
                  <a:pt x="0" y="240579"/>
                </a:lnTo>
                <a:cubicBezTo>
                  <a:pt x="0" y="107711"/>
                  <a:pt x="107711" y="0"/>
                  <a:pt x="240579" y="0"/>
                </a:cubicBezTo>
                <a:close/>
              </a:path>
            </a:pathLst>
          </a:cu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Screenshot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738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8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DAE4E2-633C-0C89-6BF2-0F836853AC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B33528C-0E33-01B8-E90A-FEF8CCE4B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9863" y="5610578"/>
            <a:ext cx="3535767" cy="3314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143E31A-83EA-4B30-8C48-646C484081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326" y="5610578"/>
            <a:ext cx="3535767" cy="3314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217653A-CF4E-7C22-2337-E4266D724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8790" y="5610578"/>
            <a:ext cx="3535767" cy="3314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18D825B-BD9F-C325-CADE-5B4174074B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2372" y="5610578"/>
            <a:ext cx="3535766" cy="3314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E19CCB5D-66E8-033D-58CD-01E307A63AD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439864" y="2660400"/>
            <a:ext cx="3535766" cy="261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30AABCA3-499C-B0A3-BFF3-30F97C9D0C5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4325" y="2660400"/>
            <a:ext cx="3535767" cy="261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A50F3A9C-A740-9673-57C7-F95DE07AB18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43078" y="2660400"/>
            <a:ext cx="3547422" cy="261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5CE53F2C-1F13-BC49-9F1C-2FBB5EA205D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03486" y="2660400"/>
            <a:ext cx="3544652" cy="261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262939"/>
            <a:ext cx="11375424" cy="80912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69245" y="7147394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223"/>
              </a:lnSpc>
            </a:pPr>
            <a:endParaRPr lang="en-US" sz="2275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35520" y="3019926"/>
            <a:ext cx="3912791" cy="6275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452C3-62E9-B227-2E33-4B701A0A71FA}"/>
              </a:ext>
            </a:extLst>
          </p:cNvPr>
          <p:cNvCxnSpPr>
            <a:cxnSpLocks/>
          </p:cNvCxnSpPr>
          <p:nvPr userDrawn="1"/>
        </p:nvCxnSpPr>
        <p:spPr>
          <a:xfrm>
            <a:off x="4081463" y="5085288"/>
            <a:ext cx="1312862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0585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+ Number Yello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81463" y="4172430"/>
            <a:ext cx="12730457" cy="3023708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7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3417-EBA9-B679-AEE7-EE39B72C8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078033" y="3258282"/>
            <a:ext cx="5241680" cy="5299563"/>
          </a:xfrm>
        </p:spPr>
        <p:txBody>
          <a:bodyPr>
            <a:noAutofit/>
          </a:bodyPr>
          <a:lstStyle>
            <a:lvl1pPr>
              <a:defRPr sz="34000" b="0" i="0">
                <a:latin typeface="DA_FuturaPT Demi" panose="020B0502020204020303" pitchFamily="34" charset="77"/>
                <a:ea typeface="DA_FuturaPT Demi" panose="020B0502020204020303" pitchFamily="34" charset="77"/>
              </a:defRPr>
            </a:lvl1pPr>
          </a:lstStyle>
          <a:p>
            <a:pPr lvl="0"/>
            <a:r>
              <a:rPr lang="en-RU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0141308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Yello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81463" y="4172492"/>
            <a:ext cx="12730457" cy="3023646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7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41437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+ Number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81463" y="4172492"/>
            <a:ext cx="12730457" cy="3023646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7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3417-EBA9-B679-AEE7-EE39B72C85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078033" y="3258282"/>
            <a:ext cx="5159496" cy="5299563"/>
          </a:xfrm>
        </p:spPr>
        <p:txBody>
          <a:bodyPr>
            <a:noAutofit/>
          </a:bodyPr>
          <a:lstStyle>
            <a:lvl1pPr>
              <a:defRPr sz="34000" b="0" i="0">
                <a:latin typeface="DA_FuturaPT Demi" panose="020B0502020204020303" pitchFamily="34" charset="77"/>
                <a:ea typeface="DA_FuturaPT Demi" panose="020B0502020204020303" pitchFamily="34" charset="77"/>
              </a:defRPr>
            </a:lvl1pPr>
          </a:lstStyle>
          <a:p>
            <a:pPr lvl="0"/>
            <a:r>
              <a:rPr lang="en-RU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311385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081463" y="4172492"/>
            <a:ext cx="12730457" cy="3023646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7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9811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3" y="3255821"/>
            <a:ext cx="15408275" cy="56691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2698292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1482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4" y="3255821"/>
            <a:ext cx="7494586" cy="56691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2698292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23214-D230-0B0B-B30C-00BBE5B4EB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353551" y="3255821"/>
            <a:ext cx="7494588" cy="56691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053818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Content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4" y="3255821"/>
            <a:ext cx="4859336" cy="56691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2698292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723214-D230-0B0B-B30C-00BBE5B4EB7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990388" y="3255821"/>
            <a:ext cx="4857750" cy="56691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B26630-3995-17B2-1692-B6242538846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13538" y="3255821"/>
            <a:ext cx="4857751" cy="56691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884874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2 Lines 2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2698292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EE0B31A4-BAFC-A312-E3EA-FC01E66FE4D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353550" y="3223213"/>
            <a:ext cx="7494586" cy="57017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DCAD0EC-D22E-4CF6-3617-41AB3A17854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39863" y="3255821"/>
            <a:ext cx="7494587" cy="56691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7547759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7A4DC28-88C8-0D5C-ACB9-B1BA936A6F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1758C8-9322-A522-E00F-91F4707AD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0873592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027DCC8-9883-0261-8BA8-46FF242A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4572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619804-EC76-2F20-B293-02B62CB11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34959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 Line + Partn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262939"/>
            <a:ext cx="11375424" cy="80912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223"/>
              </a:lnSpc>
            </a:pPr>
            <a:endParaRPr lang="en-US" sz="2275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6973" y="3019926"/>
            <a:ext cx="3912791" cy="62752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452C3-62E9-B227-2E33-4B701A0A71FA}"/>
              </a:ext>
            </a:extLst>
          </p:cNvPr>
          <p:cNvCxnSpPr>
            <a:cxnSpLocks/>
          </p:cNvCxnSpPr>
          <p:nvPr userDrawn="1"/>
        </p:nvCxnSpPr>
        <p:spPr>
          <a:xfrm>
            <a:off x="4081463" y="5085288"/>
            <a:ext cx="1312862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5D315A8-3BCE-EA96-6941-B46511A1103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357224" y="2922104"/>
            <a:ext cx="3490911" cy="809121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5402238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027DCC8-9883-0261-8BA8-46FF242A01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7619804-EC76-2F20-B293-02B62CB11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445418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2 Lines 8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2698292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3D6518A-46ED-43CD-5445-E6003482B3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39863" y="6208295"/>
            <a:ext cx="3538537" cy="27166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2EC851C-E6F3-4ED1-FD14-D5074A29B4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4325" y="6208295"/>
            <a:ext cx="3540126" cy="27166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91FAD7A-5AC6-7DFA-D613-8CBE9B2CAE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53549" y="6208295"/>
            <a:ext cx="3536951" cy="27166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F032167-3397-F6A8-D0F2-48152E2D99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27064" y="6208295"/>
            <a:ext cx="3521073" cy="27166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E5D4294A-704E-9755-8524-E105092A929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439863" y="3254400"/>
            <a:ext cx="3538537" cy="261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1F0B34C-4D77-69BF-1F16-965B8ADCEE2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394325" y="3254400"/>
            <a:ext cx="3540125" cy="261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1B9E5252-9E77-F300-2467-B597D301CD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53550" y="3254400"/>
            <a:ext cx="3536950" cy="261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B4D7D18A-6D08-0646-AE3D-79C36496EB5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09600" y="3254400"/>
            <a:ext cx="3538538" cy="26146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455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7"/>
          <p:cNvSpPr>
            <a:spLocks noGrp="1"/>
          </p:cNvSpPr>
          <p:nvPr>
            <p:ph type="pic" sz="quarter" idx="20"/>
          </p:nvPr>
        </p:nvSpPr>
        <p:spPr>
          <a:xfrm>
            <a:off x="0" y="1"/>
            <a:ext cx="18288000" cy="102885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anchor="ctr" anchorCtr="0"/>
          <a:lstStyle>
            <a:lvl1pPr marL="0" marR="0" indent="0" algn="ctr" defTabSz="130026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B133"/>
              </a:buClr>
              <a:buSzTx/>
              <a:buFontTx/>
              <a:buNone/>
              <a:tabLst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GB"/>
              <a:t>Click icon to add picture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8582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Yello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172492"/>
            <a:ext cx="12730457" cy="1859474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7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A4BB7241-3E6F-C4B6-7451-324C780CFD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1464" y="6501161"/>
            <a:ext cx="7510462" cy="242376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  <a:br>
              <a:rPr lang="en-US" dirty="0"/>
            </a:br>
            <a:r>
              <a:rPr lang="en-US" dirty="0"/>
              <a:t>Your Email</a:t>
            </a:r>
          </a:p>
        </p:txBody>
      </p:sp>
    </p:spTree>
    <p:extLst>
      <p:ext uri="{BB962C8B-B14F-4D97-AF65-F5344CB8AC3E}">
        <p14:creationId xmlns:p14="http://schemas.microsoft.com/office/powerpoint/2010/main" val="28859141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Gree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172492"/>
            <a:ext cx="12730457" cy="1851101"/>
          </a:xfrm>
          <a:ln>
            <a:noFill/>
          </a:ln>
        </p:spPr>
        <p:txBody>
          <a:bodyPr anchor="t" anchorCtr="0"/>
          <a:lstStyle>
            <a:lvl1pPr>
              <a:lnSpc>
                <a:spcPct val="100000"/>
              </a:lnSpc>
              <a:defRPr sz="72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Thank you!</a:t>
            </a:r>
            <a:endParaRPr lang="ru-RU" dirty="0"/>
          </a:p>
        </p:txBody>
      </p:sp>
      <p:sp>
        <p:nvSpPr>
          <p:cNvPr id="4" name="Текст 7">
            <a:extLst>
              <a:ext uri="{FF2B5EF4-FFF2-40B4-BE49-F238E27FC236}">
                <a16:creationId xmlns:a16="http://schemas.microsoft.com/office/drawing/2014/main" id="{A4BB7241-3E6F-C4B6-7451-324C780CFD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81464" y="6501161"/>
            <a:ext cx="7510462" cy="242376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Full Name</a:t>
            </a:r>
            <a:br>
              <a:rPr lang="en-US" dirty="0"/>
            </a:br>
            <a:r>
              <a:rPr lang="en-US" dirty="0"/>
              <a:t>Job Title</a:t>
            </a:r>
            <a:br>
              <a:rPr lang="en-US" dirty="0"/>
            </a:br>
            <a:r>
              <a:rPr lang="en-US" dirty="0"/>
              <a:t>Company Name</a:t>
            </a:r>
            <a:br>
              <a:rPr lang="en-US" dirty="0"/>
            </a:br>
            <a:r>
              <a:rPr lang="en-US" dirty="0"/>
              <a:t>Your Email</a:t>
            </a:r>
          </a:p>
        </p:txBody>
      </p:sp>
    </p:spTree>
    <p:extLst>
      <p:ext uri="{BB962C8B-B14F-4D97-AF65-F5344CB8AC3E}">
        <p14:creationId xmlns:p14="http://schemas.microsoft.com/office/powerpoint/2010/main" val="206599334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76081" y="1147821"/>
            <a:ext cx="11846413" cy="849927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4E9DA78-BE1F-9B43-A0F1-21CEB812E776}"/>
              </a:ext>
            </a:extLst>
          </p:cNvPr>
          <p:cNvSpPr/>
          <p:nvPr userDrawn="1"/>
        </p:nvSpPr>
        <p:spPr>
          <a:xfrm>
            <a:off x="1476078" y="1997747"/>
            <a:ext cx="1317520" cy="72000"/>
          </a:xfrm>
          <a:prstGeom prst="rect">
            <a:avLst/>
          </a:prstGeom>
          <a:solidFill>
            <a:srgbClr val="FFB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sz="242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CFF7A5-29D2-F208-1FE6-11A607EA8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30401" y="1359125"/>
            <a:ext cx="2177511" cy="3492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E9E60-99B1-62E3-601B-244563AA4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822904" y="9104312"/>
            <a:ext cx="2025233" cy="504921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73533-7D10-1589-CE42-6208B3284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047162"/>
            <a:ext cx="6156325" cy="5619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4185874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1 Lin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262939"/>
            <a:ext cx="11375424" cy="80912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223"/>
              </a:lnSpc>
            </a:pPr>
            <a:endParaRPr lang="en-US" sz="2275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3452C3-62E9-B227-2E33-4B701A0A71FA}"/>
              </a:ext>
            </a:extLst>
          </p:cNvPr>
          <p:cNvCxnSpPr>
            <a:cxnSpLocks/>
          </p:cNvCxnSpPr>
          <p:nvPr userDrawn="1"/>
        </p:nvCxnSpPr>
        <p:spPr>
          <a:xfrm>
            <a:off x="4081463" y="5085288"/>
            <a:ext cx="13128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7">
            <a:extLst>
              <a:ext uri="{FF2B5EF4-FFF2-40B4-BE49-F238E27FC236}">
                <a16:creationId xmlns:a16="http://schemas.microsoft.com/office/drawing/2014/main" id="{3831627D-EAE2-257F-F82B-EBA99F418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309" y="3015033"/>
            <a:ext cx="3906000" cy="62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3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llow Title Slide 2 Line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262939"/>
            <a:ext cx="11375424" cy="809121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text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223"/>
              </a:lnSpc>
            </a:pPr>
            <a:endParaRPr lang="en-US" sz="2275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3831627D-EAE2-257F-F82B-EBA99F418E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5309" y="3015033"/>
            <a:ext cx="3906000" cy="62640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41DD1ED-9A35-FC84-372E-4B36D272331E}"/>
              </a:ext>
            </a:extLst>
          </p:cNvPr>
          <p:cNvCxnSpPr>
            <a:cxnSpLocks/>
          </p:cNvCxnSpPr>
          <p:nvPr userDrawn="1"/>
        </p:nvCxnSpPr>
        <p:spPr>
          <a:xfrm>
            <a:off x="4081463" y="5860540"/>
            <a:ext cx="131286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43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262939"/>
            <a:ext cx="11393847" cy="809121"/>
          </a:xfrm>
          <a:noFill/>
        </p:spPr>
        <p:txBody>
          <a:bodyPr/>
          <a:lstStyle>
            <a:lvl1pPr marL="0" marR="0" indent="0" algn="l" defTabSz="130026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223"/>
              </a:lnSpc>
            </a:pPr>
            <a:endParaRPr lang="en-US" sz="2275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6974" y="3019926"/>
            <a:ext cx="3912791" cy="62752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3A778A-CC5C-0269-60B9-023A8A680D3F}"/>
              </a:ext>
            </a:extLst>
          </p:cNvPr>
          <p:cNvCxnSpPr>
            <a:cxnSpLocks/>
          </p:cNvCxnSpPr>
          <p:nvPr userDrawn="1"/>
        </p:nvCxnSpPr>
        <p:spPr>
          <a:xfrm>
            <a:off x="4081463" y="5860540"/>
            <a:ext cx="1312862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617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Lines + Partn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262939"/>
            <a:ext cx="11410938" cy="809121"/>
          </a:xfrm>
          <a:noFill/>
        </p:spPr>
        <p:txBody>
          <a:bodyPr/>
          <a:lstStyle>
            <a:lvl1pPr marL="0" marR="0" indent="0" algn="l" defTabSz="130026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223"/>
              </a:lnSpc>
            </a:pPr>
            <a:endParaRPr lang="en-US" sz="2275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6973" y="3019926"/>
            <a:ext cx="3912791" cy="62752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3A778A-CC5C-0269-60B9-023A8A680D3F}"/>
              </a:ext>
            </a:extLst>
          </p:cNvPr>
          <p:cNvCxnSpPr>
            <a:cxnSpLocks/>
          </p:cNvCxnSpPr>
          <p:nvPr userDrawn="1"/>
        </p:nvCxnSpPr>
        <p:spPr>
          <a:xfrm>
            <a:off x="4081463" y="5860540"/>
            <a:ext cx="1312862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F3BB2DD8-A1A3-5E32-B88E-F9779FDE689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357224" y="2922104"/>
            <a:ext cx="3490911" cy="809121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931775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 Lines + Partn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081463" y="4262939"/>
            <a:ext cx="11375424" cy="809121"/>
          </a:xfrm>
          <a:noFill/>
        </p:spPr>
        <p:txBody>
          <a:bodyPr/>
          <a:lstStyle>
            <a:lvl1pPr marL="0" marR="0" indent="0" algn="l" defTabSz="1300262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46" name="TextBox 45"/>
          <p:cNvSpPr txBox="1"/>
          <p:nvPr userDrawn="1"/>
        </p:nvSpPr>
        <p:spPr>
          <a:xfrm>
            <a:off x="4081463" y="7147394"/>
            <a:ext cx="3484278" cy="179922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New York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USA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London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UK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Munich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Germany</a:t>
            </a:r>
          </a:p>
          <a:p>
            <a:pPr lvl="0">
              <a:lnSpc>
                <a:spcPts val="3223"/>
              </a:lnSpc>
            </a:pPr>
            <a:r>
              <a:rPr lang="en-US" sz="2275" b="0" i="0" dirty="0">
                <a:solidFill>
                  <a:schemeClr val="tx2"/>
                </a:solidFill>
                <a:latin typeface="DA_FuturaPT Medium" panose="020B0502020204020303" pitchFamily="34" charset="0"/>
                <a:ea typeface="DA_FuturaPT Medium" panose="020B0502020204020303" pitchFamily="34" charset="0"/>
              </a:rPr>
              <a:t>Zug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</a:rPr>
              <a:t> </a:t>
            </a:r>
            <a:r>
              <a:rPr lang="en-US" sz="2275" b="0" i="0" dirty="0">
                <a:solidFill>
                  <a:schemeClr val="tx2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Open Sans Light" charset="0"/>
              </a:rPr>
              <a:t>Switzerland</a:t>
            </a:r>
          </a:p>
          <a:p>
            <a:pPr>
              <a:lnSpc>
                <a:spcPts val="3223"/>
              </a:lnSpc>
            </a:pPr>
            <a:endParaRPr lang="en-US" sz="2275" b="0" i="0" dirty="0">
              <a:solidFill>
                <a:schemeClr val="tx2"/>
              </a:solidFill>
              <a:latin typeface="DA_FuturaPT Book" panose="020B0502020204020303" pitchFamily="34" charset="0"/>
              <a:ea typeface="DA_FuturaPT Book" panose="020B05020202040203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0B8819-F8E8-2A78-B421-E8C9877619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26973" y="3019926"/>
            <a:ext cx="3912791" cy="627523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3A778A-CC5C-0269-60B9-023A8A680D3F}"/>
              </a:ext>
            </a:extLst>
          </p:cNvPr>
          <p:cNvCxnSpPr>
            <a:cxnSpLocks/>
          </p:cNvCxnSpPr>
          <p:nvPr userDrawn="1"/>
        </p:nvCxnSpPr>
        <p:spPr>
          <a:xfrm>
            <a:off x="4081463" y="5860540"/>
            <a:ext cx="1312862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F3BB2DD8-A1A3-5E32-B88E-F9779FDE689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3357224" y="2922104"/>
            <a:ext cx="3490911" cy="809121"/>
          </a:xfrm>
          <a:prstGeom prst="rect">
            <a:avLst/>
          </a:prstGeom>
          <a:noFill/>
        </p:spPr>
        <p:txBody>
          <a:bodyPr vert="horz" anchor="ctr" anchorCtr="0"/>
          <a:lstStyle>
            <a:lvl1pPr marL="0" indent="0" algn="ctr">
              <a:buNone/>
              <a:defRPr sz="1896" b="0" i="0" cap="all" baseline="0">
                <a:latin typeface="DA_FuturaPT Book" panose="020B0502020204020303" pitchFamily="34" charset="0"/>
                <a:ea typeface="DA_FuturaPT Book" panose="020B0502020204020303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413163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1 Line Content 1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0000" y="1080001"/>
            <a:ext cx="11917225" cy="89643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edit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597C9E-6F40-BB16-03A0-6580B9778E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695401" y="1300133"/>
            <a:ext cx="2155998" cy="345774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9C52450-689A-4E4F-5B26-7C05AC00C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F281253-4FDB-E948-8195-28D3CFFEC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39863" y="9104312"/>
            <a:ext cx="10152062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1147A31-0FB7-4A83-96E2-920430B279A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3" y="2660650"/>
            <a:ext cx="15408275" cy="62642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4C00FE-7A2E-F2E7-1CE4-FC7AD11CE3DE}"/>
              </a:ext>
            </a:extLst>
          </p:cNvPr>
          <p:cNvCxnSpPr>
            <a:cxnSpLocks/>
          </p:cNvCxnSpPr>
          <p:nvPr userDrawn="1"/>
        </p:nvCxnSpPr>
        <p:spPr>
          <a:xfrm>
            <a:off x="1439863" y="1980000"/>
            <a:ext cx="1320800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59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00" y="1080000"/>
            <a:ext cx="15408138" cy="15806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Sample Text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AF341-81A0-D0EC-3917-0BE4AA58E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16225" y="9104312"/>
            <a:ext cx="1331912" cy="50482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400" b="1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 </a:t>
            </a:r>
            <a:r>
              <a:rPr lang="ru-RU" b="0" dirty="0"/>
              <a:t>/</a:t>
            </a:r>
            <a:r>
              <a:rPr lang="ru-RU" dirty="0"/>
              <a:t> </a:t>
            </a:r>
            <a:fld id="{49165CBE-C494-7A42-AB39-464FE4BAD852}" type="slidenum">
              <a:rPr lang="en-RU" smtClean="0"/>
              <a:pPr/>
              <a:t>‹#›</a:t>
            </a:fld>
            <a:endParaRPr lang="en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4FB8-CCA0-1F57-2DA0-498CFCC7B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000" y="9104312"/>
            <a:ext cx="10117136" cy="50482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90000"/>
              </a:lnSpc>
              <a:defRPr sz="1200">
                <a:solidFill>
                  <a:schemeClr val="tx1"/>
                </a:solidFill>
              </a:defRPr>
            </a:lvl1pPr>
          </a:lstStyle>
          <a:p>
            <a:endParaRPr lang="en-RU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C0347B0-D0F9-4B91-9BC1-4DAC2ABC3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9864" y="2664000"/>
            <a:ext cx="15408138" cy="62609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 err="1"/>
              <a:t>Eigth</a:t>
            </a:r>
            <a:r>
              <a:rPr lang="en-US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394877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4035" r:id="rId3"/>
    <p:sldLayoutId id="2147484032" r:id="rId4"/>
    <p:sldLayoutId id="2147484040" r:id="rId5"/>
    <p:sldLayoutId id="2147484033" r:id="rId6"/>
    <p:sldLayoutId id="2147484034" r:id="rId7"/>
    <p:sldLayoutId id="2147484052" r:id="rId8"/>
    <p:sldLayoutId id="2147483976" r:id="rId9"/>
    <p:sldLayoutId id="2147484049" r:id="rId10"/>
    <p:sldLayoutId id="2147484050" r:id="rId11"/>
    <p:sldLayoutId id="2147484023" r:id="rId12"/>
    <p:sldLayoutId id="2147484051" r:id="rId13"/>
    <p:sldLayoutId id="2147484024" r:id="rId14"/>
    <p:sldLayoutId id="2147484053" r:id="rId15"/>
    <p:sldLayoutId id="2147484030" r:id="rId16"/>
    <p:sldLayoutId id="2147484055" r:id="rId17"/>
    <p:sldLayoutId id="2147484054" r:id="rId18"/>
    <p:sldLayoutId id="2147484031" r:id="rId19"/>
    <p:sldLayoutId id="2147484036" r:id="rId20"/>
    <p:sldLayoutId id="2147484037" r:id="rId21"/>
    <p:sldLayoutId id="2147484038" r:id="rId22"/>
    <p:sldLayoutId id="2147484039" r:id="rId23"/>
    <p:sldLayoutId id="2147484025" r:id="rId24"/>
    <p:sldLayoutId id="2147484026" r:id="rId25"/>
    <p:sldLayoutId id="2147484027" r:id="rId26"/>
    <p:sldLayoutId id="2147484028" r:id="rId27"/>
    <p:sldLayoutId id="2147484047" r:id="rId28"/>
    <p:sldLayoutId id="2147484048" r:id="rId29"/>
    <p:sldLayoutId id="2147484029" r:id="rId30"/>
    <p:sldLayoutId id="2147484046" r:id="rId31"/>
    <p:sldLayoutId id="2147483997" r:id="rId32"/>
    <p:sldLayoutId id="2147484044" r:id="rId33"/>
    <p:sldLayoutId id="2147484045" r:id="rId34"/>
    <p:sldLayoutId id="2147483977" r:id="rId35"/>
  </p:sldLayoutIdLst>
  <p:hf hdr="0" ftr="0" dt="0"/>
  <p:txStyles>
    <p:titleStyle>
      <a:lvl1pPr algn="l" defTabSz="1300262" rtl="0" eaLnBrk="1" latinLnBrk="0" hangingPunct="1">
        <a:lnSpc>
          <a:spcPct val="90000"/>
        </a:lnSpc>
        <a:spcBef>
          <a:spcPct val="0"/>
        </a:spcBef>
        <a:buNone/>
        <a:defRPr sz="540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30026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rgbClr val="FFB133"/>
        </a:buClr>
        <a:buFontTx/>
        <a:buNone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1pPr>
      <a:lvl2pPr marL="0" indent="0" algn="l" defTabSz="130026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SzPct val="120000"/>
        <a:buFontTx/>
        <a:buNone/>
        <a:defRPr sz="2400" b="0" i="0" kern="1200">
          <a:ln>
            <a:noFill/>
          </a:ln>
          <a:solidFill>
            <a:schemeClr val="tx1"/>
          </a:solidFill>
          <a:latin typeface="DA_FuturaPT Demi" panose="020B0502020204020303" pitchFamily="34" charset="77"/>
          <a:ea typeface="DA_FuturaPT Demi" panose="020B0502020204020303" pitchFamily="34" charset="77"/>
          <a:cs typeface="+mn-cs"/>
        </a:defRPr>
      </a:lvl2pPr>
      <a:lvl3pPr marL="396000" indent="-396000" algn="l" defTabSz="130026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3pPr>
      <a:lvl4pPr marL="572400" indent="-396000" algn="l" defTabSz="130026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DA_FuturaPT Book" panose="020B0502020204020303" pitchFamily="34" charset="0"/>
          <a:ea typeface="DA_FuturaPT Book" panose="020B0502020204020303" pitchFamily="34" charset="0"/>
          <a:cs typeface="+mn-cs"/>
        </a:defRPr>
      </a:lvl4pPr>
      <a:lvl5pPr marL="1076400" indent="-396000" algn="l" defTabSz="130026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/>
        </a:buClr>
        <a:buFont typeface="Arial" panose="020B0604020202020204" pitchFamily="34" charset="0"/>
        <a:buChar char="•"/>
        <a:tabLst>
          <a:tab pos="8994988" algn="l"/>
        </a:tabLst>
        <a:defRPr sz="1800" b="0" i="0" kern="1200">
          <a:solidFill>
            <a:schemeClr val="tx1"/>
          </a:solidFill>
          <a:latin typeface="+mn-lt"/>
          <a:ea typeface="DA_FuturaPT Book" panose="020B0502020204020303" pitchFamily="34" charset="0"/>
          <a:cs typeface="+mn-cs"/>
        </a:defRPr>
      </a:lvl5pPr>
      <a:lvl6pPr marL="342900" indent="-342900" algn="l" defTabSz="1300262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+mj-lt"/>
        <a:buAutoNum type="arabicPeriod"/>
        <a:defRPr sz="2400" b="0" i="0" kern="1200">
          <a:solidFill>
            <a:schemeClr val="tx1"/>
          </a:solidFill>
          <a:latin typeface="DA_FuturaPT Medium" panose="020B0502020204020303" pitchFamily="34" charset="77"/>
          <a:ea typeface="DA_FuturaPT Medium" panose="020B0502020204020303" pitchFamily="34" charset="77"/>
          <a:cs typeface="+mn-cs"/>
        </a:defRPr>
      </a:lvl6pPr>
      <a:lvl7pPr marL="0" indent="0" algn="l" defTabSz="1300262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00" indent="-324000" algn="l" defTabSz="1300262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1300262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31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262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393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525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656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0787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0919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050" algn="l" defTabSz="1300262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78" userDrawn="1">
          <p15:clr>
            <a:srgbClr val="F26B43"/>
          </p15:clr>
        </p15:guide>
        <p15:guide id="3" pos="907" userDrawn="1">
          <p15:clr>
            <a:srgbClr val="F26B43"/>
          </p15:clr>
        </p15:guide>
        <p15:guide id="4" orient="horz" pos="1676" userDrawn="1">
          <p15:clr>
            <a:srgbClr val="F26B43"/>
          </p15:clr>
        </p15:guide>
        <p15:guide id="11" orient="horz" pos="5735" userDrawn="1">
          <p15:clr>
            <a:srgbClr val="F26B43"/>
          </p15:clr>
        </p15:guide>
        <p15:guide id="27" orient="horz" pos="1245" userDrawn="1">
          <p15:clr>
            <a:srgbClr val="F26B43"/>
          </p15:clr>
        </p15:guide>
        <p15:guide id="28" pos="1474" userDrawn="1">
          <p15:clr>
            <a:srgbClr val="F26B43"/>
          </p15:clr>
        </p15:guide>
        <p15:guide id="29" pos="1739" userDrawn="1">
          <p15:clr>
            <a:srgbClr val="F26B43"/>
          </p15:clr>
        </p15:guide>
        <p15:guide id="30" pos="2302" userDrawn="1">
          <p15:clr>
            <a:srgbClr val="F26B43"/>
          </p15:clr>
        </p15:guide>
        <p15:guide id="31" pos="2571" userDrawn="1">
          <p15:clr>
            <a:srgbClr val="F26B43"/>
          </p15:clr>
        </p15:guide>
        <p15:guide id="32" pos="3136" userDrawn="1">
          <p15:clr>
            <a:srgbClr val="F26B43"/>
          </p15:clr>
        </p15:guide>
        <p15:guide id="33" pos="3398" userDrawn="1">
          <p15:clr>
            <a:srgbClr val="F26B43"/>
          </p15:clr>
        </p15:guide>
        <p15:guide id="34" pos="3968" userDrawn="1">
          <p15:clr>
            <a:srgbClr val="F26B43"/>
          </p15:clr>
        </p15:guide>
        <p15:guide id="35" pos="4229" userDrawn="1">
          <p15:clr>
            <a:srgbClr val="F26B43"/>
          </p15:clr>
        </p15:guide>
        <p15:guide id="36" pos="4794" userDrawn="1">
          <p15:clr>
            <a:srgbClr val="F26B43"/>
          </p15:clr>
        </p15:guide>
        <p15:guide id="37" pos="5065" userDrawn="1">
          <p15:clr>
            <a:srgbClr val="F26B43"/>
          </p15:clr>
        </p15:guide>
        <p15:guide id="38" pos="5628" userDrawn="1">
          <p15:clr>
            <a:srgbClr val="F26B43"/>
          </p15:clr>
        </p15:guide>
        <p15:guide id="39" pos="5892" userDrawn="1">
          <p15:clr>
            <a:srgbClr val="F26B43"/>
          </p15:clr>
        </p15:guide>
        <p15:guide id="40" pos="6457" userDrawn="1">
          <p15:clr>
            <a:srgbClr val="F26B43"/>
          </p15:clr>
        </p15:guide>
        <p15:guide id="41" pos="6721" userDrawn="1">
          <p15:clr>
            <a:srgbClr val="F26B43"/>
          </p15:clr>
        </p15:guide>
        <p15:guide id="42" pos="7291" userDrawn="1">
          <p15:clr>
            <a:srgbClr val="F26B43"/>
          </p15:clr>
        </p15:guide>
        <p15:guide id="43" pos="7553" userDrawn="1">
          <p15:clr>
            <a:srgbClr val="F26B43"/>
          </p15:clr>
        </p15:guide>
        <p15:guide id="44" pos="8120" userDrawn="1">
          <p15:clr>
            <a:srgbClr val="F26B43"/>
          </p15:clr>
        </p15:guide>
        <p15:guide id="45" pos="8384" userDrawn="1">
          <p15:clr>
            <a:srgbClr val="F26B43"/>
          </p15:clr>
        </p15:guide>
        <p15:guide id="46" pos="8949" userDrawn="1">
          <p15:clr>
            <a:srgbClr val="F26B43"/>
          </p15:clr>
        </p15:guide>
        <p15:guide id="47" pos="9220" userDrawn="1">
          <p15:clr>
            <a:srgbClr val="F26B43"/>
          </p15:clr>
        </p15:guide>
        <p15:guide id="48" pos="9783" userDrawn="1">
          <p15:clr>
            <a:srgbClr val="F26B43"/>
          </p15:clr>
        </p15:guide>
        <p15:guide id="49" pos="10046" userDrawn="1">
          <p15:clr>
            <a:srgbClr val="F26B43"/>
          </p15:clr>
        </p15:guide>
        <p15:guide id="50" orient="horz" pos="6053" userDrawn="1">
          <p15:clr>
            <a:srgbClr val="F26B43"/>
          </p15:clr>
        </p15:guide>
        <p15:guide id="51" pos="10613" userDrawn="1">
          <p15:clr>
            <a:srgbClr val="F26B43"/>
          </p15:clr>
        </p15:guide>
        <p15:guide id="52" orient="horz" pos="56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wlock.net/series/creating-a-source-generator/" TargetMode="External"/><Relationship Id="rId2" Type="http://schemas.openxmlformats.org/officeDocument/2006/relationships/hyperlink" Target="https://learn.microsoft.com/en-us/dotnet/csharp/roslyn-sdk/source-generators-overview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github.com/VladislavAntonyuk/SourceGeneratorsDemo" TargetMode="External"/><Relationship Id="rId4" Type="http://schemas.openxmlformats.org/officeDocument/2006/relationships/hyperlink" Target="https://github.com/amis92/csharp-source-generators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mis92/csharp-source-generators" TargetMode="External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6F6B0C-E0F3-5172-233E-73F17D71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8290823" cy="1028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2A94-71AB-7786-119D-E79977AC4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D09D3-C749-3A9B-866F-CE34F3CA5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10</a:t>
            </a:fld>
            <a:endParaRPr lang="en-RU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4D4D01-2F2B-CD29-811A-F68BD4CA9C21}"/>
              </a:ext>
            </a:extLst>
          </p:cNvPr>
          <p:cNvSpPr/>
          <p:nvPr/>
        </p:nvSpPr>
        <p:spPr>
          <a:xfrm>
            <a:off x="1466184" y="2660650"/>
            <a:ext cx="1294479" cy="1294479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24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226A4-A171-1BFC-3A23-7A7EB34CD97F}"/>
              </a:ext>
            </a:extLst>
          </p:cNvPr>
          <p:cNvSpPr txBox="1"/>
          <p:nvPr/>
        </p:nvSpPr>
        <p:spPr>
          <a:xfrm>
            <a:off x="3067403" y="3140009"/>
            <a:ext cx="10124213" cy="3357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https://learn.microsoft.com/en-us/dotnet/csharp/roslyn-sdk/source-generators-overview</a:t>
            </a:r>
            <a:endParaRPr lang="en-US" sz="2200" dirty="0">
              <a:solidFill>
                <a:schemeClr val="tx2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F29626-8E76-FC6A-18D1-4D1C86E45736}"/>
              </a:ext>
            </a:extLst>
          </p:cNvPr>
          <p:cNvSpPr/>
          <p:nvPr/>
        </p:nvSpPr>
        <p:spPr>
          <a:xfrm>
            <a:off x="1451436" y="4320891"/>
            <a:ext cx="1309227" cy="1309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24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CE67D4-E008-5526-FC5C-789E45CC6BC6}"/>
              </a:ext>
            </a:extLst>
          </p:cNvPr>
          <p:cNvSpPr txBox="1"/>
          <p:nvPr/>
        </p:nvSpPr>
        <p:spPr>
          <a:xfrm>
            <a:off x="3052655" y="4803044"/>
            <a:ext cx="7197833" cy="33576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https://andrewlock.net/series/creating-a-source-generator/</a:t>
            </a:r>
            <a:endParaRPr lang="en-US" sz="2200" dirty="0">
              <a:solidFill>
                <a:schemeClr val="tx2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E256D74-94B6-42D8-843C-0560EB050624}"/>
              </a:ext>
            </a:extLst>
          </p:cNvPr>
          <p:cNvSpPr/>
          <p:nvPr/>
        </p:nvSpPr>
        <p:spPr>
          <a:xfrm>
            <a:off x="1451436" y="5992683"/>
            <a:ext cx="1309227" cy="130922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2400" dirty="0">
                <a:solidFill>
                  <a:schemeClr val="tx1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3</a:t>
            </a: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58CCA-CFA9-4B65-9B1E-62B10EFA99D5}"/>
              </a:ext>
            </a:extLst>
          </p:cNvPr>
          <p:cNvSpPr txBox="1"/>
          <p:nvPr/>
        </p:nvSpPr>
        <p:spPr>
          <a:xfrm>
            <a:off x="3052655" y="6474836"/>
            <a:ext cx="71978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https://github.com/amis92/csharp-source-generators</a:t>
            </a:r>
            <a:endParaRPr lang="en-US" sz="2200" dirty="0">
              <a:solidFill>
                <a:schemeClr val="tx2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BD4981-8F97-4FEF-90BD-55E08C5F4852}"/>
              </a:ext>
            </a:extLst>
          </p:cNvPr>
          <p:cNvSpPr/>
          <p:nvPr/>
        </p:nvSpPr>
        <p:spPr>
          <a:xfrm>
            <a:off x="1466184" y="7664475"/>
            <a:ext cx="1309227" cy="130922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2400" dirty="0">
                <a:solidFill>
                  <a:schemeClr val="tx1"/>
                </a:solidFill>
              </a:rPr>
              <a:t>R</a:t>
            </a:r>
            <a:r>
              <a:rPr lang="uk-UA" sz="2400" dirty="0">
                <a:solidFill>
                  <a:schemeClr val="tx1"/>
                </a:solidFill>
              </a:rPr>
              <a:t>4</a:t>
            </a: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EB88B7-9774-40FD-B7DB-A11A0A42AB14}"/>
              </a:ext>
            </a:extLst>
          </p:cNvPr>
          <p:cNvSpPr txBox="1"/>
          <p:nvPr/>
        </p:nvSpPr>
        <p:spPr>
          <a:xfrm>
            <a:off x="3067403" y="8146628"/>
            <a:ext cx="7197833" cy="33855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US" sz="22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https://github.com/VladislavAntonyuk/SourceGeneratorsDemo</a:t>
            </a:r>
            <a:r>
              <a:rPr lang="uk-UA" sz="22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 </a:t>
            </a:r>
            <a:endParaRPr lang="en-US" sz="2200" dirty="0">
              <a:solidFill>
                <a:schemeClr val="tx2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8213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EB44-0271-A855-6170-8BD66F63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931" y="1588001"/>
            <a:ext cx="11917225" cy="896438"/>
          </a:xfrm>
        </p:spPr>
        <p:txBody>
          <a:bodyPr/>
          <a:lstStyle/>
          <a:p>
            <a:r>
              <a:rPr lang="en-UA" b="1" dirty="0"/>
              <a:t>Try your luck in Quiz!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0B5EC4-B8DC-D4FF-B3C3-FA339A16D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11</a:t>
            </a:fld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BDDE6-BE98-5600-C65A-412C27BB25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22931" y="3255821"/>
            <a:ext cx="7890402" cy="5669103"/>
          </a:xfrm>
        </p:spPr>
        <p:txBody>
          <a:bodyPr/>
          <a:lstStyle/>
          <a:p>
            <a:r>
              <a:rPr lang="en-GB" dirty="0">
                <a:effectLst/>
                <a:latin typeface="Helvetica Neue" panose="02000503000000020004" pitchFamily="2" charset="0"/>
              </a:rPr>
              <a:t>We invite you to participate </a:t>
            </a:r>
            <a:r>
              <a:rPr lang="en-GB" b="1" dirty="0">
                <a:effectLst/>
                <a:latin typeface="Helvetica Neue" panose="02000503000000020004" pitchFamily="2" charset="0"/>
              </a:rPr>
              <a:t>in our quiz and win prizes</a:t>
            </a:r>
            <a:r>
              <a:rPr lang="en-GB" dirty="0">
                <a:effectLst/>
                <a:latin typeface="Helvetica Neue" panose="02000503000000020004" pitchFamily="2" charset="0"/>
              </a:rPr>
              <a:t>.</a:t>
            </a:r>
          </a:p>
          <a:p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Test your knowledge of .NET, provide the correct answers, and take part in the raffle for: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✅ an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EcoFlow</a:t>
            </a:r>
            <a:r>
              <a:rPr lang="en-GB" dirty="0">
                <a:effectLst/>
                <a:latin typeface="Helvetica Neue" panose="02000503000000020004" pitchFamily="2" charset="0"/>
              </a:rPr>
              <a:t> charging station for the first place, 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✅ a power bank and a water bottle from </a:t>
            </a:r>
            <a:r>
              <a:rPr lang="en-GB" dirty="0" err="1">
                <a:effectLst/>
                <a:latin typeface="Helvetica Neue" panose="02000503000000020004" pitchFamily="2" charset="0"/>
              </a:rPr>
              <a:t>DataArt</a:t>
            </a:r>
            <a:r>
              <a:rPr lang="en-GB" dirty="0">
                <a:effectLst/>
                <a:latin typeface="Helvetica Neue" panose="02000503000000020004" pitchFamily="2" charset="0"/>
              </a:rPr>
              <a:t> for the second place, </a:t>
            </a: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✅ and a backpack for the third place.</a:t>
            </a:r>
          </a:p>
          <a:p>
            <a:pPr marL="342900" indent="-342900">
              <a:buFont typeface="Wingdings" pitchFamily="2" charset="2"/>
              <a:buChar char="Ø"/>
            </a:pPr>
            <a:endParaRPr lang="en-GB" dirty="0">
              <a:latin typeface="Helvetica Neue" panose="02000503000000020004" pitchFamily="2" charset="0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</a:rPr>
              <a:t>Good luck ➡️</a:t>
            </a:r>
          </a:p>
          <a:p>
            <a:endParaRPr lang="en-UA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F0534E-0F07-4C8B-94AE-FF3402662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09" t="18124" r="22867" b="30869"/>
          <a:stretch/>
        </p:blipFill>
        <p:spPr bwMode="auto">
          <a:xfrm>
            <a:off x="10397598" y="3255963"/>
            <a:ext cx="5537727" cy="52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61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413C72E-C246-CC02-966E-86481C426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1" y="1900559"/>
            <a:ext cx="18288001" cy="5299563"/>
          </a:xfrm>
        </p:spPr>
        <p:txBody>
          <a:bodyPr/>
          <a:lstStyle/>
          <a:p>
            <a:r>
              <a:rPr lang="en-RS" dirty="0"/>
              <a:t>Thank </a:t>
            </a:r>
            <a:endParaRPr lang="en-US" dirty="0"/>
          </a:p>
        </p:txBody>
      </p:sp>
      <p:sp>
        <p:nvSpPr>
          <p:cNvPr id="8" name="Текст 2">
            <a:extLst>
              <a:ext uri="{FF2B5EF4-FFF2-40B4-BE49-F238E27FC236}">
                <a16:creationId xmlns:a16="http://schemas.microsoft.com/office/drawing/2014/main" id="{D320077B-43F2-4EB0-61B9-4D6C2DF78093}"/>
              </a:ext>
            </a:extLst>
          </p:cNvPr>
          <p:cNvSpPr txBox="1">
            <a:spLocks/>
          </p:cNvSpPr>
          <p:nvPr/>
        </p:nvSpPr>
        <p:spPr>
          <a:xfrm>
            <a:off x="-1" y="5878418"/>
            <a:ext cx="20529052" cy="37275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FFB133"/>
              </a:buClr>
              <a:buFontTx/>
              <a:buNone/>
              <a:defRPr sz="34000" b="0" i="0" kern="1200">
                <a:solidFill>
                  <a:schemeClr val="tx1"/>
                </a:solidFill>
                <a:latin typeface="DA_FuturaPT Demi" panose="020B0502020204020303" pitchFamily="34" charset="77"/>
                <a:ea typeface="DA_FuturaPT Demi" panose="020B0502020204020303" pitchFamily="34" charset="77"/>
                <a:cs typeface="+mn-cs"/>
              </a:defRPr>
            </a:lvl1pPr>
            <a:lvl2pPr marL="0" indent="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20000"/>
              <a:buFontTx/>
              <a:buNone/>
              <a:defRPr sz="2400" b="0" i="0" kern="1200">
                <a:ln>
                  <a:noFill/>
                </a:ln>
                <a:solidFill>
                  <a:schemeClr val="tx1"/>
                </a:solidFill>
                <a:latin typeface="DA_FuturaPT Demi" panose="020B0502020204020303" pitchFamily="34" charset="77"/>
                <a:ea typeface="DA_FuturaPT Demi" panose="020B0502020204020303" pitchFamily="34" charset="77"/>
                <a:cs typeface="+mn-cs"/>
              </a:defRPr>
            </a:lvl2pPr>
            <a:lvl3pPr marL="396000" indent="-3960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3pPr>
            <a:lvl4pPr marL="572400" indent="-3960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DA_FuturaPT Book" panose="020B0502020204020303" pitchFamily="34" charset="0"/>
                <a:ea typeface="DA_FuturaPT Book" panose="020B0502020204020303" pitchFamily="34" charset="0"/>
                <a:cs typeface="+mn-cs"/>
              </a:defRPr>
            </a:lvl4pPr>
            <a:lvl5pPr marL="1076400" indent="-3960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8994988" algn="l"/>
              </a:tabLst>
              <a:defRPr sz="1800" b="0" i="0" kern="1200">
                <a:solidFill>
                  <a:schemeClr val="tx1"/>
                </a:solidFill>
                <a:latin typeface="+mn-lt"/>
                <a:ea typeface="DA_FuturaPT Book" panose="020B0502020204020303" pitchFamily="34" charset="0"/>
                <a:cs typeface="+mn-cs"/>
              </a:defRPr>
            </a:lvl5pPr>
            <a:lvl6pPr marL="342900" indent="-3429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400" b="0" i="0" kern="1200">
                <a:solidFill>
                  <a:schemeClr val="tx1"/>
                </a:solidFill>
                <a:latin typeface="DA_FuturaPT Medium" panose="020B0502020204020303" pitchFamily="34" charset="77"/>
                <a:ea typeface="DA_FuturaPT Medium" panose="020B0502020204020303" pitchFamily="34" charset="77"/>
                <a:cs typeface="+mn-cs"/>
              </a:defRPr>
            </a:lvl6pPr>
            <a:lvl7pPr marL="0" indent="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0" indent="-32400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1300262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You!</a:t>
            </a:r>
          </a:p>
        </p:txBody>
      </p:sp>
    </p:spTree>
    <p:extLst>
      <p:ext uri="{BB962C8B-B14F-4D97-AF65-F5344CB8AC3E}">
        <p14:creationId xmlns:p14="http://schemas.microsoft.com/office/powerpoint/2010/main" val="382883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D451-DAF9-E228-8CBD-9ADA8A63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/>
              <a:t>Speaker</a:t>
            </a:r>
            <a:endParaRPr lang="en-R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9F56C8-38B6-628D-5229-1D56D043A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2</a:t>
            </a:fld>
            <a:endParaRPr lang="en-RU" dirty="0"/>
          </a:p>
        </p:txBody>
      </p:sp>
      <p:sp>
        <p:nvSpPr>
          <p:cNvPr id="6" name="Объект 9">
            <a:extLst>
              <a:ext uri="{FF2B5EF4-FFF2-40B4-BE49-F238E27FC236}">
                <a16:creationId xmlns:a16="http://schemas.microsoft.com/office/drawing/2014/main" id="{74537C5F-B597-D29C-2405-836DBDD44E6F}"/>
              </a:ext>
            </a:extLst>
          </p:cNvPr>
          <p:cNvSpPr txBox="1">
            <a:spLocks/>
          </p:cNvSpPr>
          <p:nvPr/>
        </p:nvSpPr>
        <p:spPr>
          <a:xfrm>
            <a:off x="7255039" y="5617062"/>
            <a:ext cx="6219661" cy="267711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2"/>
              </a:buClr>
              <a:buSzPct val="100000"/>
              <a:buFontTx/>
              <a:buNone/>
              <a:defRPr sz="24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0" indent="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2"/>
              </a:buClr>
              <a:buSzPct val="100000"/>
              <a:buFontTx/>
              <a:buNone/>
              <a:defRPr sz="24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540000" indent="-54000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SzPct val="100000"/>
              <a:buFont typeface=".AppleSystemUIFont" charset="-120"/>
              <a:buChar char="—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540000" indent="-54000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989013" indent="-449263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sz="2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0" indent="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SzPct val="100000"/>
              <a:buFontTx/>
              <a:buNone/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432000" indent="-43200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SzPct val="100000"/>
              <a:buFont typeface=".AppleSystemUIFont" charset="-120"/>
              <a:buChar char="—"/>
              <a:tabLst>
                <a:tab pos="0" algn="l"/>
              </a:tabLst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432000" indent="-432000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SzPct val="100000"/>
              <a:buFont typeface="+mj-lt"/>
              <a:buAutoNum type="arabicPeriod"/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989013" indent="-449263" algn="l" defTabSz="13002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—"/>
              <a:defRPr sz="18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Aft>
                <a:spcPts val="600"/>
              </a:spcAft>
              <a:buClr>
                <a:srgbClr val="005BFF"/>
              </a:buClr>
              <a:defRPr/>
            </a:pPr>
            <a:r>
              <a:rPr lang="en-US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Vladislav Antonyuk</a:t>
            </a:r>
            <a:endParaRPr lang="ru-RU" dirty="0">
              <a:latin typeface="DA_FuturaPT Demi" panose="020B0502020204020303" pitchFamily="34" charset="77"/>
              <a:ea typeface="DA_FuturaPT Demi" panose="020B0502020204020303" pitchFamily="34" charset="77"/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005BFF"/>
              </a:buClr>
              <a:defRPr/>
            </a:pPr>
            <a:r>
              <a:rPr lang="en-US" sz="22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Senior .NET Developer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005BFF"/>
              </a:buClr>
              <a:defRPr/>
            </a:pPr>
            <a:r>
              <a:rPr lang="en-US" sz="22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Microsoft MVP</a:t>
            </a:r>
          </a:p>
          <a:p>
            <a:pPr>
              <a:lnSpc>
                <a:spcPct val="120000"/>
              </a:lnSpc>
              <a:spcAft>
                <a:spcPts val="600"/>
              </a:spcAft>
              <a:buClr>
                <a:srgbClr val="005BFF"/>
              </a:buClr>
              <a:defRPr/>
            </a:pPr>
            <a:r>
              <a:rPr lang="en-US" sz="22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.NET MAUI Community Toolkit Core Maintainer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84FE3C1-E5FD-9B6A-43EF-C65C4F2398B5}"/>
              </a:ext>
            </a:extLst>
          </p:cNvPr>
          <p:cNvSpPr/>
          <p:nvPr/>
        </p:nvSpPr>
        <p:spPr>
          <a:xfrm>
            <a:off x="7238224" y="1836184"/>
            <a:ext cx="3534715" cy="353471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593693-9F93-72A7-68F1-BB096AED7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402" y="1836183"/>
            <a:ext cx="3534716" cy="35347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893F8B-9130-8E85-5ED9-4DB5CAA44EBC}"/>
              </a:ext>
            </a:extLst>
          </p:cNvPr>
          <p:cNvSpPr txBox="1"/>
          <p:nvPr/>
        </p:nvSpPr>
        <p:spPr>
          <a:xfrm>
            <a:off x="12148457" y="260069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1200"/>
              </a:spcAft>
            </a:pPr>
            <a:endParaRPr lang="ru-UA" sz="2400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B04EA4CB-8EBE-426B-A626-1A8405264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483647"/>
              </p:ext>
            </p:extLst>
          </p:nvPr>
        </p:nvGraphicFramePr>
        <p:xfrm>
          <a:off x="0" y="8623820"/>
          <a:ext cx="18288000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863919556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990675215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1105322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DA_FuturaPT Book" panose="020B0502020204020303" pitchFamily="34" charset="77"/>
                          <a:ea typeface="DA_FuturaPT Book" panose="020B0502020204020303" pitchFamily="34" charset="77"/>
                          <a:cs typeface="+mn-cs"/>
                        </a:rPr>
                        <a:t>https://vladislavantonyuk.github.io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DA_FuturaPT Book" panose="020B0502020204020303" pitchFamily="34" charset="77"/>
                          <a:ea typeface="DA_FuturaPT Book" panose="020B0502020204020303" pitchFamily="34" charset="77"/>
                          <a:cs typeface="+mn-cs"/>
                        </a:rPr>
                        <a:t>https://www.linkedin.com/in/vladislav-antonyuk/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kern="1200" dirty="0">
                          <a:solidFill>
                            <a:schemeClr val="tx1"/>
                          </a:solidFill>
                          <a:effectLst/>
                          <a:latin typeface="DA_FuturaPT Book" panose="020B0502020204020303" pitchFamily="34" charset="77"/>
                          <a:ea typeface="DA_FuturaPT Book" panose="020B0502020204020303" pitchFamily="34" charset="77"/>
                          <a:cs typeface="+mn-cs"/>
                        </a:rPr>
                        <a:t>https://youtube.com/@VladislavAntonyuk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040375"/>
                  </a:ext>
                </a:extLst>
              </a:tr>
            </a:tbl>
          </a:graphicData>
        </a:graphic>
      </p:graphicFrame>
      <p:pic>
        <p:nvPicPr>
          <p:cNvPr id="9" name="Graphic 8" descr="Internet with solid fill">
            <a:extLst>
              <a:ext uri="{FF2B5EF4-FFF2-40B4-BE49-F238E27FC236}">
                <a16:creationId xmlns:a16="http://schemas.microsoft.com/office/drawing/2014/main" id="{FA9B3E49-8762-4403-A24B-AC03D06E5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25312" y="7655648"/>
            <a:ext cx="914400" cy="914400"/>
          </a:xfrm>
          <a:prstGeom prst="rect">
            <a:avLst/>
          </a:prstGeom>
        </p:spPr>
      </p:pic>
      <p:pic>
        <p:nvPicPr>
          <p:cNvPr id="1026" name="Picture 2" descr="LinkedIn icon Logo PNG Transparent &amp; SVG Vector - Freebie Supply">
            <a:extLst>
              <a:ext uri="{FF2B5EF4-FFF2-40B4-BE49-F238E27FC236}">
                <a16:creationId xmlns:a16="http://schemas.microsoft.com/office/drawing/2014/main" id="{2561A3EB-7010-4D72-903C-74D28AE91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5827" y="7729842"/>
            <a:ext cx="716346" cy="7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tube PNG Icon Logo FREE DOWNLOAD | Png Vectors, Photos | Free ...">
            <a:extLst>
              <a:ext uri="{FF2B5EF4-FFF2-40B4-BE49-F238E27FC236}">
                <a16:creationId xmlns:a16="http://schemas.microsoft.com/office/drawing/2014/main" id="{8DEDBC5F-E180-4D2A-8755-F28C621E2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5164" y="7511787"/>
            <a:ext cx="1202121" cy="1202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933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A4C8BA-4A15-9B47-B351-E475F924F33C}"/>
              </a:ext>
            </a:extLst>
          </p:cNvPr>
          <p:cNvCxnSpPr>
            <a:cxnSpLocks/>
          </p:cNvCxnSpPr>
          <p:nvPr/>
        </p:nvCxnSpPr>
        <p:spPr>
          <a:xfrm flipV="1">
            <a:off x="11117103" y="5828045"/>
            <a:ext cx="0" cy="9888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A6B8F02-2869-E500-D243-1B68F6CC9AC3}"/>
              </a:ext>
            </a:extLst>
          </p:cNvPr>
          <p:cNvCxnSpPr>
            <a:cxnSpLocks/>
          </p:cNvCxnSpPr>
          <p:nvPr/>
        </p:nvCxnSpPr>
        <p:spPr>
          <a:xfrm flipV="1">
            <a:off x="8175560" y="7515919"/>
            <a:ext cx="1851113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A25B36-2247-F7CC-944D-6DE606B88EA9}"/>
              </a:ext>
            </a:extLst>
          </p:cNvPr>
          <p:cNvCxnSpPr>
            <a:cxnSpLocks/>
          </p:cNvCxnSpPr>
          <p:nvPr/>
        </p:nvCxnSpPr>
        <p:spPr>
          <a:xfrm flipV="1">
            <a:off x="12837754" y="5012618"/>
            <a:ext cx="434718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6D6774-E12C-8844-536B-51B1D4A50C85}"/>
              </a:ext>
            </a:extLst>
          </p:cNvPr>
          <p:cNvCxnSpPr>
            <a:cxnSpLocks/>
          </p:cNvCxnSpPr>
          <p:nvPr/>
        </p:nvCxnSpPr>
        <p:spPr>
          <a:xfrm>
            <a:off x="7171046" y="5568097"/>
            <a:ext cx="0" cy="845313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089ABF-5EE8-2E67-E5A8-79617349D2D5}"/>
              </a:ext>
            </a:extLst>
          </p:cNvPr>
          <p:cNvCxnSpPr>
            <a:cxnSpLocks/>
          </p:cNvCxnSpPr>
          <p:nvPr/>
        </p:nvCxnSpPr>
        <p:spPr>
          <a:xfrm flipV="1">
            <a:off x="4928507" y="5009397"/>
            <a:ext cx="434718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8B63C0B-867C-CBA2-D268-5AB04E67F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Source Generators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B70964-E9E1-D8D3-4C07-4B5D4A5F9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3</a:t>
            </a:fld>
            <a:endParaRPr lang="en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E39F2-7CAA-96CE-9A8B-3930B8C0A66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9863" y="2660650"/>
            <a:ext cx="15408275" cy="1026930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F3F46"/>
                </a:solidFill>
                <a:effectLst/>
                <a:latin typeface="DA_FuturaPT Book" panose="020B0502020204020303" pitchFamily="34" charset="77"/>
                <a:ea typeface="DA_FuturaPT Book" panose="020B0502020204020303" pitchFamily="34" charset="77"/>
              </a:rPr>
              <a:t>Source Generators is a Roslyn compiler feature introduced in .NET 5.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3F3F46"/>
                </a:solidFill>
                <a:effectLst/>
                <a:latin typeface="DA_FuturaPT Book" panose="020B0502020204020303" pitchFamily="34" charset="77"/>
                <a:ea typeface="DA_FuturaPT Book" panose="020B0502020204020303" pitchFamily="34" charset="77"/>
              </a:rPr>
              <a:t>Source generators perform code generation at compile time, providing the ability to add source code to your project automatically.</a:t>
            </a:r>
          </a:p>
          <a:p>
            <a:endParaRPr lang="en-R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68067C-8D10-0134-5BE7-C118727C6ECA}"/>
              </a:ext>
            </a:extLst>
          </p:cNvPr>
          <p:cNvSpPr/>
          <p:nvPr/>
        </p:nvSpPr>
        <p:spPr>
          <a:xfrm>
            <a:off x="1439863" y="4269529"/>
            <a:ext cx="3538537" cy="1484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2400" dirty="0">
                <a:solidFill>
                  <a:schemeClr val="tx1"/>
                </a:solidFill>
              </a:rPr>
              <a:t>Compilation</a:t>
            </a:r>
            <a:br>
              <a:rPr lang="en-RS" sz="2400" dirty="0">
                <a:solidFill>
                  <a:schemeClr val="tx1"/>
                </a:solidFill>
              </a:rPr>
            </a:br>
            <a:r>
              <a:rPr lang="en-RS" sz="2400" dirty="0">
                <a:solidFill>
                  <a:schemeClr val="tx1"/>
                </a:solidFill>
              </a:rPr>
              <a:t>Runs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A0F3233-1F50-632E-482B-6A429BA751C6}"/>
              </a:ext>
            </a:extLst>
          </p:cNvPr>
          <p:cNvSpPr/>
          <p:nvPr/>
        </p:nvSpPr>
        <p:spPr>
          <a:xfrm>
            <a:off x="5394325" y="4269529"/>
            <a:ext cx="3538537" cy="1484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2400" dirty="0">
                <a:solidFill>
                  <a:schemeClr val="tx1"/>
                </a:solidFill>
              </a:rPr>
              <a:t>Source Generator</a:t>
            </a:r>
            <a:br>
              <a:rPr lang="en-RS" sz="2400" dirty="0">
                <a:solidFill>
                  <a:schemeClr val="tx1"/>
                </a:solidFill>
              </a:rPr>
            </a:br>
            <a:r>
              <a:rPr lang="en-RS" sz="2400" dirty="0">
                <a:solidFill>
                  <a:schemeClr val="tx1"/>
                </a:solidFill>
              </a:rPr>
              <a:t>Step of Compilation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F04C23-264E-8B1D-E9A4-8C4C4F7FD19F}"/>
              </a:ext>
            </a:extLst>
          </p:cNvPr>
          <p:cNvSpPr/>
          <p:nvPr/>
        </p:nvSpPr>
        <p:spPr>
          <a:xfrm>
            <a:off x="9355140" y="4266860"/>
            <a:ext cx="3538537" cy="14893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2400" dirty="0">
                <a:solidFill>
                  <a:schemeClr val="tx1"/>
                </a:solidFill>
              </a:rPr>
              <a:t>Generated Source</a:t>
            </a:r>
            <a:br>
              <a:rPr lang="en-RS" sz="2400" dirty="0">
                <a:solidFill>
                  <a:schemeClr val="tx1"/>
                </a:solidFill>
              </a:rPr>
            </a:br>
            <a:r>
              <a:rPr lang="en-RS" sz="2400" dirty="0">
                <a:solidFill>
                  <a:schemeClr val="tx1"/>
                </a:solidFill>
              </a:rPr>
              <a:t>Code added as a Input</a:t>
            </a:r>
            <a:br>
              <a:rPr lang="en-RS" sz="2400" dirty="0">
                <a:solidFill>
                  <a:schemeClr val="tx1"/>
                </a:solidFill>
              </a:rPr>
            </a:br>
            <a:r>
              <a:rPr lang="en-RS" sz="2400" dirty="0">
                <a:solidFill>
                  <a:schemeClr val="tx1"/>
                </a:solidFill>
              </a:rPr>
              <a:t>to Compilation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2004C7-A42B-1770-70EE-7DF089695AFD}"/>
              </a:ext>
            </a:extLst>
          </p:cNvPr>
          <p:cNvSpPr/>
          <p:nvPr/>
        </p:nvSpPr>
        <p:spPr>
          <a:xfrm>
            <a:off x="13309602" y="4266861"/>
            <a:ext cx="3538537" cy="14893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2400" dirty="0">
                <a:solidFill>
                  <a:schemeClr val="tx1"/>
                </a:solidFill>
              </a:rPr>
              <a:t>Compilation</a:t>
            </a:r>
            <a:br>
              <a:rPr lang="en-RS" sz="2400" dirty="0">
                <a:solidFill>
                  <a:schemeClr val="tx1"/>
                </a:solidFill>
              </a:rPr>
            </a:br>
            <a:r>
              <a:rPr lang="en-RS" sz="2400" dirty="0">
                <a:solidFill>
                  <a:schemeClr val="tx1"/>
                </a:solidFill>
              </a:rPr>
              <a:t>Resumes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4808E4-B390-C08D-D020-04A86A1396CE}"/>
              </a:ext>
            </a:extLst>
          </p:cNvPr>
          <p:cNvSpPr/>
          <p:nvPr/>
        </p:nvSpPr>
        <p:spPr>
          <a:xfrm>
            <a:off x="5394325" y="6115989"/>
            <a:ext cx="7496175" cy="2808443"/>
          </a:xfrm>
          <a:prstGeom prst="rect">
            <a:avLst/>
          </a:prstGeom>
          <a:noFill/>
          <a:ln w="31750">
            <a:solidFill>
              <a:schemeClr val="tx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E0BBCE-820A-E0AE-1477-537548C50E7E}"/>
              </a:ext>
            </a:extLst>
          </p:cNvPr>
          <p:cNvSpPr/>
          <p:nvPr/>
        </p:nvSpPr>
        <p:spPr>
          <a:xfrm>
            <a:off x="6100957" y="6457574"/>
            <a:ext cx="2125272" cy="21252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200" dirty="0">
              <a:solidFill>
                <a:schemeClr val="tx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DD8AD8-529F-8121-0A69-E53355FEE1C4}"/>
              </a:ext>
            </a:extLst>
          </p:cNvPr>
          <p:cNvSpPr/>
          <p:nvPr/>
        </p:nvSpPr>
        <p:spPr>
          <a:xfrm>
            <a:off x="10061772" y="6457574"/>
            <a:ext cx="2125272" cy="21252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200" dirty="0">
              <a:solidFill>
                <a:schemeClr val="tx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BC56A-1D36-1AB6-6F7F-3ACDCE77DD5A}"/>
              </a:ext>
            </a:extLst>
          </p:cNvPr>
          <p:cNvSpPr txBox="1"/>
          <p:nvPr/>
        </p:nvSpPr>
        <p:spPr>
          <a:xfrm>
            <a:off x="8060345" y="6231704"/>
            <a:ext cx="2180936" cy="29980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spcAft>
                <a:spcPts val="1200"/>
              </a:spcAft>
            </a:pPr>
            <a:r>
              <a:rPr lang="en-RS" sz="2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Source Generator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D52D38-B0AE-E02E-AE8F-42161AA7204B}"/>
              </a:ext>
            </a:extLst>
          </p:cNvPr>
          <p:cNvSpPr txBox="1"/>
          <p:nvPr/>
        </p:nvSpPr>
        <p:spPr>
          <a:xfrm>
            <a:off x="6587624" y="6867596"/>
            <a:ext cx="1151938" cy="13052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Analyze</a:t>
            </a:r>
            <a:b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</a:br>
            <a: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Source</a:t>
            </a:r>
            <a:b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</a:br>
            <a: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261031-290F-26D7-9FEE-CF66ED99DA47}"/>
              </a:ext>
            </a:extLst>
          </p:cNvPr>
          <p:cNvSpPr txBox="1"/>
          <p:nvPr/>
        </p:nvSpPr>
        <p:spPr>
          <a:xfrm>
            <a:off x="10413852" y="6867596"/>
            <a:ext cx="1506841" cy="130522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Generate</a:t>
            </a:r>
            <a:b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</a:br>
            <a: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New Source</a:t>
            </a:r>
            <a:b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</a:br>
            <a:r>
              <a:rPr lang="en-RS" sz="24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1813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90B5-8421-EECF-976B-A63D4B81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Common Scenarios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71C187-3E03-F264-6046-5C0DB1165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4</a:t>
            </a:fld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0C24B0-BB78-0A52-92C1-D08F60EFDDA2}"/>
              </a:ext>
            </a:extLst>
          </p:cNvPr>
          <p:cNvSpPr/>
          <p:nvPr/>
        </p:nvSpPr>
        <p:spPr>
          <a:xfrm>
            <a:off x="2339975" y="3668713"/>
            <a:ext cx="3959225" cy="3743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endParaRPr lang="en-RS" sz="3600" dirty="0">
              <a:solidFill>
                <a:schemeClr val="tx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36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Runtime</a:t>
            </a:r>
            <a:br>
              <a:rPr lang="en-RS" sz="36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</a:br>
            <a:r>
              <a:rPr lang="en-RS" sz="36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Reflection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F465B0-46DC-B91A-AA86-1902ABA7E115}"/>
              </a:ext>
            </a:extLst>
          </p:cNvPr>
          <p:cNvSpPr/>
          <p:nvPr/>
        </p:nvSpPr>
        <p:spPr>
          <a:xfrm>
            <a:off x="7164387" y="3668713"/>
            <a:ext cx="3959225" cy="3743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972000" rIns="216000" bIns="288000"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Juggling</a:t>
            </a:r>
            <a:br>
              <a:rPr lang="en-US" sz="36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</a:br>
            <a:r>
              <a:rPr lang="en-US" sz="3600" dirty="0" err="1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MSBuild</a:t>
            </a:r>
            <a:r>
              <a:rPr lang="en-US" sz="36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 Tasks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9C494-B543-11D6-28FD-CE0357AF9E57}"/>
              </a:ext>
            </a:extLst>
          </p:cNvPr>
          <p:cNvSpPr/>
          <p:nvPr/>
        </p:nvSpPr>
        <p:spPr>
          <a:xfrm>
            <a:off x="11990388" y="3668713"/>
            <a:ext cx="3959225" cy="3743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088000" rIns="216000" bIns="288000"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Intermediate Language (IL) Weaving</a:t>
            </a:r>
          </a:p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71D65E-277F-43AD-0AA5-1E48B3622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9743" y="4051300"/>
            <a:ext cx="1024682" cy="109299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526E08C-399C-9671-9022-D3185B135C23}"/>
              </a:ext>
            </a:extLst>
          </p:cNvPr>
          <p:cNvSpPr>
            <a:spLocks noChangeAspect="1"/>
          </p:cNvSpPr>
          <p:nvPr/>
        </p:nvSpPr>
        <p:spPr>
          <a:xfrm>
            <a:off x="5592802" y="3421551"/>
            <a:ext cx="503999" cy="5039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5AB0D-B0A1-5108-5207-93085E8EC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052" y="4051300"/>
            <a:ext cx="1024682" cy="1024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13C1D2-CE02-2F3C-055F-37738691D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59109" y="4157241"/>
            <a:ext cx="918741" cy="91874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73A20E3-6EC6-D188-AAF2-6F3711E0CDE0}"/>
              </a:ext>
            </a:extLst>
          </p:cNvPr>
          <p:cNvSpPr>
            <a:spLocks noChangeAspect="1"/>
          </p:cNvSpPr>
          <p:nvPr/>
        </p:nvSpPr>
        <p:spPr>
          <a:xfrm>
            <a:off x="10411544" y="3422569"/>
            <a:ext cx="503999" cy="5039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53820BB-7EF3-BC39-253D-E09713A00FE1}"/>
              </a:ext>
            </a:extLst>
          </p:cNvPr>
          <p:cNvSpPr>
            <a:spLocks noChangeAspect="1"/>
          </p:cNvSpPr>
          <p:nvPr/>
        </p:nvSpPr>
        <p:spPr>
          <a:xfrm>
            <a:off x="15245632" y="3417731"/>
            <a:ext cx="503999" cy="5039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54561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8BF5D-87BF-F1B8-277B-9D54F76C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Where can I use them?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B9D12-431F-14BF-A236-0E057F858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5</a:t>
            </a:fld>
            <a:endParaRPr lang="en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5A486-1825-41A2-DB91-17C97734E220}"/>
              </a:ext>
            </a:extLst>
          </p:cNvPr>
          <p:cNvSpPr/>
          <p:nvPr/>
        </p:nvSpPr>
        <p:spPr>
          <a:xfrm>
            <a:off x="1440000" y="4262035"/>
            <a:ext cx="3538400" cy="3150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827999" rIns="216000" bIns="288000" rtlCol="0" anchor="ctr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Dependency Injection (IoC Container)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0916F7-38FF-2265-AC02-933D30CE6C59}"/>
              </a:ext>
            </a:extLst>
          </p:cNvPr>
          <p:cNvSpPr/>
          <p:nvPr/>
        </p:nvSpPr>
        <p:spPr>
          <a:xfrm>
            <a:off x="5394325" y="4262034"/>
            <a:ext cx="3538400" cy="3150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96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28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Ma</a:t>
            </a:r>
            <a:r>
              <a:rPr lang="en-US" sz="28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p</a:t>
            </a:r>
            <a:r>
              <a:rPr lang="en-RS" sz="28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pers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5AE482-6B64-457D-8CAA-35EFD8B19D49}"/>
              </a:ext>
            </a:extLst>
          </p:cNvPr>
          <p:cNvSpPr/>
          <p:nvPr/>
        </p:nvSpPr>
        <p:spPr>
          <a:xfrm>
            <a:off x="9355413" y="4262034"/>
            <a:ext cx="3538400" cy="31500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396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28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Enums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7BBE24-6C21-AB47-86C7-45F201B45FA6}"/>
              </a:ext>
            </a:extLst>
          </p:cNvPr>
          <p:cNvSpPr/>
          <p:nvPr/>
        </p:nvSpPr>
        <p:spPr>
          <a:xfrm>
            <a:off x="13309738" y="4262033"/>
            <a:ext cx="3538400" cy="31500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756000" rIns="216000" bIns="288000" rtlCol="0" anchor="ctr"/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endParaRPr lang="en-RS" sz="2800" dirty="0">
              <a:solidFill>
                <a:schemeClr val="bg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2800" dirty="0">
                <a:solidFill>
                  <a:schemeClr val="bg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CSharp Source</a:t>
            </a:r>
            <a:br>
              <a:rPr lang="en-RS" sz="2800" dirty="0">
                <a:solidFill>
                  <a:schemeClr val="bg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</a:br>
            <a:r>
              <a:rPr lang="en-RS" sz="2800" dirty="0">
                <a:solidFill>
                  <a:schemeClr val="bg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Generators</a:t>
            </a:r>
          </a:p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RS" sz="2200" dirty="0">
                <a:solidFill>
                  <a:schemeClr val="bg1"/>
                </a:solidFill>
                <a:latin typeface="DA_FuturaPT Book" panose="020B0502020204020303" pitchFamily="34" charset="77"/>
                <a:ea typeface="DA_FuturaPT Book" panose="020B05020202040203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RS" sz="2200" dirty="0">
              <a:solidFill>
                <a:schemeClr val="bg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A647DD-576C-74AF-6BFF-39D5392C3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3265" y="4532816"/>
            <a:ext cx="1012798" cy="10127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44D1A5-1878-7289-BAD6-B05673A9E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6160" y="4623837"/>
            <a:ext cx="907878" cy="85113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DCE16D-2ADE-1208-112A-99E630639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1933" y="4594584"/>
            <a:ext cx="907878" cy="8795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7F61ED-B12E-3A3F-2D24-BE03F30EF4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81087" y="4600386"/>
            <a:ext cx="907877" cy="90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9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9A7EB219-8692-CD06-3BB6-03DA1D7980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298922"/>
            <a:ext cx="11379199" cy="5299563"/>
          </a:xfrm>
        </p:spPr>
        <p:txBody>
          <a:bodyPr/>
          <a:lstStyle/>
          <a:p>
            <a:r>
              <a:rPr lang="en-US" dirty="0"/>
              <a:t>Demo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456621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59DEA40-784A-8146-B418-DE0FE5999D30}"/>
              </a:ext>
            </a:extLst>
          </p:cNvPr>
          <p:cNvSpPr/>
          <p:nvPr/>
        </p:nvSpPr>
        <p:spPr>
          <a:xfrm>
            <a:off x="12280301" y="5679547"/>
            <a:ext cx="330926" cy="333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78445D-711E-B7C9-867B-11108E530045}"/>
              </a:ext>
            </a:extLst>
          </p:cNvPr>
          <p:cNvCxnSpPr>
            <a:cxnSpLocks/>
          </p:cNvCxnSpPr>
          <p:nvPr/>
        </p:nvCxnSpPr>
        <p:spPr>
          <a:xfrm>
            <a:off x="2556573" y="7897958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4810FC-2076-8B54-D792-D63FCA714DF6}"/>
              </a:ext>
            </a:extLst>
          </p:cNvPr>
          <p:cNvCxnSpPr>
            <a:cxnSpLocks/>
          </p:cNvCxnSpPr>
          <p:nvPr/>
        </p:nvCxnSpPr>
        <p:spPr>
          <a:xfrm>
            <a:off x="7812317" y="7871610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8259068-4C96-7644-8DBA-06F9AFC48AA8}"/>
              </a:ext>
            </a:extLst>
          </p:cNvPr>
          <p:cNvCxnSpPr>
            <a:cxnSpLocks/>
          </p:cNvCxnSpPr>
          <p:nvPr/>
        </p:nvCxnSpPr>
        <p:spPr>
          <a:xfrm>
            <a:off x="7832938" y="3498755"/>
            <a:ext cx="0" cy="1398829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E29431-F3AE-ECB7-6994-7732BAED4B70}"/>
              </a:ext>
            </a:extLst>
          </p:cNvPr>
          <p:cNvCxnSpPr>
            <a:cxnSpLocks/>
          </p:cNvCxnSpPr>
          <p:nvPr/>
        </p:nvCxnSpPr>
        <p:spPr>
          <a:xfrm>
            <a:off x="2556748" y="3454686"/>
            <a:ext cx="0" cy="1405165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9A9E75-137E-8D51-97B9-2E0A900774F0}"/>
              </a:ext>
            </a:extLst>
          </p:cNvPr>
          <p:cNvCxnSpPr>
            <a:cxnSpLocks/>
          </p:cNvCxnSpPr>
          <p:nvPr/>
        </p:nvCxnSpPr>
        <p:spPr>
          <a:xfrm>
            <a:off x="2567589" y="6642033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A6F5E0-775B-C0DB-1D58-026AB55E7C63}"/>
              </a:ext>
            </a:extLst>
          </p:cNvPr>
          <p:cNvCxnSpPr>
            <a:cxnSpLocks/>
          </p:cNvCxnSpPr>
          <p:nvPr/>
        </p:nvCxnSpPr>
        <p:spPr>
          <a:xfrm>
            <a:off x="2567589" y="5439013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57E25F36-9911-324E-0858-EA5FF64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DA_FuturaPT Light" panose="020B0402020204020303" pitchFamily="34" charset="77"/>
              </a:rPr>
              <a:t>Cacheability is the Most Important Factor</a:t>
            </a:r>
            <a:endParaRPr lang="en-RS" dirty="0">
              <a:latin typeface="DA_FuturaPT Light" panose="020B04020202040203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EBA82-37E4-CE64-82B5-51A52BFBF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7</a:t>
            </a:fld>
            <a:endParaRPr lang="en-RU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F4C1E5-074E-CE07-C5B6-F843CC64A29F}"/>
              </a:ext>
            </a:extLst>
          </p:cNvPr>
          <p:cNvSpPr/>
          <p:nvPr/>
        </p:nvSpPr>
        <p:spPr>
          <a:xfrm>
            <a:off x="1450963" y="2660650"/>
            <a:ext cx="2203462" cy="172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9BBD9F-E630-6DD4-F7BB-6F73BDBFEA6F}"/>
              </a:ext>
            </a:extLst>
          </p:cNvPr>
          <p:cNvSpPr/>
          <p:nvPr/>
        </p:nvSpPr>
        <p:spPr>
          <a:xfrm>
            <a:off x="1439863" y="4919900"/>
            <a:ext cx="3538537" cy="632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</a:rPr>
              <a:t>ForAtributeWithMetadataName()</a:t>
            </a:r>
            <a:endParaRPr lang="en-RS" sz="1800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C2529B-7193-A7C5-EA14-A873C70B6A59}"/>
              </a:ext>
            </a:extLst>
          </p:cNvPr>
          <p:cNvSpPr/>
          <p:nvPr/>
        </p:nvSpPr>
        <p:spPr>
          <a:xfrm>
            <a:off x="1439862" y="6168280"/>
            <a:ext cx="3538537" cy="632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ctr"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</a:rPr>
              <a:t>Select()</a:t>
            </a:r>
            <a:endParaRPr lang="en-RS" sz="18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5525BB7-2354-FCF9-91B3-312C8A074995}"/>
              </a:ext>
            </a:extLst>
          </p:cNvPr>
          <p:cNvSpPr/>
          <p:nvPr/>
        </p:nvSpPr>
        <p:spPr>
          <a:xfrm>
            <a:off x="1439861" y="7405641"/>
            <a:ext cx="3538537" cy="632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ctr"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RegisterSourceOutput()</a:t>
            </a:r>
            <a:endParaRPr lang="en-RS" sz="1800" dirty="0">
              <a:solidFill>
                <a:schemeClr val="tx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4B3224F-2019-C470-FCD4-3D4144EA6F6D}"/>
              </a:ext>
            </a:extLst>
          </p:cNvPr>
          <p:cNvSpPr txBox="1"/>
          <p:nvPr/>
        </p:nvSpPr>
        <p:spPr>
          <a:xfrm>
            <a:off x="5120047" y="4919900"/>
            <a:ext cx="1483427" cy="127842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ru-RU"/>
            </a:defPPr>
            <a:lvl1pPr>
              <a:lnSpc>
                <a:spcPct val="120000"/>
              </a:lnSpc>
              <a:spcAft>
                <a:spcPts val="600"/>
              </a:spcAft>
              <a:defRPr sz="1400">
                <a:latin typeface="DA_FuturaPT Demi" panose="020B0502020204020303" pitchFamily="34" charset="77"/>
                <a:ea typeface="DA_FuturaPT Demi" panose="020B0502020204020303" pitchFamily="34" charset="77"/>
              </a:defRPr>
            </a:lvl1pPr>
          </a:lstStyle>
          <a:p>
            <a:r>
              <a:rPr lang="en-US" dirty="0"/>
              <a:t>1. </a:t>
            </a:r>
            <a:r>
              <a:rPr lang="en-US" dirty="0">
                <a:latin typeface="+mn-lt"/>
                <a:ea typeface="+mn-ea"/>
              </a:rPr>
              <a:t>On the first execution,</a:t>
            </a:r>
            <a:r>
              <a:rPr lang="uk-UA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all of the stages execute,</a:t>
            </a:r>
            <a:r>
              <a:rPr lang="uk-UA" dirty="0">
                <a:latin typeface="+mn-lt"/>
                <a:ea typeface="+mn-ea"/>
              </a:rPr>
              <a:t> </a:t>
            </a:r>
            <a:r>
              <a:rPr lang="en-US" dirty="0">
                <a:latin typeface="+mn-lt"/>
                <a:ea typeface="+mn-ea"/>
              </a:rPr>
              <a:t>and the intermediate results are cached</a:t>
            </a:r>
            <a:endParaRPr lang="en-RS" dirty="0">
              <a:latin typeface="+mn-lt"/>
              <a:ea typeface="+mn-ea"/>
            </a:endParaRPr>
          </a:p>
        </p:txBody>
      </p:sp>
      <p:sp>
        <p:nvSpPr>
          <p:cNvPr id="67" name="Parallelogram 66">
            <a:extLst>
              <a:ext uri="{FF2B5EF4-FFF2-40B4-BE49-F238E27FC236}">
                <a16:creationId xmlns:a16="http://schemas.microsoft.com/office/drawing/2014/main" id="{F1DD2460-12C5-1948-B407-2BE57508EF31}"/>
              </a:ext>
            </a:extLst>
          </p:cNvPr>
          <p:cNvSpPr/>
          <p:nvPr/>
        </p:nvSpPr>
        <p:spPr>
          <a:xfrm>
            <a:off x="1830593" y="6978430"/>
            <a:ext cx="419548" cy="293154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68" name="Diamond 67">
            <a:extLst>
              <a:ext uri="{FF2B5EF4-FFF2-40B4-BE49-F238E27FC236}">
                <a16:creationId xmlns:a16="http://schemas.microsoft.com/office/drawing/2014/main" id="{8AA99C7C-A1F5-B123-A171-291F49DFE31E}"/>
              </a:ext>
            </a:extLst>
          </p:cNvPr>
          <p:cNvSpPr/>
          <p:nvPr/>
        </p:nvSpPr>
        <p:spPr>
          <a:xfrm>
            <a:off x="1843286" y="5700108"/>
            <a:ext cx="372128" cy="37212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FBD7FC3-4B07-B558-8652-403320569716}"/>
              </a:ext>
            </a:extLst>
          </p:cNvPr>
          <p:cNvSpPr txBox="1"/>
          <p:nvPr/>
        </p:nvSpPr>
        <p:spPr>
          <a:xfrm>
            <a:off x="2780829" y="5699528"/>
            <a:ext cx="111857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600" dirty="0"/>
              <a:t>enumDetails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C36BA7B-3630-4B0D-01EC-917169DB2611}"/>
              </a:ext>
            </a:extLst>
          </p:cNvPr>
          <p:cNvSpPr txBox="1"/>
          <p:nvPr/>
        </p:nvSpPr>
        <p:spPr>
          <a:xfrm>
            <a:off x="2780829" y="6971333"/>
            <a:ext cx="170431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600" dirty="0"/>
              <a:t>valuesToGenerate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D98AD1F-7111-4E3C-8185-0F060D6FE2F2}"/>
              </a:ext>
            </a:extLst>
          </p:cNvPr>
          <p:cNvSpPr txBox="1"/>
          <p:nvPr/>
        </p:nvSpPr>
        <p:spPr>
          <a:xfrm>
            <a:off x="5120048" y="7411091"/>
            <a:ext cx="1236662" cy="10198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RS" sz="14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2.</a:t>
            </a:r>
            <a:r>
              <a:rPr lang="en-RS" sz="1400" dirty="0"/>
              <a:t> New sources are gen</a:t>
            </a:r>
            <a:r>
              <a:rPr lang="en-US" sz="1400" dirty="0"/>
              <a:t>e</a:t>
            </a:r>
            <a:r>
              <a:rPr lang="en-RS" sz="1400" dirty="0"/>
              <a:t>rated</a:t>
            </a:r>
            <a:br>
              <a:rPr lang="en-RS" sz="1400" dirty="0"/>
            </a:br>
            <a:r>
              <a:rPr lang="en-GB" sz="1400" dirty="0"/>
              <a:t>a</a:t>
            </a:r>
            <a:r>
              <a:rPr lang="en-RS" sz="1400" dirty="0"/>
              <a:t>nd added to</a:t>
            </a:r>
            <a:br>
              <a:rPr lang="en-RS" sz="1400" dirty="0"/>
            </a:br>
            <a:r>
              <a:rPr lang="en-RS" sz="1400" dirty="0"/>
              <a:t>the </a:t>
            </a:r>
            <a:r>
              <a:rPr lang="en-US" sz="1400" dirty="0"/>
              <a:t>out</a:t>
            </a:r>
            <a:r>
              <a:rPr lang="en-RS" sz="1400" dirty="0"/>
              <a:t>put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097426-3BF4-DE1C-E913-18B72FFC2AB8}"/>
              </a:ext>
            </a:extLst>
          </p:cNvPr>
          <p:cNvSpPr txBox="1"/>
          <p:nvPr/>
        </p:nvSpPr>
        <p:spPr>
          <a:xfrm>
            <a:off x="1661941" y="2760971"/>
            <a:ext cx="1781507" cy="147527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[EnumExtensions]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public enum MyEnum</a:t>
            </a:r>
          </a:p>
          <a:p>
            <a:pPr algn="l"/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{</a:t>
            </a:r>
          </a:p>
          <a:p>
            <a:pPr algn="l"/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    First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    Second,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}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C62DB36-E76A-799D-DA26-4EF161B34AD1}"/>
              </a:ext>
            </a:extLst>
          </p:cNvPr>
          <p:cNvCxnSpPr>
            <a:cxnSpLocks/>
          </p:cNvCxnSpPr>
          <p:nvPr/>
        </p:nvCxnSpPr>
        <p:spPr>
          <a:xfrm>
            <a:off x="7812317" y="6659753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F109E75-6A6C-DA07-DCB9-461D09F9C5F0}"/>
              </a:ext>
            </a:extLst>
          </p:cNvPr>
          <p:cNvCxnSpPr>
            <a:cxnSpLocks/>
          </p:cNvCxnSpPr>
          <p:nvPr/>
        </p:nvCxnSpPr>
        <p:spPr>
          <a:xfrm>
            <a:off x="7844303" y="5423029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DD25E7F3-F001-B184-5CC6-914A677C1795}"/>
              </a:ext>
            </a:extLst>
          </p:cNvPr>
          <p:cNvSpPr/>
          <p:nvPr/>
        </p:nvSpPr>
        <p:spPr>
          <a:xfrm>
            <a:off x="6713538" y="2666819"/>
            <a:ext cx="2227740" cy="17271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6245DF-7317-DFBA-18A8-A64FA10EBFAD}"/>
              </a:ext>
            </a:extLst>
          </p:cNvPr>
          <p:cNvSpPr/>
          <p:nvPr/>
        </p:nvSpPr>
        <p:spPr>
          <a:xfrm>
            <a:off x="6714135" y="4919899"/>
            <a:ext cx="3538537" cy="632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</a:rPr>
              <a:t>ForAtributeWithMetadataName()</a:t>
            </a:r>
            <a:endParaRPr lang="en-RS" sz="18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BA3CC87-418A-F11D-6EAA-A67C9C207442}"/>
              </a:ext>
            </a:extLst>
          </p:cNvPr>
          <p:cNvSpPr/>
          <p:nvPr/>
        </p:nvSpPr>
        <p:spPr>
          <a:xfrm>
            <a:off x="6712470" y="6168279"/>
            <a:ext cx="3538537" cy="6320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88000" tIns="288000" rIns="216000" bIns="288000" rtlCol="0" anchor="ctr"/>
          <a:lstStyle/>
          <a:p>
            <a:pPr algn="ctr">
              <a:spcAft>
                <a:spcPts val="0"/>
              </a:spcAft>
            </a:pPr>
            <a:r>
              <a:rPr lang="en-GB" sz="1800" strike="sngStrike" dirty="0">
                <a:solidFill>
                  <a:schemeClr val="tx1"/>
                </a:solidFill>
              </a:rPr>
              <a:t>Select()</a:t>
            </a:r>
            <a:endParaRPr lang="en-RS" sz="1800" strike="sngStrike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F854340-6AE5-AED0-4408-9E1F36AE0357}"/>
              </a:ext>
            </a:extLst>
          </p:cNvPr>
          <p:cNvSpPr/>
          <p:nvPr/>
        </p:nvSpPr>
        <p:spPr>
          <a:xfrm>
            <a:off x="6712469" y="7405640"/>
            <a:ext cx="3538537" cy="6320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88000" tIns="288000" rIns="216000" bIns="288000" rtlCol="0" anchor="ctr"/>
          <a:lstStyle/>
          <a:p>
            <a:pPr algn="ctr">
              <a:spcAft>
                <a:spcPts val="0"/>
              </a:spcAft>
            </a:pPr>
            <a:r>
              <a:rPr lang="en-GB" sz="1800" strike="sngStrike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RegisterSourceOutput()</a:t>
            </a:r>
            <a:endParaRPr lang="en-RS" sz="1800" strike="sngStrike" dirty="0">
              <a:solidFill>
                <a:schemeClr val="tx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B1B00D3-0D84-ACC3-AA7F-5E68FDB141C1}"/>
              </a:ext>
            </a:extLst>
          </p:cNvPr>
          <p:cNvSpPr/>
          <p:nvPr/>
        </p:nvSpPr>
        <p:spPr>
          <a:xfrm>
            <a:off x="6705034" y="8596370"/>
            <a:ext cx="2236243" cy="50482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1800" strike="sngStrike" dirty="0">
                <a:solidFill>
                  <a:schemeClr val="tx1"/>
                </a:solidFill>
              </a:rPr>
              <a:t>Generated Source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3243CCB-8FF8-2596-EDD3-62A0D5D4F32F}"/>
              </a:ext>
            </a:extLst>
          </p:cNvPr>
          <p:cNvSpPr txBox="1"/>
          <p:nvPr/>
        </p:nvSpPr>
        <p:spPr>
          <a:xfrm>
            <a:off x="10379303" y="4908882"/>
            <a:ext cx="1492488" cy="10198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RS" sz="14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4.</a:t>
            </a:r>
            <a:r>
              <a:rPr lang="en-RS" sz="1400" dirty="0"/>
              <a:t> The first stage executes, but</a:t>
            </a:r>
            <a:br>
              <a:rPr lang="en-RS" sz="1400" dirty="0"/>
            </a:br>
            <a:r>
              <a:rPr lang="en-RS" sz="1400" dirty="0"/>
              <a:t>it produces the same outputs</a:t>
            </a:r>
            <a:r>
              <a:rPr lang="en-US" sz="1400" dirty="0"/>
              <a:t> </a:t>
            </a:r>
            <a:r>
              <a:rPr lang="en-RS" sz="1400" dirty="0"/>
              <a:t>as the first run</a:t>
            </a:r>
          </a:p>
        </p:txBody>
      </p:sp>
      <p:sp>
        <p:nvSpPr>
          <p:cNvPr id="86" name="Parallelogram 85">
            <a:extLst>
              <a:ext uri="{FF2B5EF4-FFF2-40B4-BE49-F238E27FC236}">
                <a16:creationId xmlns:a16="http://schemas.microsoft.com/office/drawing/2014/main" id="{AC2377B6-EF41-BE3D-CC60-FAE11A4B266C}"/>
              </a:ext>
            </a:extLst>
          </p:cNvPr>
          <p:cNvSpPr/>
          <p:nvPr/>
        </p:nvSpPr>
        <p:spPr>
          <a:xfrm>
            <a:off x="6948373" y="6921404"/>
            <a:ext cx="419548" cy="293154"/>
          </a:xfrm>
          <a:prstGeom prst="parallelogram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87" name="Diamond 86">
            <a:extLst>
              <a:ext uri="{FF2B5EF4-FFF2-40B4-BE49-F238E27FC236}">
                <a16:creationId xmlns:a16="http://schemas.microsoft.com/office/drawing/2014/main" id="{11D75218-95BE-4A6A-3C9D-5756E843D3A0}"/>
              </a:ext>
            </a:extLst>
          </p:cNvPr>
          <p:cNvSpPr/>
          <p:nvPr/>
        </p:nvSpPr>
        <p:spPr>
          <a:xfrm>
            <a:off x="6972083" y="5668527"/>
            <a:ext cx="372128" cy="372128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CDA992B-6899-58C0-C8C6-F7C4F8F4C849}"/>
              </a:ext>
            </a:extLst>
          </p:cNvPr>
          <p:cNvSpPr txBox="1"/>
          <p:nvPr/>
        </p:nvSpPr>
        <p:spPr>
          <a:xfrm>
            <a:off x="8051884" y="5699528"/>
            <a:ext cx="111857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600" dirty="0"/>
              <a:t>enumDetails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16A5BC7-D5CE-87B7-C798-1A782B8F39E2}"/>
              </a:ext>
            </a:extLst>
          </p:cNvPr>
          <p:cNvSpPr txBox="1"/>
          <p:nvPr/>
        </p:nvSpPr>
        <p:spPr>
          <a:xfrm>
            <a:off x="8040688" y="6971333"/>
            <a:ext cx="170431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600" dirty="0"/>
              <a:t>valuesToGenerate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088BF3-2BE3-3676-92CA-5C8913B4C854}"/>
              </a:ext>
            </a:extLst>
          </p:cNvPr>
          <p:cNvSpPr txBox="1"/>
          <p:nvPr/>
        </p:nvSpPr>
        <p:spPr>
          <a:xfrm>
            <a:off x="10379303" y="7411090"/>
            <a:ext cx="1236662" cy="12926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4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6.</a:t>
            </a:r>
            <a:r>
              <a:rPr lang="en-RS" sz="1400" dirty="0"/>
              <a:t> Similarly, generation</a:t>
            </a:r>
          </a:p>
          <a:p>
            <a:r>
              <a:rPr lang="en-RS" sz="1400" dirty="0"/>
              <a:t>can be skipped because the outputs </a:t>
            </a:r>
            <a:r>
              <a:rPr lang="en-US" sz="1400" dirty="0"/>
              <a:t>are the same</a:t>
            </a:r>
            <a:endParaRPr lang="en-RS" sz="14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38DE71-4444-27FF-A76A-174BFC4C81D6}"/>
              </a:ext>
            </a:extLst>
          </p:cNvPr>
          <p:cNvSpPr txBox="1"/>
          <p:nvPr/>
        </p:nvSpPr>
        <p:spPr>
          <a:xfrm>
            <a:off x="6937275" y="2729460"/>
            <a:ext cx="1781507" cy="15785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[EnumExtensions]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public enum MyEnum</a:t>
            </a:r>
          </a:p>
          <a:p>
            <a:pPr algn="l">
              <a:lnSpc>
                <a:spcPct val="90000"/>
              </a:lnSpc>
            </a:pP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    First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    Second,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RS" sz="1600" b="1" dirty="0">
                <a:solidFill>
                  <a:srgbClr val="FF0000"/>
                </a:solidFill>
                <a:latin typeface="DA_FuturaPT Medium" panose="020B0502020204020303" pitchFamily="34" charset="77"/>
                <a:ea typeface="DA_FuturaPT Medium" panose="020B0502020204020303" pitchFamily="34" charset="77"/>
              </a:rPr>
              <a:t>Public class </a:t>
            </a:r>
            <a:r>
              <a:rPr lang="en-US" sz="1600" b="1" dirty="0">
                <a:solidFill>
                  <a:srgbClr val="FF0000"/>
                </a:solidFill>
                <a:latin typeface="DA_FuturaPT Medium" panose="020B0502020204020303" pitchFamily="34" charset="77"/>
                <a:ea typeface="DA_FuturaPT Medium" panose="020B0502020204020303" pitchFamily="34" charset="77"/>
              </a:rPr>
              <a:t>O</a:t>
            </a:r>
            <a:r>
              <a:rPr lang="en-RS" sz="1600" b="1" dirty="0">
                <a:solidFill>
                  <a:srgbClr val="FF0000"/>
                </a:solidFill>
                <a:latin typeface="DA_FuturaPT Medium" panose="020B0502020204020303" pitchFamily="34" charset="77"/>
                <a:ea typeface="DA_FuturaPT Medium" panose="020B0502020204020303" pitchFamily="34" charset="77"/>
              </a:rPr>
              <a:t>ther {}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AB49A1-45EE-4143-309B-5D2B52D05304}"/>
              </a:ext>
            </a:extLst>
          </p:cNvPr>
          <p:cNvSpPr txBox="1"/>
          <p:nvPr/>
        </p:nvSpPr>
        <p:spPr>
          <a:xfrm>
            <a:off x="10379303" y="6155711"/>
            <a:ext cx="1418848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4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5. </a:t>
            </a:r>
            <a:r>
              <a:rPr lang="en-RS" sz="1400" dirty="0"/>
              <a:t>As the inputs are the same, the next stage is skipped,</a:t>
            </a:r>
            <a:br>
              <a:rPr lang="en-RS" sz="1400" dirty="0"/>
            </a:br>
            <a:r>
              <a:rPr lang="en-RS" sz="1400" dirty="0"/>
              <a:t>as it can use the cached outputs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99B090-E730-4181-27E6-F85D22392D65}"/>
              </a:ext>
            </a:extLst>
          </p:cNvPr>
          <p:cNvSpPr txBox="1"/>
          <p:nvPr/>
        </p:nvSpPr>
        <p:spPr>
          <a:xfrm>
            <a:off x="9089094" y="2666819"/>
            <a:ext cx="1580494" cy="64633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4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3.</a:t>
            </a:r>
            <a:r>
              <a:rPr lang="en-RS" sz="1400" dirty="0"/>
              <a:t> The user edits </a:t>
            </a:r>
            <a:br>
              <a:rPr lang="en-RS" sz="1400" dirty="0"/>
            </a:br>
            <a:r>
              <a:rPr lang="en-RS" sz="1400" dirty="0"/>
              <a:t>their code, adding</a:t>
            </a:r>
            <a:br>
              <a:rPr lang="en-RS" sz="1400" dirty="0"/>
            </a:br>
            <a:r>
              <a:rPr lang="en-RS" sz="1400" dirty="0"/>
              <a:t>an unrelated class 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5C0F1E-ECE0-B548-7D47-11970E7729FB}"/>
              </a:ext>
            </a:extLst>
          </p:cNvPr>
          <p:cNvCxnSpPr>
            <a:cxnSpLocks/>
          </p:cNvCxnSpPr>
          <p:nvPr/>
        </p:nvCxnSpPr>
        <p:spPr>
          <a:xfrm>
            <a:off x="13099934" y="7871610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D687454-5EA3-065E-872E-EFFD31592B5D}"/>
              </a:ext>
            </a:extLst>
          </p:cNvPr>
          <p:cNvCxnSpPr>
            <a:cxnSpLocks/>
          </p:cNvCxnSpPr>
          <p:nvPr/>
        </p:nvCxnSpPr>
        <p:spPr>
          <a:xfrm>
            <a:off x="13120555" y="3498755"/>
            <a:ext cx="0" cy="1398829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24526F-DF2A-A518-4CF7-C93E9F7521F2}"/>
              </a:ext>
            </a:extLst>
          </p:cNvPr>
          <p:cNvCxnSpPr>
            <a:cxnSpLocks/>
          </p:cNvCxnSpPr>
          <p:nvPr/>
        </p:nvCxnSpPr>
        <p:spPr>
          <a:xfrm>
            <a:off x="13099934" y="6659753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D1484BF-9D39-7D61-4932-8904BDFBD198}"/>
              </a:ext>
            </a:extLst>
          </p:cNvPr>
          <p:cNvCxnSpPr>
            <a:cxnSpLocks/>
          </p:cNvCxnSpPr>
          <p:nvPr/>
        </p:nvCxnSpPr>
        <p:spPr>
          <a:xfrm>
            <a:off x="13131920" y="5423029"/>
            <a:ext cx="0" cy="666491"/>
          </a:xfrm>
          <a:prstGeom prst="straightConnector1">
            <a:avLst/>
          </a:prstGeom>
          <a:ln w="31750">
            <a:solidFill>
              <a:schemeClr val="tx1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F3BC3FD-7888-B66F-A28F-6BC067BA7419}"/>
              </a:ext>
            </a:extLst>
          </p:cNvPr>
          <p:cNvSpPr/>
          <p:nvPr/>
        </p:nvSpPr>
        <p:spPr>
          <a:xfrm>
            <a:off x="12001155" y="2666819"/>
            <a:ext cx="2227740" cy="19350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B830F5-F36A-CB3F-EFFA-CF2D3ED9F766}"/>
              </a:ext>
            </a:extLst>
          </p:cNvPr>
          <p:cNvSpPr/>
          <p:nvPr/>
        </p:nvSpPr>
        <p:spPr>
          <a:xfrm>
            <a:off x="12001752" y="4919899"/>
            <a:ext cx="3538537" cy="632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</a:rPr>
              <a:t>ForAtributeWithMetadataName()</a:t>
            </a:r>
            <a:endParaRPr lang="en-RS" sz="18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1C8AA8-70C6-FF07-B811-52BEBFABB3C2}"/>
              </a:ext>
            </a:extLst>
          </p:cNvPr>
          <p:cNvSpPr/>
          <p:nvPr/>
        </p:nvSpPr>
        <p:spPr>
          <a:xfrm>
            <a:off x="12000087" y="6168279"/>
            <a:ext cx="3538537" cy="632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ctr"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</a:rPr>
              <a:t>Select()</a:t>
            </a:r>
            <a:endParaRPr lang="en-RS" sz="18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B25CFD-4999-8CFD-68E7-B1DD24E9F767}"/>
              </a:ext>
            </a:extLst>
          </p:cNvPr>
          <p:cNvSpPr/>
          <p:nvPr/>
        </p:nvSpPr>
        <p:spPr>
          <a:xfrm>
            <a:off x="11992651" y="8596370"/>
            <a:ext cx="2236243" cy="504825"/>
          </a:xfrm>
          <a:prstGeom prst="rect">
            <a:avLst/>
          </a:prstGeom>
          <a:pattFill prst="pct7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1800" dirty="0">
                <a:solidFill>
                  <a:schemeClr val="tx1"/>
                </a:solidFill>
              </a:rPr>
              <a:t>Generated Source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451715-E01B-CD67-078A-2E28D1473C7D}"/>
              </a:ext>
            </a:extLst>
          </p:cNvPr>
          <p:cNvSpPr txBox="1"/>
          <p:nvPr/>
        </p:nvSpPr>
        <p:spPr>
          <a:xfrm>
            <a:off x="15666920" y="4908882"/>
            <a:ext cx="1418851" cy="1019895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GB" sz="14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8. </a:t>
            </a:r>
            <a:r>
              <a:rPr lang="en-GB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The first stage executes, but this time produces</a:t>
            </a:r>
            <a:r>
              <a:rPr lang="uk-UA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 </a:t>
            </a:r>
            <a:r>
              <a:rPr lang="en-GB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different outputs </a:t>
            </a:r>
            <a:endParaRPr lang="en-RS" sz="1400" dirty="0"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7A88C1-8D38-E41A-1BCA-EB151D38F83F}"/>
              </a:ext>
            </a:extLst>
          </p:cNvPr>
          <p:cNvSpPr txBox="1"/>
          <p:nvPr/>
        </p:nvSpPr>
        <p:spPr>
          <a:xfrm>
            <a:off x="13339501" y="5699528"/>
            <a:ext cx="1118577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600" dirty="0"/>
              <a:t>enumDetails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88DB26-2C58-9FA3-2142-B43470BDACF5}"/>
              </a:ext>
            </a:extLst>
          </p:cNvPr>
          <p:cNvSpPr txBox="1"/>
          <p:nvPr/>
        </p:nvSpPr>
        <p:spPr>
          <a:xfrm>
            <a:off x="13328305" y="6971333"/>
            <a:ext cx="1704319" cy="24622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600" dirty="0"/>
              <a:t>valuesToGenerate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46D637-ADA3-77FE-14F0-E0CFACC56D46}"/>
              </a:ext>
            </a:extLst>
          </p:cNvPr>
          <p:cNvSpPr txBox="1"/>
          <p:nvPr/>
        </p:nvSpPr>
        <p:spPr>
          <a:xfrm>
            <a:off x="12224892" y="2729460"/>
            <a:ext cx="1781507" cy="157855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[EnumExtensions]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public enum MyEnum</a:t>
            </a:r>
          </a:p>
          <a:p>
            <a:pPr algn="l">
              <a:lnSpc>
                <a:spcPct val="90000"/>
              </a:lnSpc>
            </a:pP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    First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    Second,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    </a:t>
            </a:r>
            <a:r>
              <a:rPr lang="en-RS" sz="1600" b="1" dirty="0">
                <a:solidFill>
                  <a:srgbClr val="FF0000"/>
                </a:solidFill>
                <a:latin typeface="DA_FuturaPT Demi" panose="020B0502020204020303" pitchFamily="34" charset="77"/>
                <a:ea typeface="DA_FuturaPT Demi" panose="020B0502020204020303" pitchFamily="34" charset="77"/>
              </a:rPr>
              <a:t>Third</a:t>
            </a:r>
            <a:b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</a:b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}</a:t>
            </a:r>
          </a:p>
          <a:p>
            <a:pPr algn="l">
              <a:lnSpc>
                <a:spcPct val="90000"/>
              </a:lnSpc>
            </a:pP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Public class </a:t>
            </a:r>
            <a:r>
              <a:rPr lang="en-U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O</a:t>
            </a:r>
            <a:r>
              <a:rPr lang="en-RS" sz="16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ther {}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E07255-4EA0-27A1-B780-74D65D06E5AB}"/>
              </a:ext>
            </a:extLst>
          </p:cNvPr>
          <p:cNvSpPr txBox="1"/>
          <p:nvPr/>
        </p:nvSpPr>
        <p:spPr>
          <a:xfrm>
            <a:off x="15666920" y="6155711"/>
            <a:ext cx="1418848" cy="1077218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r>
              <a:rPr lang="en-RS" sz="14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9.</a:t>
            </a:r>
            <a:r>
              <a:rPr lang="en-RS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 As the input</a:t>
            </a:r>
            <a:br>
              <a:rPr lang="en-RS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</a:br>
            <a:r>
              <a:rPr lang="en-RS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is different, </a:t>
            </a:r>
            <a:r>
              <a:rPr lang="en-US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the </a:t>
            </a:r>
            <a:r>
              <a:rPr lang="en-RS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next stage must execute</a:t>
            </a:r>
            <a:r>
              <a:rPr lang="uk-UA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 </a:t>
            </a:r>
            <a:r>
              <a:rPr lang="en-US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and </a:t>
            </a:r>
            <a:r>
              <a:rPr lang="en-RS" sz="1400" dirty="0">
                <a:latin typeface="DA_FuturaPT Book" panose="020B0502020204020303" pitchFamily="34" charset="77"/>
                <a:ea typeface="DA_FuturaPT Book" panose="020B0502020204020303" pitchFamily="34" charset="77"/>
              </a:rPr>
              <a:t>produces different output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D15B79F-A0D9-8EB1-BB56-D7038A029311}"/>
              </a:ext>
            </a:extLst>
          </p:cNvPr>
          <p:cNvSpPr txBox="1"/>
          <p:nvPr/>
        </p:nvSpPr>
        <p:spPr>
          <a:xfrm>
            <a:off x="14376711" y="2666819"/>
            <a:ext cx="1580494" cy="76136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RS" sz="1400" dirty="0">
                <a:latin typeface="DA_FuturaPT Demi" panose="020B0502020204020303" pitchFamily="34" charset="77"/>
                <a:ea typeface="DA_FuturaPT Demi" panose="020B0502020204020303" pitchFamily="34" charset="77"/>
              </a:rPr>
              <a:t>7. </a:t>
            </a:r>
            <a:r>
              <a:rPr lang="en-RS" sz="1400" dirty="0"/>
              <a:t>The user edits their code, adding a new enum value 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66C646B-3A29-3390-0474-A870768A10F5}"/>
              </a:ext>
            </a:extLst>
          </p:cNvPr>
          <p:cNvSpPr/>
          <p:nvPr/>
        </p:nvSpPr>
        <p:spPr>
          <a:xfrm>
            <a:off x="12254993" y="6892740"/>
            <a:ext cx="409250" cy="40925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endParaRPr lang="en-RS" sz="24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4ABF48E-A005-8A22-9457-09893C4A1970}"/>
              </a:ext>
            </a:extLst>
          </p:cNvPr>
          <p:cNvSpPr/>
          <p:nvPr/>
        </p:nvSpPr>
        <p:spPr>
          <a:xfrm>
            <a:off x="12000086" y="7405640"/>
            <a:ext cx="3538537" cy="6320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ctr">
              <a:spcAft>
                <a:spcPts val="0"/>
              </a:spcAft>
            </a:pPr>
            <a:r>
              <a:rPr lang="en-GB" sz="18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RegisterSourceOutput()</a:t>
            </a:r>
            <a:endParaRPr lang="en-RS" sz="1800" dirty="0">
              <a:solidFill>
                <a:schemeClr val="tx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832C1C8-2795-DCA6-8F86-FD8968A5667B}"/>
              </a:ext>
            </a:extLst>
          </p:cNvPr>
          <p:cNvSpPr/>
          <p:nvPr/>
        </p:nvSpPr>
        <p:spPr>
          <a:xfrm>
            <a:off x="1439861" y="8596371"/>
            <a:ext cx="2214564" cy="504825"/>
          </a:xfrm>
          <a:prstGeom prst="rect">
            <a:avLst/>
          </a:prstGeom>
          <a:pattFill prst="pct75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ctr"/>
          <a:lstStyle/>
          <a:p>
            <a:pPr algn="l">
              <a:spcAft>
                <a:spcPts val="0"/>
              </a:spcAft>
            </a:pPr>
            <a:r>
              <a:rPr lang="en-RS" sz="1800" dirty="0">
                <a:solidFill>
                  <a:schemeClr val="tx1"/>
                </a:solidFill>
              </a:rPr>
              <a:t>Generated Source</a:t>
            </a:r>
          </a:p>
        </p:txBody>
      </p:sp>
    </p:spTree>
    <p:extLst>
      <p:ext uri="{BB962C8B-B14F-4D97-AF65-F5344CB8AC3E}">
        <p14:creationId xmlns:p14="http://schemas.microsoft.com/office/powerpoint/2010/main" val="268578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E6D3-B209-95B2-D812-16C47171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S" dirty="0"/>
              <a:t>Benchmark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1B35CE-07E9-1418-C6A0-0D53C61B6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8</a:t>
            </a:fld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14943-3079-203D-ED00-6EB6205AC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40" y="2649262"/>
            <a:ext cx="15388097" cy="33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20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7307D05-646A-4BC0-87F5-7413FD63522A}"/>
              </a:ext>
            </a:extLst>
          </p:cNvPr>
          <p:cNvSpPr/>
          <p:nvPr/>
        </p:nvSpPr>
        <p:spPr>
          <a:xfrm>
            <a:off x="6364067" y="3434466"/>
            <a:ext cx="5495487" cy="37433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88000" tIns="288000" rIns="216000" bIns="288000" rtlCol="0" anchor="t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Scripty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E18EE-1EED-4221-95D0-EAEDCDBD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Generators Alternatives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097C-DEAC-473E-9248-DEEDE1F15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ru-RU"/>
              <a:t> </a:t>
            </a:r>
            <a:r>
              <a:rPr lang="ru-RU" b="0"/>
              <a:t>/</a:t>
            </a:r>
            <a:r>
              <a:rPr lang="ru-RU"/>
              <a:t> </a:t>
            </a:r>
            <a:fld id="{49165CBE-C494-7A42-AB39-464FE4BAD852}" type="slidenum">
              <a:rPr lang="en-RU" smtClean="0"/>
              <a:pPr/>
              <a:t>9</a:t>
            </a:fld>
            <a:endParaRPr lang="en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E38A5E-4641-4056-B7C6-1C2FCD106DBA}"/>
              </a:ext>
            </a:extLst>
          </p:cNvPr>
          <p:cNvSpPr/>
          <p:nvPr/>
        </p:nvSpPr>
        <p:spPr>
          <a:xfrm>
            <a:off x="567696" y="3411875"/>
            <a:ext cx="5495487" cy="37433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288000" rIns="216000" bIns="288000" rtlCol="0" anchor="t"/>
          <a:lstStyle/>
          <a:p>
            <a:pPr algn="l">
              <a:lnSpc>
                <a:spcPct val="12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tx1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T4</a:t>
            </a:r>
          </a:p>
          <a:p>
            <a:pPr algn="l">
              <a:lnSpc>
                <a:spcPct val="120000"/>
              </a:lnSpc>
              <a:spcAft>
                <a:spcPts val="600"/>
              </a:spcAft>
            </a:pPr>
            <a:endParaRPr lang="en-RS" sz="3600" dirty="0">
              <a:solidFill>
                <a:schemeClr val="tx1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3DCFBD-1A6D-4ABA-928A-1CF1134D1948}"/>
              </a:ext>
            </a:extLst>
          </p:cNvPr>
          <p:cNvSpPr>
            <a:spLocks noChangeAspect="1"/>
          </p:cNvSpPr>
          <p:nvPr/>
        </p:nvSpPr>
        <p:spPr>
          <a:xfrm>
            <a:off x="3063439" y="3164713"/>
            <a:ext cx="503999" cy="5039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3F02E3-0222-4EBE-A0C5-499314958765}"/>
              </a:ext>
            </a:extLst>
          </p:cNvPr>
          <p:cNvSpPr>
            <a:spLocks noChangeAspect="1"/>
          </p:cNvSpPr>
          <p:nvPr/>
        </p:nvSpPr>
        <p:spPr>
          <a:xfrm>
            <a:off x="8859810" y="3182466"/>
            <a:ext cx="503999" cy="5039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A1B2E-6AC2-46C8-93E1-8F4FA3447E54}"/>
              </a:ext>
            </a:extLst>
          </p:cNvPr>
          <p:cNvSpPr txBox="1"/>
          <p:nvPr/>
        </p:nvSpPr>
        <p:spPr>
          <a:xfrm>
            <a:off x="567696" y="4724417"/>
            <a:ext cx="5495487" cy="240819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&lt;#@ template </a:t>
            </a:r>
            <a:r>
              <a:rPr lang="en-US" sz="2000" dirty="0" err="1">
                <a:latin typeface="DA_FuturaPT Medium" panose="020B0502020204020303" pitchFamily="34" charset="77"/>
                <a:ea typeface="DA_FuturaPT Medium" panose="020B0502020204020303" pitchFamily="34" charset="77"/>
              </a:rPr>
              <a:t>hostspecific</a:t>
            </a:r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="false" language="C#" #&gt;</a:t>
            </a:r>
          </a:p>
          <a:p>
            <a:pPr algn="l"/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&lt;#@ output extension=".txt" #&gt;</a:t>
            </a:r>
          </a:p>
          <a:p>
            <a:pPr algn="l"/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&lt;#int top = 10;</a:t>
            </a:r>
          </a:p>
          <a:p>
            <a:pPr algn="l"/>
            <a:endParaRPr lang="en-US" sz="2000" dirty="0">
              <a:latin typeface="DA_FuturaPT Medium" panose="020B0502020204020303" pitchFamily="34" charset="77"/>
              <a:ea typeface="DA_FuturaPT Medium" panose="020B0502020204020303" pitchFamily="34" charset="77"/>
            </a:endParaRPr>
          </a:p>
          <a:p>
            <a:pPr algn="l"/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for (int </a:t>
            </a:r>
            <a:r>
              <a:rPr lang="en-US" sz="2000" dirty="0" err="1">
                <a:latin typeface="DA_FuturaPT Medium" panose="020B0502020204020303" pitchFamily="34" charset="77"/>
                <a:ea typeface="DA_FuturaPT Medium" panose="020B0502020204020303" pitchFamily="34" charset="77"/>
              </a:rPr>
              <a:t>i</a:t>
            </a:r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= 0; </a:t>
            </a:r>
            <a:r>
              <a:rPr lang="en-US" sz="2000" dirty="0" err="1">
                <a:latin typeface="DA_FuturaPT Medium" panose="020B0502020204020303" pitchFamily="34" charset="77"/>
                <a:ea typeface="DA_FuturaPT Medium" panose="020B0502020204020303" pitchFamily="34" charset="77"/>
              </a:rPr>
              <a:t>i</a:t>
            </a:r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&lt;=top; </a:t>
            </a:r>
            <a:r>
              <a:rPr lang="en-US" sz="2000" dirty="0" err="1">
                <a:latin typeface="DA_FuturaPT Medium" panose="020B0502020204020303" pitchFamily="34" charset="77"/>
                <a:ea typeface="DA_FuturaPT Medium" panose="020B0502020204020303" pitchFamily="34" charset="77"/>
              </a:rPr>
              <a:t>i</a:t>
            </a:r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++)</a:t>
            </a:r>
          </a:p>
          <a:p>
            <a:pPr algn="l"/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{ #&gt;</a:t>
            </a:r>
          </a:p>
          <a:p>
            <a:pPr algn="l"/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  The square of &lt;#= </a:t>
            </a:r>
            <a:r>
              <a:rPr lang="en-US" sz="2000" dirty="0" err="1">
                <a:latin typeface="DA_FuturaPT Medium" panose="020B0502020204020303" pitchFamily="34" charset="77"/>
                <a:ea typeface="DA_FuturaPT Medium" panose="020B0502020204020303" pitchFamily="34" charset="77"/>
              </a:rPr>
              <a:t>i</a:t>
            </a:r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#&gt; is &lt;#= </a:t>
            </a:r>
            <a:r>
              <a:rPr lang="en-US" sz="2000" dirty="0" err="1">
                <a:latin typeface="DA_FuturaPT Medium" panose="020B0502020204020303" pitchFamily="34" charset="77"/>
                <a:ea typeface="DA_FuturaPT Medium" panose="020B0502020204020303" pitchFamily="34" charset="77"/>
              </a:rPr>
              <a:t>i</a:t>
            </a:r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*</a:t>
            </a:r>
            <a:r>
              <a:rPr lang="en-US" sz="2000" dirty="0" err="1">
                <a:latin typeface="DA_FuturaPT Medium" panose="020B0502020204020303" pitchFamily="34" charset="77"/>
                <a:ea typeface="DA_FuturaPT Medium" panose="020B0502020204020303" pitchFamily="34" charset="77"/>
              </a:rPr>
              <a:t>i</a:t>
            </a:r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 #&gt;</a:t>
            </a:r>
          </a:p>
          <a:p>
            <a:pPr algn="l"/>
            <a:r>
              <a:rPr lang="en-US" sz="2000" dirty="0">
                <a:latin typeface="DA_FuturaPT Medium" panose="020B0502020204020303" pitchFamily="34" charset="77"/>
                <a:ea typeface="DA_FuturaPT Medium" panose="020B0502020204020303" pitchFamily="34" charset="77"/>
              </a:rPr>
              <a:t>&lt;# } #&gt;</a:t>
            </a:r>
            <a:endParaRPr lang="en-RS" sz="2000" dirty="0">
              <a:latin typeface="DA_FuturaPT Medium" panose="020B0502020204020303" pitchFamily="34" charset="77"/>
              <a:ea typeface="DA_FuturaPT Medium" panose="020B0502020204020303" pitchFamily="34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547E7-F301-4503-8987-70F68E9AD950}"/>
              </a:ext>
            </a:extLst>
          </p:cNvPr>
          <p:cNvSpPr txBox="1"/>
          <p:nvPr/>
        </p:nvSpPr>
        <p:spPr>
          <a:xfrm>
            <a:off x="6364067" y="4910047"/>
            <a:ext cx="54954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_FuturaPT Medium" panose="020B0602020204020303" pitchFamily="34" charset="0"/>
              </a:rPr>
              <a:t>//</a:t>
            </a:r>
            <a:r>
              <a:rPr lang="en-US" sz="2000" dirty="0" err="1">
                <a:latin typeface="DA_FuturaPT Medium" panose="020B0602020204020303" pitchFamily="34" charset="0"/>
              </a:rPr>
              <a:t>TestScript.csx</a:t>
            </a:r>
            <a:endParaRPr lang="en-US" sz="2000" dirty="0">
              <a:latin typeface="DA_FuturaPT Medium" panose="020B0602020204020303" pitchFamily="34" charset="0"/>
            </a:endParaRPr>
          </a:p>
          <a:p>
            <a:r>
              <a:rPr lang="en-US" sz="2000" dirty="0">
                <a:latin typeface="DA_FuturaPT Medium" panose="020B0602020204020303" pitchFamily="34" charset="0"/>
              </a:rPr>
              <a:t>#load "</a:t>
            </a:r>
            <a:r>
              <a:rPr lang="en-US" sz="2000" dirty="0" err="1">
                <a:latin typeface="DA_FuturaPT Medium" panose="020B0602020204020303" pitchFamily="34" charset="0"/>
              </a:rPr>
              <a:t>TestCSharpFile.csx.cs</a:t>
            </a:r>
            <a:r>
              <a:rPr lang="en-US" sz="2000" dirty="0">
                <a:latin typeface="DA_FuturaPT Medium" panose="020B0602020204020303" pitchFamily="34" charset="0"/>
              </a:rPr>
              <a:t>"</a:t>
            </a:r>
          </a:p>
          <a:p>
            <a:r>
              <a:rPr lang="en-US" sz="2000" dirty="0">
                <a:latin typeface="DA_FuturaPT Medium" panose="020B0602020204020303" pitchFamily="34" charset="0"/>
              </a:rPr>
              <a:t>var </a:t>
            </a:r>
            <a:r>
              <a:rPr lang="en-US" sz="2000" dirty="0" err="1">
                <a:latin typeface="DA_FuturaPT Medium" panose="020B0602020204020303" pitchFamily="34" charset="0"/>
              </a:rPr>
              <a:t>sc</a:t>
            </a:r>
            <a:r>
              <a:rPr lang="en-US" sz="2000" dirty="0">
                <a:latin typeface="DA_FuturaPT Medium" panose="020B0602020204020303" pitchFamily="34" charset="0"/>
              </a:rPr>
              <a:t> = new </a:t>
            </a:r>
            <a:r>
              <a:rPr lang="en-US" sz="2000" dirty="0" err="1">
                <a:latin typeface="DA_FuturaPT Medium" panose="020B0602020204020303" pitchFamily="34" charset="0"/>
              </a:rPr>
              <a:t>ScriptContainer</a:t>
            </a:r>
            <a:r>
              <a:rPr lang="en-US" sz="2000" dirty="0">
                <a:latin typeface="DA_FuturaPT Medium" panose="020B0602020204020303" pitchFamily="34" charset="0"/>
              </a:rPr>
              <a:t>(Context);</a:t>
            </a:r>
          </a:p>
          <a:p>
            <a:r>
              <a:rPr lang="en-US" sz="2000" dirty="0">
                <a:latin typeface="DA_FuturaPT Medium" panose="020B0602020204020303" pitchFamily="34" charset="0"/>
              </a:rPr>
              <a:t>await </a:t>
            </a:r>
            <a:r>
              <a:rPr lang="en-US" sz="2000" dirty="0" err="1">
                <a:latin typeface="DA_FuturaPT Medium" panose="020B0602020204020303" pitchFamily="34" charset="0"/>
              </a:rPr>
              <a:t>sc.OutputProjectStructure</a:t>
            </a:r>
            <a:r>
              <a:rPr lang="en-US" sz="2000" dirty="0">
                <a:latin typeface="DA_FuturaPT Medium" panose="020B0602020204020303" pitchFamily="34" charset="0"/>
              </a:rPr>
              <a:t>();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C7C453-33EE-4DC4-AAF6-A306CB65E7BF}"/>
              </a:ext>
            </a:extLst>
          </p:cNvPr>
          <p:cNvSpPr/>
          <p:nvPr/>
        </p:nvSpPr>
        <p:spPr>
          <a:xfrm>
            <a:off x="12263952" y="3434466"/>
            <a:ext cx="5495487" cy="37433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288000" tIns="288000" rIns="216000" bIns="288000" rtlCol="0" anchor="t"/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3600" dirty="0" err="1">
                <a:solidFill>
                  <a:schemeClr val="tx2"/>
                </a:solidFill>
                <a:latin typeface="DA_FuturaPT Book" panose="020B0502020204020303" pitchFamily="34" charset="77"/>
                <a:ea typeface="DA_FuturaPT Book" panose="020B0502020204020303" pitchFamily="34" charset="77"/>
              </a:rPr>
              <a:t>Fody</a:t>
            </a:r>
            <a:endParaRPr lang="en-US" sz="3600" dirty="0">
              <a:solidFill>
                <a:schemeClr val="tx2"/>
              </a:solidFill>
              <a:latin typeface="DA_FuturaPT Book" panose="020B0502020204020303" pitchFamily="34" charset="77"/>
              <a:ea typeface="DA_FuturaPT Book" panose="020B05020202040203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4097A5F-65EA-455B-A730-31B4D37FD32D}"/>
              </a:ext>
            </a:extLst>
          </p:cNvPr>
          <p:cNvSpPr>
            <a:spLocks noChangeAspect="1"/>
          </p:cNvSpPr>
          <p:nvPr/>
        </p:nvSpPr>
        <p:spPr>
          <a:xfrm>
            <a:off x="14759695" y="3182466"/>
            <a:ext cx="503999" cy="50399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68580" rIns="137160" bIns="68580"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DA_FuturaPT Demi"/>
                <a:ea typeface="DA_FuturaPT Demi" panose="020B0502020204020303" pitchFamily="34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71FC6-6BB8-4A2C-9CF7-998629F27406}"/>
              </a:ext>
            </a:extLst>
          </p:cNvPr>
          <p:cNvSpPr txBox="1"/>
          <p:nvPr/>
        </p:nvSpPr>
        <p:spPr>
          <a:xfrm>
            <a:off x="12263952" y="4910047"/>
            <a:ext cx="54954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_FuturaPT Medium" panose="020B0602020204020303" pitchFamily="34" charset="0"/>
              </a:rPr>
              <a:t>&lt;Weavers&gt;</a:t>
            </a:r>
          </a:p>
          <a:p>
            <a:r>
              <a:rPr lang="en-US" sz="2000" dirty="0">
                <a:latin typeface="DA_FuturaPT Medium" panose="020B0602020204020303" pitchFamily="34" charset="0"/>
              </a:rPr>
              <a:t>    &lt;</a:t>
            </a:r>
            <a:r>
              <a:rPr lang="en-US" sz="2000" dirty="0" err="1">
                <a:latin typeface="DA_FuturaPT Medium" panose="020B0602020204020303" pitchFamily="34" charset="0"/>
              </a:rPr>
              <a:t>NullGuard</a:t>
            </a:r>
            <a:r>
              <a:rPr lang="en-US" sz="2000" dirty="0">
                <a:latin typeface="DA_FuturaPT Medium" panose="020B0602020204020303" pitchFamily="34" charset="0"/>
              </a:rPr>
              <a:t> </a:t>
            </a:r>
            <a:r>
              <a:rPr lang="en-US" sz="2000" dirty="0" err="1">
                <a:latin typeface="DA_FuturaPT Medium" panose="020B0602020204020303" pitchFamily="34" charset="0"/>
              </a:rPr>
              <a:t>IncludeDebugAssert</a:t>
            </a:r>
            <a:r>
              <a:rPr lang="en-US" sz="2000" dirty="0">
                <a:latin typeface="DA_FuturaPT Medium" panose="020B0602020204020303" pitchFamily="34" charset="0"/>
              </a:rPr>
              <a:t>="false" /&gt;</a:t>
            </a:r>
          </a:p>
          <a:p>
            <a:r>
              <a:rPr lang="en-US" sz="2000" dirty="0">
                <a:latin typeface="DA_FuturaPT Medium" panose="020B0602020204020303" pitchFamily="34" charset="0"/>
              </a:rPr>
              <a:t>    &lt;</a:t>
            </a:r>
            <a:r>
              <a:rPr lang="en-US" sz="2000" dirty="0" err="1">
                <a:latin typeface="DA_FuturaPT Medium" panose="020B0602020204020303" pitchFamily="34" charset="0"/>
              </a:rPr>
              <a:t>PropertyChanged</a:t>
            </a:r>
            <a:r>
              <a:rPr lang="en-US" sz="2000" dirty="0">
                <a:latin typeface="DA_FuturaPT Medium" panose="020B0602020204020303" pitchFamily="34" charset="0"/>
              </a:rPr>
              <a:t>/&gt;</a:t>
            </a:r>
          </a:p>
          <a:p>
            <a:r>
              <a:rPr lang="en-US" sz="2000" dirty="0">
                <a:latin typeface="DA_FuturaPT Medium" panose="020B0602020204020303" pitchFamily="34" charset="0"/>
              </a:rPr>
              <a:t>&lt;/Weavers&gt;</a:t>
            </a:r>
          </a:p>
        </p:txBody>
      </p:sp>
    </p:spTree>
    <p:extLst>
      <p:ext uri="{BB962C8B-B14F-4D97-AF65-F5344CB8AC3E}">
        <p14:creationId xmlns:p14="http://schemas.microsoft.com/office/powerpoint/2010/main" val="24433199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THINKCELLPRESENTATIONDONOTDELETE" val="&lt;?xml version=&quot;1.0&quot; encoding=&quot;UTF-16&quot; standalone=&quot;yes&quot;?&gt;&lt;root reqver=&quot;27037&quot;&gt;&lt;version val=&quot;3284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8&quot;&gt;&lt;elem m_fUsage=&quot;1.54688769900000022695E+00&quot;&gt;&lt;m_msothmcolidx val=&quot;0&quot;/&gt;&lt;m_rgb r=&quot;6E&quot; g=&quot;E6&quot; b=&quot;E3&quot;/&gt;&lt;/elem&gt;&lt;elem m_fUsage=&quot;1.53144100000000005224E+00&quot;&gt;&lt;m_msothmcolidx val=&quot;0&quot;/&gt;&lt;m_rgb r=&quot;C0&quot; g=&quot;BF&quot; b=&quot;C2&quot;/&gt;&lt;/elem&gt;&lt;elem m_fUsage=&quot;1.37829690000000004702E+00&quot;&gt;&lt;m_msothmcolidx val=&quot;0&quot;/&gt;&lt;m_rgb r=&quot;66&quot; g=&quot;C7&quot; b=&quot;FF&quot;/&gt;&lt;/elem&gt;&lt;elem m_fUsage=&quot;1.00477844009999994768E+00&quot;&gt;&lt;m_msothmcolidx val=&quot;0&quot;/&gt;&lt;m_rgb r=&quot;EA&quot; g=&quot;57&quot; b=&quot;9A&quot;/&gt;&lt;/elem&gt;&lt;elem m_fUsage=&quot;9.04300596090000019522E-01&quot;&gt;&lt;m_msothmcolidx val=&quot;0&quot;/&gt;&lt;m_rgb r=&quot;00&quot; g=&quot;AE&quot; b=&quot;AA&quot;/&gt;&lt;/elem&gt;&lt;elem m_fUsage=&quot;8.10000000000000053291E-01&quot;&gt;&lt;m_msothmcolidx val=&quot;0&quot;/&gt;&lt;m_rgb r=&quot;F7&quot; g=&quot;CB&quot; b=&quot;E0&quot;/&gt;&lt;/elem&gt;&lt;elem m_fUsage=&quot;2.82429536481000165171E-01&quot;&gt;&lt;m_msothmcolidx val=&quot;0&quot;/&gt;&lt;m_rgb r=&quot;FB&quot; g=&quot;58&quot; b=&quot;88&quot;/&gt;&lt;/elem&gt;&lt;elem m_fUsage=&quot;2.54186582832900132001E-01&quot;&gt;&lt;m_msothmcolidx val=&quot;0&quot;/&gt;&lt;m_rgb r=&quot;75&quot; g=&quot;D4&quot; b=&quot;94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heme/theme1.xml><?xml version="1.0" encoding="utf-8"?>
<a:theme xmlns:a="http://schemas.openxmlformats.org/drawingml/2006/main" name="Corporate-2022">
  <a:themeElements>
    <a:clrScheme name="DataArt Presentations">
      <a:dk1>
        <a:srgbClr val="333332"/>
      </a:dk1>
      <a:lt1>
        <a:srgbClr val="FFFFFF"/>
      </a:lt1>
      <a:dk2>
        <a:srgbClr val="333332"/>
      </a:dk2>
      <a:lt2>
        <a:srgbClr val="FFDE55"/>
      </a:lt2>
      <a:accent1>
        <a:srgbClr val="53CFF8"/>
      </a:accent1>
      <a:accent2>
        <a:srgbClr val="2BC6BF"/>
      </a:accent2>
      <a:accent3>
        <a:srgbClr val="F0503C"/>
      </a:accent3>
      <a:accent4>
        <a:srgbClr val="70529F"/>
      </a:accent4>
      <a:accent5>
        <a:srgbClr val="FFB133"/>
      </a:accent5>
      <a:accent6>
        <a:srgbClr val="284086"/>
      </a:accent6>
      <a:hlink>
        <a:srgbClr val="53CFF8"/>
      </a:hlink>
      <a:folHlink>
        <a:srgbClr val="70529F"/>
      </a:folHlink>
    </a:clrScheme>
    <a:fontScheme name="Corporate-2021">
      <a:majorFont>
        <a:latin typeface="DA_FuturaPT Light"/>
        <a:ea typeface=""/>
        <a:cs typeface=""/>
      </a:majorFont>
      <a:minorFont>
        <a:latin typeface="DA_FuturaPT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lIns="288000" tIns="288000" rIns="216000" bIns="288000" rtlCol="0" anchor="ctr"/>
      <a:lstStyle>
        <a:defPPr algn="l">
          <a:spcAft>
            <a:spcPts val="0"/>
          </a:spcAft>
          <a:defRPr sz="2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>
          <a:spcAft>
            <a:spcPts val="1200"/>
          </a:spcAft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 futura_updated" id="{8D1B57A3-C1FD-544C-9FDC-1AF023D039E4}" vid="{E9CF16DA-DE47-3946-8885-9F3146B22AB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C53B6EC75545445A23B6CAF1AE71915" ma:contentTypeVersion="14" ma:contentTypeDescription="Создание документа." ma:contentTypeScope="" ma:versionID="e634fad02f95a413cda2dd8948ac0b56">
  <xsd:schema xmlns:xsd="http://www.w3.org/2001/XMLSchema" xmlns:xs="http://www.w3.org/2001/XMLSchema" xmlns:p="http://schemas.microsoft.com/office/2006/metadata/properties" xmlns:ns2="0e59743f-d6a9-4734-8e8b-91b7328f980d" xmlns:ns3="17b44ce8-d3af-4cc2-85db-89385f1ecc30" targetNamespace="http://schemas.microsoft.com/office/2006/metadata/properties" ma:root="true" ma:fieldsID="1ec1dee5b1aa0753e113a2d70166e310" ns2:_="" ns3:_="">
    <xsd:import namespace="0e59743f-d6a9-4734-8e8b-91b7328f980d"/>
    <xsd:import namespace="17b44ce8-d3af-4cc2-85db-89385f1ecc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DSGN_x002d_19090_x0418__x043a__x043e__x043d__x043a__x0430__x0434__x043b__x044f__x0417__x0430__x0440__x0430__x0431__x0430__x0442__x044b__x0432__x0430__x0439__x0442__x0435__x0441_Ozon_x0432__x043a__x0430__x0442__x0430__x043b__x043e__x0433__x0435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59743f-d6a9-4734-8e8b-91b7328f98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DSGN_x002d_19090_x0418__x043a__x043e__x043d__x043a__x0430__x0434__x043b__x044f__x0417__x0430__x0440__x0430__x0431__x0430__x0442__x044b__x0432__x0430__x0439__x0442__x0435__x0441_Ozon_x0432__x043a__x0430__x0442__x0430__x043b__x043e__x0433__x0435_" ma:index="21" nillable="true" ma:displayName="DSGN-19090 Иконка для Зарабатывайте с Ozon в каталоге" ma:format="Dropdown" ma:internalName="DSGN_x002d_19090_x0418__x043a__x043e__x043d__x043a__x0430__x0434__x043b__x044f__x0417__x0430__x0440__x0430__x0431__x0430__x0442__x044b__x0432__x0430__x0439__x0442__x0435__x0441_Ozon_x0432__x043a__x0430__x0442__x0430__x043b__x043e__x0433__x0435_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b44ce8-d3af-4cc2-85db-89385f1ec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SGN_x002d_19090_x0418__x043a__x043e__x043d__x043a__x0430__x0434__x043b__x044f__x0417__x0430__x0440__x0430__x0431__x0430__x0442__x044b__x0432__x0430__x0439__x0442__x0435__x0441_Ozon_x0432__x043a__x0430__x0442__x0430__x043b__x043e__x0433__x0435_ xmlns="0e59743f-d6a9-4734-8e8b-91b7328f980d" xsi:nil="true"/>
  </documentManagement>
</p:properties>
</file>

<file path=customXml/itemProps1.xml><?xml version="1.0" encoding="utf-8"?>
<ds:datastoreItem xmlns:ds="http://schemas.openxmlformats.org/officeDocument/2006/customXml" ds:itemID="{EBFA1D67-D5D5-4B5F-AA3B-489EC90F50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72DD95-5EE4-4211-9122-2A9AB6CB6B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59743f-d6a9-4734-8e8b-91b7328f980d"/>
    <ds:schemaRef ds:uri="17b44ce8-d3af-4cc2-85db-89385f1ec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0A2251-5D7E-48BD-811C-1895383C38B9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17b44ce8-d3af-4cc2-85db-89385f1ecc30"/>
    <ds:schemaRef ds:uri="0e59743f-d6a9-4734-8e8b-91b7328f980d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Corporate-2022</Template>
  <TotalTime>3330</TotalTime>
  <Words>1032</Words>
  <Application>Microsoft Office PowerPoint</Application>
  <PresentationFormat>Custom</PresentationFormat>
  <Paragraphs>147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DA_FuturaPT Book</vt:lpstr>
      <vt:lpstr>DA_FuturaPT Demi</vt:lpstr>
      <vt:lpstr>DA_FuturaPT Light</vt:lpstr>
      <vt:lpstr>DA_FuturaPT Medium</vt:lpstr>
      <vt:lpstr>Helvetica Neue</vt:lpstr>
      <vt:lpstr>Segoe UI</vt:lpstr>
      <vt:lpstr>Wingdings</vt:lpstr>
      <vt:lpstr>Corporate-2022</vt:lpstr>
      <vt:lpstr>PowerPoint Presentation</vt:lpstr>
      <vt:lpstr>Speaker</vt:lpstr>
      <vt:lpstr>Source Generators</vt:lpstr>
      <vt:lpstr>Common Scenarios</vt:lpstr>
      <vt:lpstr>Where can I use them?</vt:lpstr>
      <vt:lpstr>PowerPoint Presentation</vt:lpstr>
      <vt:lpstr>Cacheability is the Most Important Factor</vt:lpstr>
      <vt:lpstr>Benchmark Results</vt:lpstr>
      <vt:lpstr>Source Generators Alternatives</vt:lpstr>
      <vt:lpstr>References</vt:lpstr>
      <vt:lpstr>Try your luck in Quiz!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Todorovic</dc:creator>
  <cp:lastModifiedBy>Vladislav Antonyuk</cp:lastModifiedBy>
  <cp:revision>41</cp:revision>
  <dcterms:created xsi:type="dcterms:W3CDTF">2024-07-05T07:47:55Z</dcterms:created>
  <dcterms:modified xsi:type="dcterms:W3CDTF">2024-07-16T12:54:12Z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0x0101004C53B6EC75545445A23B6CAF1AE71915</vt:lpwstr>
  </property>
</Properties>
</file>