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74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66" r:id="rId14"/>
    <p:sldId id="262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32343F0A-7943-4E4D-B182-785137240BB2}">
          <p14:sldIdLst>
            <p14:sldId id="256"/>
            <p14:sldId id="271"/>
            <p14:sldId id="257"/>
            <p14:sldId id="258"/>
            <p14:sldId id="274"/>
            <p14:sldId id="272"/>
            <p14:sldId id="273"/>
            <p14:sldId id="275"/>
            <p14:sldId id="276"/>
            <p14:sldId id="277"/>
            <p14:sldId id="278"/>
            <p14:sldId id="279"/>
            <p14:sldId id="266"/>
            <p14:sldId id="262"/>
          </p14:sldIdLst>
        </p14:section>
        <p14:section name="Розділ без заголовка" id="{1A8B7FD3-6CDD-4E6B-BE35-CC47907B1B6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bi Mike" initials="OM" lastIdx="2" clrIdx="0">
    <p:extLst>
      <p:ext uri="{19B8F6BF-5375-455C-9EA6-DF929625EA0E}">
        <p15:presenceInfo xmlns:p15="http://schemas.microsoft.com/office/powerpoint/2012/main" userId="ef937825fd984e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B2414-753A-444E-A046-D71BCAC41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C0F7A5E-C2C5-4E4A-B5D3-191A3B7A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0DF321F-7486-4A9F-A94F-E94A4271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D5341F1-1A68-4942-A282-2EC7B8BB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69A415-7248-4468-9E3A-DD21B55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47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A4375-DF5F-4C72-B0E5-D402BB72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B9DE5E6-AB95-427C-8C50-409DB707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0F88EA-B3EC-4F2F-B79F-6245A778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46F0CFC-A4BB-40E1-93B6-89A2435D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E94571-7844-4BAB-A808-4CE5EA8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02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FE316EEA-061B-4D31-9D05-86334358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82689B6-736C-47B7-B8A9-9D3743BEB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FFF6A5-6C82-4B4C-B94D-E6387F6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725D859-95F8-47D1-9253-CE10E111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8E0454E-DDFE-4EB5-AE3A-31E3E482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532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8069A-F3BC-43E9-91EE-61B7017A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A020C4-6016-4678-999C-1F6B16DA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9B67FD6-3F15-4FBF-B5A3-ECE691E5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18CD1CB-854D-41FA-9F38-EAE3184A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F7CCF9A-8C5D-4AB0-8CCF-FEF28157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34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03625-0F99-4F54-837D-E92F8793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7795691-DE7C-40B8-B4EB-2527EDFD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A5E9C15-2BB0-4672-A8F9-B6B6C6F1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351D545-85EC-4EFE-B787-F2EF893F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4C9BCDD-856F-488A-9444-441C3368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842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49AC6-B9F3-4F56-AADC-898714F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3AEB6A4-EC05-4A76-A63A-8054F0E8F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C811AC9-DEAF-4AB3-B8F1-33CF60D8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345D6D5-6BC1-4601-B35F-5D913F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FF75B17-A73D-4DCB-B0D3-CE6C2630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5B715D9-68AD-429C-AEBB-203A44DE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155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52846-9FDC-49A3-A1CB-1DCA9071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B5C394C-A613-47B9-9DEF-B7218B9F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AEABAF1-344B-4ABB-A257-C1724773E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73DE4F5-690D-4D8E-B164-B4FED2AF2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89201B4-0C67-4373-8BBC-8F483F91A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2FCBF7C-6A42-4C07-ABF2-D1C35B6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31A9790-10AD-4BDE-821B-F52D3C25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4EF4EFD-72CE-4978-9BD0-A24C941F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25B00-C75F-4CBC-BCF3-EFBBC794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311EDA2-154F-44B9-A261-676DC871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14F0DB1-CAFC-466E-A955-24441E95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1B7CB98-8BA0-467A-878E-402C8935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48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4509520-D509-46F3-833F-CC335EA5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9895BC3F-C0E4-4C9C-97DE-585A9B2D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E61C782-8538-4301-A30D-5717938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360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3016A-D37B-4408-B2D7-8F687EE9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1AEECA8-FE4E-4C8F-94C7-DBF3544A2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29BE694-C889-4AC3-BA7E-8389695AA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0603FA0-8679-4B44-A95F-D7577BBC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26CFDAE-1AD2-4746-825A-AD9C7AAF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78902D1-B80F-4140-BE78-6B34E889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5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F71D7-3798-4FD7-9329-7DACEB5A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A044AA3-2E13-407D-AC4C-90B415580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AD6BA68-7F90-402F-AEB2-4ACD9E73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625B379-4BD4-4CA6-8192-A215F719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9281DFB-1764-4356-803B-063BAF78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032C195-3803-4FFB-BA17-83965003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86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A845E7DC-0884-4A3C-808B-AD250EDD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CACC196-4F3E-416C-BD0E-9C2017CD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08B758-94B2-4FBA-9A65-AFDB04B9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176-D2A8-46EF-BEA0-3ECC717DFD25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CFD2611-7C7E-4034-B244-66364E029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B343FAB-1ED0-43FB-80B8-2370FFA5B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84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0081-A0E6-4F04-8FBE-471D3A732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677" y="162839"/>
            <a:ext cx="11260897" cy="10680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uk-UA" b="1" dirty="0">
                <a:solidFill>
                  <a:srgbClr val="FF0000"/>
                </a:solidFill>
              </a:rPr>
              <a:t>Комп’ютерні мережі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D8CEB48-45A9-4677-972E-F5DE7A3CD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954061"/>
            <a:ext cx="10672174" cy="4741100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uk-UA" sz="2000" dirty="0"/>
          </a:p>
        </p:txBody>
      </p:sp>
      <p:graphicFrame>
        <p:nvGraphicFramePr>
          <p:cNvPr id="13" name="Таблиця 13">
            <a:extLst>
              <a:ext uri="{FF2B5EF4-FFF2-40B4-BE49-F238E27FC236}">
                <a16:creationId xmlns:a16="http://schemas.microsoft.com/office/drawing/2014/main" id="{1DCFBEAA-5653-4577-BA02-6045DA460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61313"/>
              </p:ext>
            </p:extLst>
          </p:nvPr>
        </p:nvGraphicFramePr>
        <p:xfrm>
          <a:off x="914400" y="1641832"/>
          <a:ext cx="10594731" cy="106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678">
                  <a:extLst>
                    <a:ext uri="{9D8B030D-6E8A-4147-A177-3AD203B41FA5}">
                      <a16:colId xmlns:a16="http://schemas.microsoft.com/office/drawing/2014/main" val="4207940346"/>
                    </a:ext>
                  </a:extLst>
                </a:gridCol>
                <a:gridCol w="5882053">
                  <a:extLst>
                    <a:ext uri="{9D8B030D-6E8A-4147-A177-3AD203B41FA5}">
                      <a16:colId xmlns:a16="http://schemas.microsoft.com/office/drawing/2014/main" val="4040606942"/>
                    </a:ext>
                  </a:extLst>
                </a:gridCol>
              </a:tblGrid>
              <a:tr h="1068084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2060"/>
                          </a:solidFill>
                        </a:rPr>
                        <a:t>Лекції: </a:t>
                      </a:r>
                    </a:p>
                    <a:p>
                      <a:r>
                        <a:rPr lang="uk-UA" dirty="0" err="1">
                          <a:solidFill>
                            <a:srgbClr val="002060"/>
                          </a:solidFill>
                        </a:rPr>
                        <a:t>Ставровський</a:t>
                      </a:r>
                      <a:r>
                        <a:rPr lang="uk-UA" dirty="0">
                          <a:solidFill>
                            <a:srgbClr val="002060"/>
                          </a:solidFill>
                        </a:rPr>
                        <a:t> Андрій Борисович</a:t>
                      </a:r>
                    </a:p>
                    <a:p>
                      <a:r>
                        <a:rPr lang="uk-UA" dirty="0">
                          <a:solidFill>
                            <a:srgbClr val="002060"/>
                          </a:solidFill>
                        </a:rPr>
                        <a:t>(кафедра теоретичної кібернетики)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dirty="0">
                          <a:solidFill>
                            <a:srgbClr val="002060"/>
                          </a:solidFill>
                        </a:rPr>
                        <a:t>Лабораторні заняття: </a:t>
                      </a:r>
                    </a:p>
                    <a:p>
                      <a:pPr algn="l"/>
                      <a:r>
                        <a:rPr lang="uk-UA" sz="1800" dirty="0" err="1">
                          <a:solidFill>
                            <a:srgbClr val="002060"/>
                          </a:solidFill>
                        </a:rPr>
                        <a:t>Ваврик</a:t>
                      </a:r>
                      <a:r>
                        <a:rPr lang="uk-UA" sz="1800" dirty="0">
                          <a:solidFill>
                            <a:srgbClr val="002060"/>
                          </a:solidFill>
                        </a:rPr>
                        <a:t> Петро Русланович, Махно Михайло Федорович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uk-UA" sz="1800" dirty="0">
                          <a:solidFill>
                            <a:srgbClr val="002060"/>
                          </a:solidFill>
                        </a:rPr>
                        <a:t>(кафедра системного аналізу та теорії прийняття рішень)</a:t>
                      </a:r>
                      <a:endParaRPr lang="uk-UA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564540"/>
                  </a:ext>
                </a:extLst>
              </a:tr>
            </a:tbl>
          </a:graphicData>
        </a:graphic>
      </p:graphicFrame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5928B832-8A7E-46AE-892B-F42AFD54A910}"/>
              </a:ext>
            </a:extLst>
          </p:cNvPr>
          <p:cNvGrpSpPr/>
          <p:nvPr/>
        </p:nvGrpSpPr>
        <p:grpSpPr>
          <a:xfrm>
            <a:off x="1018442" y="2865135"/>
            <a:ext cx="10386646" cy="3217718"/>
            <a:chOff x="914400" y="3465771"/>
            <a:chExt cx="10386646" cy="3217718"/>
          </a:xfrm>
        </p:grpSpPr>
        <p:pic>
          <p:nvPicPr>
            <p:cNvPr id="11" name="Рисунок 10" descr="Зображення, що містить особа, у приміщенні, тримає, жінка&#10;&#10;Автоматично згенерований опис">
              <a:extLst>
                <a:ext uri="{FF2B5EF4-FFF2-40B4-BE49-F238E27FC236}">
                  <a16:creationId xmlns:a16="http://schemas.microsoft.com/office/drawing/2014/main" id="{7F6AC6A7-500C-4298-875B-C30A5E42F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3465771"/>
              <a:ext cx="3217718" cy="3217718"/>
            </a:xfrm>
            <a:prstGeom prst="rect">
              <a:avLst/>
            </a:prstGeom>
          </p:spPr>
        </p:pic>
        <p:pic>
          <p:nvPicPr>
            <p:cNvPr id="4" name="Рисунок 3" descr="Зображення, що містить особа, надворі, вода, чоловік&#10;&#10;Автоматично згенерований опис">
              <a:extLst>
                <a:ext uri="{FF2B5EF4-FFF2-40B4-BE49-F238E27FC236}">
                  <a16:creationId xmlns:a16="http://schemas.microsoft.com/office/drawing/2014/main" id="{3FA7F0B6-7D40-4100-B656-F13651BA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491" y="3465771"/>
              <a:ext cx="2851588" cy="3217718"/>
            </a:xfrm>
            <a:prstGeom prst="rect">
              <a:avLst/>
            </a:prstGeom>
          </p:spPr>
        </p:pic>
        <p:pic>
          <p:nvPicPr>
            <p:cNvPr id="7" name="Рисунок 6" descr="Зображення, що містить особа, надворі, вода, чоловік&#10;&#10;Автоматично згенерований опис">
              <a:extLst>
                <a:ext uri="{FF2B5EF4-FFF2-40B4-BE49-F238E27FC236}">
                  <a16:creationId xmlns:a16="http://schemas.microsoft.com/office/drawing/2014/main" id="{9A85D060-CB95-4089-825C-4DC79BD9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055" y="3465771"/>
              <a:ext cx="2670991" cy="3217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67364-3249-4634-AC74-91923962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  <a:solidFill>
            <a:srgbClr val="33CCFF"/>
          </a:solidFill>
        </p:spPr>
        <p:txBody>
          <a:bodyPr/>
          <a:lstStyle/>
          <a:p>
            <a:r>
              <a:rPr lang="uk-UA" sz="4400" b="1" dirty="0">
                <a:effectLst/>
                <a:ea typeface="Times New Roman" panose="02020603050405020304" pitchFamily="18" charset="0"/>
              </a:rPr>
              <a:t>Кінцеві системи в інформаційних мережах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AB50CFA-97F9-4373-AF93-92584899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Кінцева система – це комп’ютер, приєднаний до мережевого інтерфейсу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Термінальна система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(Terminal </a:t>
            </a:r>
            <a:r>
              <a:rPr lang="uk-UA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комп'ютер користувача мережі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Хост</a:t>
            </a:r>
            <a:r>
              <a:rPr lang="uk-UA" sz="20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-система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k-UA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на ньом</a:t>
            </a:r>
            <a:r>
              <a:rPr lang="uk-U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розміщено інформаційні та програмні ресурси мережі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(Server): на ньому працює спеціальне програмне забезпечення для надання мережевих сервісів. </a:t>
            </a:r>
            <a:b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Приклади:</a:t>
            </a:r>
            <a:r>
              <a:rPr lang="uk-UA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uk-UA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керування доступом користувачів до інформаційних ресурсів або до пристроїв колективного користування (принтерів, </a:t>
            </a:r>
            <a:r>
              <a:rPr lang="uk-UA" sz="20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плотерів</a:t>
            </a:r>
            <a:r>
              <a:rPr lang="uk-UA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br>
              <a:rPr lang="uk-UA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реєстрація користувачів та контроль за їх правами доступу в мережу.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Адміністративна система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k-UA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на ньому працюють програми керування мережею та її окремими частинами.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5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E07B3-ABA4-402B-B539-9D9483F3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  <a:solidFill>
            <a:srgbClr val="33CCFF"/>
          </a:solidFill>
        </p:spPr>
        <p:txBody>
          <a:bodyPr/>
          <a:lstStyle/>
          <a:p>
            <a:r>
              <a:rPr lang="uk-UA" sz="4400" b="1" dirty="0">
                <a:effectLst/>
                <a:ea typeface="Times New Roman" panose="02020603050405020304" pitchFamily="18" charset="0"/>
              </a:rPr>
              <a:t>Основні різновиди комп’ютерних мереж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276198-C328-4641-92ED-C78BC435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923"/>
            <a:ext cx="10515600" cy="5456748"/>
          </a:xfrm>
        </p:spPr>
        <p:txBody>
          <a:bodyPr>
            <a:normAutofit/>
          </a:bodyPr>
          <a:lstStyle/>
          <a:p>
            <a:r>
              <a:rPr lang="uk-UA" sz="2400" i="1" dirty="0">
                <a:solidFill>
                  <a:srgbClr val="0070C0"/>
                </a:solidFill>
              </a:rPr>
              <a:t>Класична класифікація за простором доступності:</a:t>
            </a:r>
            <a:br>
              <a:rPr lang="uk-UA" sz="2400" dirty="0"/>
            </a:br>
            <a:r>
              <a:rPr lang="uk-UA" sz="2400" dirty="0"/>
              <a:t>а) локальні; б) глобальні</a:t>
            </a:r>
          </a:p>
          <a:p>
            <a:r>
              <a:rPr lang="uk-UA" sz="2400" i="1" dirty="0">
                <a:solidFill>
                  <a:srgbClr val="0070C0"/>
                </a:solidFill>
              </a:rPr>
              <a:t>Трохи точніше: </a:t>
            </a:r>
            <a:r>
              <a:rPr lang="en-US" sz="2400" i="1" dirty="0">
                <a:solidFill>
                  <a:srgbClr val="0070C0"/>
                </a:solidFill>
              </a:rPr>
              <a:t>LAN-MAN-WAN</a:t>
            </a:r>
            <a:br>
              <a:rPr lang="uk-UA" sz="2400" dirty="0"/>
            </a:br>
            <a:r>
              <a:rPr lang="en-US" sz="2400" dirty="0"/>
              <a:t>LAN – </a:t>
            </a:r>
            <a:r>
              <a:rPr lang="en-US" sz="2400" b="1" dirty="0"/>
              <a:t>L</a:t>
            </a:r>
            <a:r>
              <a:rPr lang="en-US" sz="2400" dirty="0"/>
              <a:t>ocal </a:t>
            </a:r>
            <a:r>
              <a:rPr lang="en-US" sz="2400" b="1" dirty="0"/>
              <a:t>A</a:t>
            </a:r>
            <a:r>
              <a:rPr lang="en-US" sz="2400" dirty="0"/>
              <a:t>rea </a:t>
            </a:r>
            <a:r>
              <a:rPr lang="en-US" sz="2400" b="1" dirty="0"/>
              <a:t>N</a:t>
            </a:r>
            <a:r>
              <a:rPr lang="en-US" sz="2400" dirty="0"/>
              <a:t>etwork (</a:t>
            </a:r>
            <a:r>
              <a:rPr lang="uk-UA" sz="2400" dirty="0"/>
              <a:t>локальні)	</a:t>
            </a:r>
            <a:r>
              <a:rPr lang="en-US" sz="2400" dirty="0"/>
              <a:t>			</a:t>
            </a:r>
            <a:br>
              <a:rPr lang="en-US" sz="2400" dirty="0"/>
            </a:br>
            <a:r>
              <a:rPr lang="en-US" sz="2400" dirty="0"/>
              <a:t>MAN – </a:t>
            </a:r>
            <a:r>
              <a:rPr lang="en-US" sz="2400" b="1" dirty="0"/>
              <a:t>M</a:t>
            </a:r>
            <a:r>
              <a:rPr lang="en-US" sz="2400" dirty="0"/>
              <a:t>etropolitan … (</a:t>
            </a:r>
            <a:r>
              <a:rPr lang="uk-UA" sz="2400" dirty="0"/>
              <a:t>муніципальні, або регіональні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>
                <a:effectLst/>
                <a:ea typeface="Calibri" panose="020F0502020204030204" pitchFamily="34" charset="0"/>
              </a:rPr>
              <a:t>WAN</a:t>
            </a:r>
            <a:r>
              <a:rPr lang="uk-UA" sz="2400" dirty="0">
                <a:effectLst/>
                <a:ea typeface="Calibri" panose="020F0502020204030204" pitchFamily="34" charset="0"/>
              </a:rPr>
              <a:t> -- 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W</a:t>
            </a:r>
            <a:r>
              <a:rPr lang="en-US" sz="2400" dirty="0">
                <a:effectLst/>
                <a:ea typeface="Calibri" panose="020F0502020204030204" pitchFamily="34" charset="0"/>
              </a:rPr>
              <a:t>ide </a:t>
            </a:r>
            <a:r>
              <a:rPr lang="uk-UA" sz="2400" dirty="0">
                <a:effectLst/>
                <a:ea typeface="Calibri" panose="020F0502020204030204" pitchFamily="34" charset="0"/>
              </a:rPr>
              <a:t>…</a:t>
            </a:r>
            <a:r>
              <a:rPr lang="en-US" sz="2400" dirty="0">
                <a:effectLst/>
                <a:ea typeface="Calibri" panose="020F0502020204030204" pitchFamily="34" charset="0"/>
              </a:rPr>
              <a:t>(</a:t>
            </a:r>
            <a:r>
              <a:rPr lang="uk-UA" sz="2400" dirty="0">
                <a:effectLst/>
                <a:ea typeface="Calibri" panose="020F0502020204030204" pitchFamily="34" charset="0"/>
              </a:rPr>
              <a:t>глобальні)</a:t>
            </a:r>
            <a:r>
              <a:rPr lang="en-US" sz="2400" dirty="0">
                <a:effectLst/>
                <a:ea typeface="Calibri" panose="020F0502020204030204" pitchFamily="34" charset="0"/>
              </a:rPr>
              <a:t> </a:t>
            </a:r>
            <a:endParaRPr lang="en-US" sz="2400" dirty="0"/>
          </a:p>
          <a:p>
            <a:r>
              <a:rPr lang="uk-UA" sz="2400" i="1" dirty="0">
                <a:solidFill>
                  <a:srgbClr val="0070C0"/>
                </a:solidFill>
              </a:rPr>
              <a:t>Ще трохи точніше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uk-UA" sz="2400" i="1" dirty="0">
                <a:solidFill>
                  <a:srgbClr val="0070C0"/>
                </a:solidFill>
              </a:rPr>
              <a:t>й сучасніше:</a:t>
            </a:r>
            <a:r>
              <a:rPr lang="en-US" sz="2400" i="1" dirty="0">
                <a:solidFill>
                  <a:srgbClr val="0070C0"/>
                </a:solidFill>
              </a:rPr>
              <a:t> PAN-LAN-CAN-MAN-VPN</a:t>
            </a:r>
            <a:r>
              <a:rPr lang="uk-UA" sz="2400" i="1" dirty="0">
                <a:solidFill>
                  <a:srgbClr val="0070C0"/>
                </a:solidFill>
              </a:rPr>
              <a:t>, тобто плюс</a:t>
            </a:r>
            <a:br>
              <a:rPr lang="uk-UA" sz="2400" i="1" dirty="0">
                <a:solidFill>
                  <a:srgbClr val="0070C0"/>
                </a:solidFill>
              </a:rPr>
            </a:br>
            <a:r>
              <a:rPr lang="en-US" sz="2400" dirty="0"/>
              <a:t>PAN – </a:t>
            </a:r>
            <a:r>
              <a:rPr lang="en-US" sz="2400" b="1" dirty="0"/>
              <a:t>P</a:t>
            </a:r>
            <a:r>
              <a:rPr lang="en-US" sz="2400" dirty="0"/>
              <a:t>ersonal …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персональні)	</a:t>
            </a:r>
            <a:r>
              <a:rPr lang="uk-UA" sz="1800" i="1" dirty="0">
                <a:solidFill>
                  <a:srgbClr val="0070C0"/>
                </a:solidFill>
              </a:rPr>
              <a:t>(умовно, оскільки лінії зв’язку «немережеві»)</a:t>
            </a:r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CAN – </a:t>
            </a:r>
            <a:r>
              <a:rPr lang="en-US" sz="2400" b="1" dirty="0"/>
              <a:t>C</a:t>
            </a:r>
            <a:r>
              <a:rPr lang="en-US" sz="2400" dirty="0"/>
              <a:t>ampus … (</a:t>
            </a:r>
            <a:r>
              <a:rPr lang="uk-UA" sz="2400" dirty="0"/>
              <a:t>«</a:t>
            </a:r>
            <a:r>
              <a:rPr lang="uk-UA" sz="2400" dirty="0" err="1"/>
              <a:t>кампусні</a:t>
            </a:r>
            <a:r>
              <a:rPr lang="uk-UA" sz="2400" dirty="0"/>
              <a:t>», або університетські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>
                <a:effectLst/>
                <a:ea typeface="Calibri" panose="020F0502020204030204" pitchFamily="34" charset="0"/>
              </a:rPr>
              <a:t>VPN</a:t>
            </a:r>
            <a:r>
              <a:rPr lang="uk-UA" sz="2400" dirty="0">
                <a:effectLst/>
                <a:ea typeface="Calibri" panose="020F0502020204030204" pitchFamily="34" charset="0"/>
              </a:rPr>
              <a:t> – 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V</a:t>
            </a:r>
            <a:r>
              <a:rPr lang="en-US" sz="2400" dirty="0">
                <a:effectLst/>
                <a:ea typeface="Calibri" panose="020F0502020204030204" pitchFamily="34" charset="0"/>
              </a:rPr>
              <a:t>irtual 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P</a:t>
            </a:r>
            <a:r>
              <a:rPr lang="en-US" sz="2400" dirty="0">
                <a:effectLst/>
                <a:ea typeface="Calibri" panose="020F0502020204030204" pitchFamily="34" charset="0"/>
              </a:rPr>
              <a:t>rivate 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N</a:t>
            </a:r>
            <a:r>
              <a:rPr lang="en-US" sz="2400" dirty="0">
                <a:effectLst/>
                <a:ea typeface="Calibri" panose="020F0502020204030204" pitchFamily="34" charset="0"/>
              </a:rPr>
              <a:t>etwork </a:t>
            </a:r>
            <a:r>
              <a:rPr lang="uk-UA" sz="2400" dirty="0">
                <a:effectLst/>
                <a:ea typeface="Calibri" panose="020F0502020204030204" pitchFamily="34" charset="0"/>
              </a:rPr>
              <a:t>…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тепер 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</a:rPr>
              <a:t>віртуальні приватні замість глобальних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dirty="0"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uk-UA" sz="2400" i="1" dirty="0">
                <a:solidFill>
                  <a:srgbClr val="0070C0"/>
                </a:solidFill>
              </a:rPr>
              <a:t>Типовий простір: метр-два,   десятки-сотні м,    сотні метрів-кілометри,    десятки км,    сотні-тисячі-десятки тисяч км </a:t>
            </a:r>
          </a:p>
          <a:p>
            <a:r>
              <a:rPr lang="uk-UA" sz="2400" i="1" dirty="0">
                <a:solidFill>
                  <a:srgbClr val="0070C0"/>
                </a:solidFill>
              </a:rPr>
              <a:t>Існують різні класифікації – за середовищем передачі сигналів, за технологією, за топологією, …</a:t>
            </a:r>
          </a:p>
        </p:txBody>
      </p:sp>
    </p:spTree>
    <p:extLst>
      <p:ext uri="{BB962C8B-B14F-4D97-AF65-F5344CB8AC3E}">
        <p14:creationId xmlns:p14="http://schemas.microsoft.com/office/powerpoint/2010/main" val="3927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E2355-E4F5-4792-9B69-75F09BBB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/>
          </a:bodyPr>
          <a:lstStyle/>
          <a:p>
            <a:r>
              <a:rPr lang="uk-UA" sz="3600" b="1" i="1" dirty="0">
                <a:highlight>
                  <a:srgbClr val="00FFFF"/>
                </a:highlight>
              </a:rPr>
              <a:t>«В реалі»: різновиди за характером діяльності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635B464-765D-4A97-BEEA-580F1452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2"/>
            <a:ext cx="10515600" cy="5298140"/>
          </a:xfrm>
        </p:spPr>
        <p:txBody>
          <a:bodyPr/>
          <a:lstStyle/>
          <a:p>
            <a:r>
              <a:rPr lang="uk-UA" dirty="0"/>
              <a:t>Мережі підприємств та установ, їх окремих підрозділів</a:t>
            </a:r>
            <a:br>
              <a:rPr lang="uk-UA" dirty="0"/>
            </a:br>
            <a:r>
              <a:rPr lang="uk-UA" sz="2400" i="1" dirty="0">
                <a:solidFill>
                  <a:srgbClr val="0070C0"/>
                </a:solidFill>
              </a:rPr>
              <a:t>Зазвичай, приватні (закриті)</a:t>
            </a:r>
            <a:r>
              <a:rPr lang="uk-UA" dirty="0"/>
              <a:t> </a:t>
            </a:r>
            <a:br>
              <a:rPr lang="uk-UA" dirty="0"/>
            </a:br>
            <a:r>
              <a:rPr lang="uk-UA" sz="2400" i="1" dirty="0"/>
              <a:t>Мережі окремих робочих груп, відділів, </a:t>
            </a:r>
            <a:r>
              <a:rPr lang="uk-UA" sz="2400" i="1" dirty="0" err="1"/>
              <a:t>кампусів</a:t>
            </a:r>
            <a:r>
              <a:rPr lang="uk-UA" sz="2400" i="1" dirty="0">
                <a:solidFill>
                  <a:srgbClr val="0070C0"/>
                </a:solidFill>
              </a:rPr>
              <a:t>, та </a:t>
            </a:r>
            <a:br>
              <a:rPr lang="uk-UA" sz="2400" i="1" dirty="0">
                <a:solidFill>
                  <a:srgbClr val="0070C0"/>
                </a:solidFill>
              </a:rPr>
            </a:br>
            <a:r>
              <a:rPr lang="uk-UA" sz="2400" i="1" dirty="0"/>
              <a:t>Корпоративні мережі</a:t>
            </a:r>
            <a:r>
              <a:rPr lang="uk-UA" sz="2400" i="1" dirty="0">
                <a:solidFill>
                  <a:srgbClr val="0070C0"/>
                </a:solidFill>
              </a:rPr>
              <a:t> : </a:t>
            </a:r>
            <a:r>
              <a:rPr lang="uk-UA" sz="2400" i="1" dirty="0">
                <a:solidFill>
                  <a:srgbClr val="0070C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великі компанії мають центральний офіс та віддалені філії в інших містах</a:t>
            </a:r>
            <a:r>
              <a:rPr lang="uk-UA" sz="2400" i="1" dirty="0">
                <a:solidFill>
                  <a:srgbClr val="0070C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uk-UA" sz="2400" i="1" dirty="0">
                <a:solidFill>
                  <a:srgbClr val="0070C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країнах або й на інших континентах. Використовують </a:t>
            </a:r>
            <a:r>
              <a:rPr lang="uk-UA" sz="2400" i="1" dirty="0">
                <a:solidFill>
                  <a:srgbClr val="0070C0"/>
                </a:solidFill>
                <a:effectLst/>
                <a:latin typeface="TTE22B6C50t00"/>
                <a:ea typeface="Calibri" panose="020F0502020204030204" pitchFamily="34" charset="0"/>
                <a:cs typeface="Arial" panose="020B0604020202020204" pitchFamily="34" charset="0"/>
              </a:rPr>
              <a:t>зовнішні телекомунікації, </a:t>
            </a:r>
            <a:r>
              <a:rPr lang="uk-UA" sz="2400" i="1" dirty="0">
                <a:solidFill>
                  <a:srgbClr val="0070C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які</a:t>
            </a:r>
            <a:r>
              <a:rPr lang="uk-UA" sz="2400" i="1" dirty="0">
                <a:solidFill>
                  <a:srgbClr val="0070C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2400" i="1" dirty="0">
                <a:solidFill>
                  <a:srgbClr val="0070C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не належать компанії</a:t>
            </a:r>
            <a:r>
              <a:rPr lang="uk-UA" sz="2400" i="1" dirty="0">
                <a:solidFill>
                  <a:srgbClr val="0070C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uk-UA" sz="2400" i="1" dirty="0">
              <a:solidFill>
                <a:srgbClr val="0070C0"/>
              </a:solidFill>
            </a:endParaRPr>
          </a:p>
          <a:p>
            <a:r>
              <a:rPr lang="uk-UA" dirty="0"/>
              <a:t>Мережі операторів --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власників телекомунікаційної інфраструктури, які забезпечують її працездатність та певний рівень якості послуг. 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uk-UA" sz="2400" b="0" i="1" dirty="0">
                <a:solidFill>
                  <a:srgbClr val="0070C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Послуги: «транспортування інформації» для осіб, локальних мереж, мереж інших мережевих операторів. </a:t>
            </a:r>
            <a:br>
              <a:rPr lang="uk-UA" sz="2400" b="0" i="1" dirty="0">
                <a:solidFill>
                  <a:srgbClr val="0070C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uk-UA" sz="2400" b="0" i="1" dirty="0">
                <a:solidFill>
                  <a:srgbClr val="0070C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О</a:t>
            </a:r>
            <a:r>
              <a:rPr lang="ru-RU" sz="2400" b="0" i="1" dirty="0" err="1">
                <a:solidFill>
                  <a:srgbClr val="0070C0"/>
                </a:solidFill>
                <a:effectLst/>
                <a:latin typeface="TTE15135A0t00"/>
              </a:rPr>
              <a:t>ператори</a:t>
            </a:r>
            <a:r>
              <a:rPr lang="ru-RU" sz="2400" b="0" i="1" dirty="0">
                <a:solidFill>
                  <a:srgbClr val="0070C0"/>
                </a:solidFill>
                <a:effectLst/>
                <a:latin typeface="TTE15135A0t00"/>
              </a:rPr>
              <a:t> </a:t>
            </a:r>
            <a:r>
              <a:rPr lang="ru-RU" sz="2400" b="0" i="1" dirty="0" err="1">
                <a:solidFill>
                  <a:srgbClr val="0070C0"/>
                </a:solidFill>
                <a:effectLst/>
                <a:latin typeface="TTE22B6C50t00"/>
              </a:rPr>
              <a:t>фіксованого</a:t>
            </a:r>
            <a:r>
              <a:rPr lang="ru-RU" sz="2400" b="0" i="1" dirty="0">
                <a:solidFill>
                  <a:srgbClr val="0070C0"/>
                </a:solidFill>
                <a:effectLst/>
                <a:latin typeface="TTE22B6C50t00"/>
              </a:rPr>
              <a:t> (</a:t>
            </a:r>
            <a:r>
              <a:rPr lang="ru-RU" sz="2400" b="0" i="1" dirty="0" err="1">
                <a:solidFill>
                  <a:srgbClr val="0070C0"/>
                </a:solidFill>
                <a:effectLst/>
                <a:latin typeface="TTE22B6C50t00"/>
              </a:rPr>
              <a:t>стаціонарного</a:t>
            </a:r>
            <a:r>
              <a:rPr lang="ru-RU" sz="2400" b="0" i="1" dirty="0">
                <a:solidFill>
                  <a:srgbClr val="0070C0"/>
                </a:solidFill>
                <a:effectLst/>
                <a:latin typeface="TTE22B6C50t00"/>
              </a:rPr>
              <a:t>) </a:t>
            </a:r>
            <a:r>
              <a:rPr lang="ru-RU" sz="2400" b="0" i="1" dirty="0">
                <a:solidFill>
                  <a:srgbClr val="0070C0"/>
                </a:solidFill>
                <a:effectLst/>
                <a:latin typeface="TTE15135A0t00"/>
              </a:rPr>
              <a:t>та </a:t>
            </a:r>
            <a:r>
              <a:rPr lang="ru-RU" sz="2400" b="0" i="1" dirty="0" err="1">
                <a:solidFill>
                  <a:srgbClr val="0070C0"/>
                </a:solidFill>
                <a:effectLst/>
                <a:latin typeface="TTE22B6C50t00"/>
              </a:rPr>
              <a:t>мобільного</a:t>
            </a:r>
            <a:r>
              <a:rPr lang="ru-RU" sz="2400" b="0" i="1" dirty="0">
                <a:solidFill>
                  <a:srgbClr val="0070C0"/>
                </a:solidFill>
                <a:effectLst/>
                <a:latin typeface="TTE22B6C50t00"/>
              </a:rPr>
              <a:t> </a:t>
            </a:r>
            <a:r>
              <a:rPr lang="ru-RU" sz="2400" b="0" i="1" dirty="0">
                <a:solidFill>
                  <a:srgbClr val="0070C0"/>
                </a:solidFill>
                <a:effectLst/>
                <a:latin typeface="Times-Roman"/>
              </a:rPr>
              <a:t>(</a:t>
            </a:r>
            <a:r>
              <a:rPr lang="ru-RU" sz="2400" b="0" i="1" dirty="0" err="1">
                <a:solidFill>
                  <a:srgbClr val="0070C0"/>
                </a:solidFill>
                <a:effectLst/>
                <a:latin typeface="TTE15135A0t00"/>
              </a:rPr>
              <a:t>стільникового</a:t>
            </a:r>
            <a:r>
              <a:rPr lang="ru-RU" sz="2400" b="0" i="1" dirty="0">
                <a:solidFill>
                  <a:srgbClr val="0070C0"/>
                </a:solidFill>
                <a:effectLst/>
                <a:latin typeface="Times-Roman"/>
              </a:rPr>
              <a:t>) </a:t>
            </a:r>
            <a:r>
              <a:rPr lang="ru-RU" sz="2400" b="0" i="1" dirty="0" err="1">
                <a:solidFill>
                  <a:srgbClr val="0070C0"/>
                </a:solidFill>
                <a:effectLst/>
                <a:latin typeface="TTE15135A0t00"/>
              </a:rPr>
              <a:t>зв</a:t>
            </a:r>
            <a:r>
              <a:rPr lang="ru-RU" sz="2400" b="0" i="1" dirty="0" err="1">
                <a:solidFill>
                  <a:srgbClr val="0070C0"/>
                </a:solidFill>
                <a:effectLst/>
                <a:latin typeface="Times-Roman"/>
              </a:rPr>
              <a:t>'</a:t>
            </a:r>
            <a:r>
              <a:rPr lang="ru-RU" sz="2400" b="0" i="1" dirty="0" err="1">
                <a:solidFill>
                  <a:srgbClr val="0070C0"/>
                </a:solidFill>
                <a:effectLst/>
                <a:latin typeface="TTE15135A0t00"/>
              </a:rPr>
              <a:t>язку</a:t>
            </a:r>
            <a:r>
              <a:rPr lang="ru-RU" sz="2400" b="0" i="1" dirty="0">
                <a:solidFill>
                  <a:srgbClr val="0070C0"/>
                </a:solidFill>
                <a:effectLst/>
                <a:latin typeface="Times-Roman"/>
              </a:rPr>
              <a:t>.</a:t>
            </a:r>
            <a:r>
              <a:rPr lang="ru-RU" sz="1600" dirty="0"/>
              <a:t> </a:t>
            </a:r>
            <a:endParaRPr lang="uk-UA" sz="2400" b="0" i="1" dirty="0">
              <a:solidFill>
                <a:srgbClr val="0070C0"/>
              </a:solidFill>
              <a:effectLst/>
              <a:latin typeface="TTE15135A0t0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286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E7A15-5210-4802-8972-37834AB6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  <a:ln w="571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uk-UA" sz="3200" b="1" dirty="0"/>
              <a:t>Для роботи на лабораторних заняттях та самостійної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1BBE4CE-E2BF-4DE0-96BA-F55C3929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39518"/>
          </a:xfrm>
        </p:spPr>
        <p:txBody>
          <a:bodyPr/>
          <a:lstStyle/>
          <a:p>
            <a:pPr marL="0" indent="0">
              <a:buNone/>
            </a:pPr>
            <a:r>
              <a:rPr lang="uk-UA" i="1" dirty="0">
                <a:highlight>
                  <a:srgbClr val="FFFF00"/>
                </a:highlight>
              </a:rPr>
              <a:t>Згадати</a:t>
            </a:r>
            <a:r>
              <a:rPr lang="uk-UA" dirty="0"/>
              <a:t>:</a:t>
            </a:r>
          </a:p>
          <a:p>
            <a:pPr marL="540000">
              <a:spcBef>
                <a:spcPts val="600"/>
              </a:spcBef>
            </a:pPr>
            <a:r>
              <a:rPr lang="uk-UA" dirty="0"/>
              <a:t>Ознайомитися з </a:t>
            </a:r>
            <a:r>
              <a:rPr lang="en-US" dirty="0"/>
              <a:t>IP-</a:t>
            </a:r>
            <a:r>
              <a:rPr lang="uk-UA" dirty="0"/>
              <a:t>адресацією</a:t>
            </a:r>
          </a:p>
          <a:p>
            <a:pPr marL="540000">
              <a:spcBef>
                <a:spcPts val="600"/>
              </a:spcBef>
            </a:pPr>
            <a:r>
              <a:rPr lang="uk-UA" dirty="0"/>
              <a:t>Почати використовувати </a:t>
            </a:r>
            <a:r>
              <a:rPr lang="en-US" dirty="0"/>
              <a:t>Packet Tracer</a:t>
            </a:r>
            <a:endParaRPr lang="uk-UA" dirty="0"/>
          </a:p>
          <a:p>
            <a:pPr marL="0" indent="0">
              <a:buNone/>
            </a:pPr>
            <a:r>
              <a:rPr lang="uk-UA" i="1" dirty="0">
                <a:highlight>
                  <a:srgbClr val="FFFF00"/>
                </a:highlight>
              </a:rPr>
              <a:t>Ознайомитися самостійно</a:t>
            </a:r>
            <a:r>
              <a:rPr lang="uk-UA" dirty="0"/>
              <a:t> з поняттями: конвергенція мереж та </a:t>
            </a:r>
            <a:r>
              <a:rPr lang="uk-UA" dirty="0" err="1"/>
              <a:t>інфокомунікаційна</a:t>
            </a:r>
            <a:r>
              <a:rPr lang="uk-UA" dirty="0"/>
              <a:t> мережа (див. </a:t>
            </a:r>
            <a:r>
              <a:rPr lang="en-US" dirty="0"/>
              <a:t>[1] </a:t>
            </a:r>
            <a:r>
              <a:rPr lang="uk-UA" dirty="0"/>
              <a:t>у списку літератури)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318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65F2212-422F-4660-8888-F8FA92A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  <a:solidFill>
            <a:srgbClr val="33CCFF"/>
          </a:solidFill>
        </p:spPr>
        <p:txBody>
          <a:bodyPr>
            <a:normAutofit/>
          </a:bodyPr>
          <a:lstStyle/>
          <a:p>
            <a:pPr algn="ctr"/>
            <a:r>
              <a:rPr lang="uk-UA" b="1" dirty="0">
                <a:highlight>
                  <a:srgbClr val="33CCFF"/>
                </a:highlight>
              </a:rPr>
              <a:t>Список літератури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Місце для вмісту 15">
            <a:extLst>
              <a:ext uri="{FF2B5EF4-FFF2-40B4-BE49-F238E27FC236}">
                <a16:creationId xmlns:a16="http://schemas.microsoft.com/office/drawing/2014/main" id="{1D3EE7C5-C798-4565-A765-66BBF16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tabLst>
                <a:tab pos="228600" algn="l"/>
              </a:tabLst>
            </a:pP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Воробієнко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П., Л.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Нікітюк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Резніченко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Телекомунікаційні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інформаційні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мережі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К.: САММ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ІТ-Книга, 2010. – 708 с.</a:t>
            </a:r>
          </a:p>
          <a:p>
            <a:pPr marL="342900" lvl="0" indent="-342900" algn="l">
              <a:buFont typeface="+mj-lt"/>
              <a:buAutoNum type="arabicPeriod"/>
              <a:tabLst>
                <a:tab pos="228600" algn="l"/>
              </a:tabLst>
            </a:pP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Олифер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В. Г.,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Олифер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Н. А.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Компьютерные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сети. Принц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пы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протоколы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5-е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изд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Спб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.: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Питер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2016. – 992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uk-U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підходять 3-є та 4-е видання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lvl="0" indent="0" algn="l">
              <a:buNone/>
              <a:tabLst>
                <a:tab pos="228600" algn="l"/>
              </a:tabLst>
            </a:pPr>
            <a:br>
              <a:rPr lang="uk-UA" dirty="0"/>
            </a:br>
            <a:r>
              <a:rPr lang="uk-UA" dirty="0">
                <a:solidFill>
                  <a:srgbClr val="0070C0"/>
                </a:solidFill>
              </a:rPr>
              <a:t>Невеличка бібліотечка:</a:t>
            </a:r>
            <a:br>
              <a:rPr lang="uk-UA" dirty="0"/>
            </a:br>
            <a:r>
              <a:rPr lang="en-US" dirty="0"/>
              <a:t>https://drive.google.com/drive/folders/1ITtDAkTeGGYrQnVgtWr_WtOlbi1hiFwV?usp=sharing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52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5E90B-84A4-4CB6-BD34-FDF2F40E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7443"/>
          </a:xfrm>
        </p:spPr>
        <p:txBody>
          <a:bodyPr anchor="t">
            <a:normAutofit/>
          </a:bodyPr>
          <a:lstStyle/>
          <a:p>
            <a:pPr algn="ctr"/>
            <a:br>
              <a:rPr lang="uk-UA" b="1" dirty="0"/>
            </a:br>
            <a:r>
              <a:rPr lang="uk-UA" b="1" dirty="0">
                <a:highlight>
                  <a:srgbClr val="33CCFF"/>
                </a:highlight>
              </a:rPr>
              <a:t>План курсу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97376F9-A202-40F8-80C3-4E84C32B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1396"/>
            <a:ext cx="10515600" cy="2185255"/>
          </a:xfrm>
        </p:spPr>
        <p:txBody>
          <a:bodyPr>
            <a:normAutofit/>
          </a:bodyPr>
          <a:lstStyle/>
          <a:p>
            <a:r>
              <a:rPr lang="uk-UA" sz="4000" b="1" dirty="0"/>
              <a:t>Частина 1  Організація комп’ютерних мереж</a:t>
            </a:r>
            <a:br>
              <a:rPr lang="uk-UA" sz="4000" b="1" dirty="0"/>
            </a:br>
            <a:endParaRPr lang="uk-UA" sz="4000" b="1" dirty="0"/>
          </a:p>
          <a:p>
            <a:r>
              <a:rPr lang="uk-UA" sz="4000" b="1" dirty="0"/>
              <a:t>Частина 2  Базові мережеві технології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876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DA04E-4526-45B0-8B78-EBD255DC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uk-UA" sz="3700" b="1" dirty="0">
                <a:solidFill>
                  <a:srgbClr val="FFFFFF"/>
                </a:solidFill>
              </a:rPr>
              <a:t>Частина 1 Організація комп’ютерних мереж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083A0DC-DE19-48F0-BFBD-BFB134F6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375346" cy="5947568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Тема 1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 Загальні поняття комп’ютерних мереж</a:t>
            </a:r>
            <a:endParaRPr lang="uk-UA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Тема 2 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Моделі мережевої архітектури. Протокольна модель</a:t>
            </a:r>
            <a:endParaRPr lang="uk-UA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Тема 3 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Стек протоколів TCP/IP. Огляд передачі даних у моделі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TCP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/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IP</a:t>
            </a:r>
            <a:endParaRPr lang="uk-UA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Тема 4 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Основні різновиди мережевих протоколів</a:t>
            </a:r>
            <a:endParaRPr lang="uk-UA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Тема 5 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Огляд еталонної моделі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OSI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/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ISO</a:t>
            </a:r>
            <a:endParaRPr lang="uk-UA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Times New Roman" panose="02020603050405020304" pitchFamily="18" charset="0"/>
              </a:rPr>
              <a:t>Тема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 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6 Адреси канального рівня. Алгоритм роботи комутатора </a:t>
            </a:r>
          </a:p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Times New Roman" panose="02020603050405020304" pitchFamily="18" charset="0"/>
              </a:rPr>
              <a:t>Тема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 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7 З’єднання мереж, маршрутизатор, таблиця маршрутизації</a:t>
            </a:r>
          </a:p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Times New Roman" panose="02020603050405020304" pitchFamily="18" charset="0"/>
              </a:rPr>
              <a:t>Тема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 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8 Огляд роботи протоколу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IP</a:t>
            </a:r>
            <a:r>
              <a:rPr lang="uk-UA" sz="2400" dirty="0">
                <a:ea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uk-UA" sz="2400" dirty="0">
                <a:effectLst/>
                <a:ea typeface="Times New Roman" panose="02020603050405020304" pitchFamily="18" charset="0"/>
              </a:rPr>
              <a:t>Тема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 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9 </a:t>
            </a:r>
            <a:r>
              <a:rPr lang="uk-UA" sz="2400" dirty="0" err="1">
                <a:effectLst/>
                <a:ea typeface="Times New Roman" panose="02020603050405020304" pitchFamily="18" charset="0"/>
              </a:rPr>
              <a:t>Маршрутизувальні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 протоколи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5880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1BEB2-EB2E-4060-89F0-5D23EF61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228"/>
          </a:xfrm>
          <a:solidFill>
            <a:srgbClr val="33CCFF"/>
          </a:solidFill>
        </p:spPr>
        <p:txBody>
          <a:bodyPr>
            <a:normAutofit fontScale="90000"/>
          </a:bodyPr>
          <a:lstStyle/>
          <a:p>
            <a:pPr algn="ctr"/>
            <a:r>
              <a:rPr lang="uk-UA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Тема 1 </a:t>
            </a:r>
            <a:r>
              <a:rPr lang="uk-UA" sz="4400" b="1" dirty="0">
                <a:effectLst/>
                <a:ea typeface="Times New Roman" panose="02020603050405020304" pitchFamily="18" charset="0"/>
              </a:rPr>
              <a:t> Загальні поняття комп’ютерних мереж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72A7FD-74CC-45E1-A87F-B2C1937B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97" y="1538655"/>
            <a:ext cx="10960273" cy="4638308"/>
          </a:xfrm>
        </p:spPr>
        <p:txBody>
          <a:bodyPr>
            <a:normAutofit fontScale="92500" lnSpcReduction="20000"/>
          </a:bodyPr>
          <a:lstStyle/>
          <a:p>
            <a:pPr marL="0" lvl="0" indent="0" algn="l">
              <a:buNone/>
            </a:pPr>
            <a:r>
              <a:rPr lang="uk-UA" dirty="0">
                <a:highlight>
                  <a:srgbClr val="00FFFF"/>
                </a:highlight>
              </a:rPr>
              <a:t>Мережа</a:t>
            </a:r>
            <a:r>
              <a:rPr lang="uk-UA" dirty="0"/>
              <a:t> – об’єднання однорідних об’єктів, яке має правила взаємодії його членів між собою й з об’єктами поза ним. </a:t>
            </a:r>
          </a:p>
          <a:p>
            <a:pPr marL="0" lvl="0" indent="0" algn="l">
              <a:buNone/>
            </a:pPr>
            <a:endParaRPr lang="uk-UA" dirty="0"/>
          </a:p>
          <a:p>
            <a:pPr marL="0" lvl="0" indent="0" algn="l">
              <a:buNone/>
            </a:pPr>
            <a:endParaRPr lang="uk-UA" dirty="0"/>
          </a:p>
          <a:p>
            <a:pPr marL="0" lvl="0" indent="0" algn="l">
              <a:buNone/>
            </a:pPr>
            <a:endParaRPr lang="uk-UA" dirty="0"/>
          </a:p>
          <a:p>
            <a:pPr marL="0" lvl="0" indent="0" algn="l">
              <a:buNone/>
            </a:pPr>
            <a:endParaRPr lang="uk-UA" dirty="0"/>
          </a:p>
          <a:p>
            <a:pPr marL="0" lvl="0" indent="0" algn="l">
              <a:buNone/>
            </a:pPr>
            <a:endParaRPr lang="uk-UA" dirty="0"/>
          </a:p>
          <a:p>
            <a:pPr marL="0" lvl="0" indent="0" algn="l">
              <a:buNone/>
            </a:pPr>
            <a:endParaRPr lang="uk-UA" dirty="0"/>
          </a:p>
          <a:p>
            <a:pPr marL="0" lvl="0" indent="0" algn="l">
              <a:buNone/>
            </a:pPr>
            <a:r>
              <a:rPr lang="uk-UA" i="1" dirty="0">
                <a:solidFill>
                  <a:srgbClr val="0070C0"/>
                </a:solidFill>
              </a:rPr>
              <a:t>Приклади мереж</a:t>
            </a:r>
            <a:r>
              <a:rPr lang="uk-UA" dirty="0"/>
              <a:t>: господарські (водопровід, каналізація), енергетичні, транспортні, торговельні (сукупність торговельних підприємств, що забезпечують рух товарів), суспільні, …</a:t>
            </a:r>
          </a:p>
          <a:p>
            <a:pPr marL="0" lvl="0" indent="0" algn="ctr">
              <a:buNone/>
            </a:pPr>
            <a:r>
              <a:rPr lang="uk-UA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Мережі можуть бути елементами більших мереж, утворюючи </a:t>
            </a:r>
            <a:r>
              <a:rPr lang="uk-UA" i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ієрархії</a:t>
            </a:r>
            <a:r>
              <a:rPr lang="uk-UA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l">
              <a:buNone/>
            </a:pPr>
            <a:endParaRPr lang="uk-UA" sz="3200" dirty="0">
              <a:effectLst/>
              <a:highlight>
                <a:srgbClr val="00FFFF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l">
              <a:buNone/>
            </a:pPr>
            <a:endParaRPr lang="uk-UA" sz="3800" dirty="0">
              <a:effectLst/>
              <a:highlight>
                <a:srgbClr val="00FFFF"/>
              </a:highlight>
              <a:ea typeface="Times New Roman" panose="02020603050405020304" pitchFamily="18" charset="0"/>
            </a:endParaRPr>
          </a:p>
          <a:p>
            <a:pPr marL="0" lvl="0" indent="0" algn="l">
              <a:buNone/>
            </a:pPr>
            <a:endParaRPr lang="uk-UA" dirty="0">
              <a:ea typeface="Times New Roman" panose="02020603050405020304" pitchFamily="18" charset="0"/>
            </a:endParaRPr>
          </a:p>
        </p:txBody>
      </p:sp>
      <p:grpSp>
        <p:nvGrpSpPr>
          <p:cNvPr id="25" name="Групувати 24">
            <a:extLst>
              <a:ext uri="{FF2B5EF4-FFF2-40B4-BE49-F238E27FC236}">
                <a16:creationId xmlns:a16="http://schemas.microsoft.com/office/drawing/2014/main" id="{52B2D750-DD39-4938-B0DC-307961E8AADC}"/>
              </a:ext>
            </a:extLst>
          </p:cNvPr>
          <p:cNvGrpSpPr/>
          <p:nvPr/>
        </p:nvGrpSpPr>
        <p:grpSpPr>
          <a:xfrm>
            <a:off x="3039740" y="2307581"/>
            <a:ext cx="4809393" cy="1939503"/>
            <a:chOff x="2257225" y="2246037"/>
            <a:chExt cx="4809393" cy="1939503"/>
          </a:xfrm>
        </p:grpSpPr>
        <p:grpSp>
          <p:nvGrpSpPr>
            <p:cNvPr id="19" name="Групувати 18">
              <a:extLst>
                <a:ext uri="{FF2B5EF4-FFF2-40B4-BE49-F238E27FC236}">
                  <a16:creationId xmlns:a16="http://schemas.microsoft.com/office/drawing/2014/main" id="{A67BFB54-391D-4C2A-AB96-63A894D4D634}"/>
                </a:ext>
              </a:extLst>
            </p:cNvPr>
            <p:cNvGrpSpPr/>
            <p:nvPr/>
          </p:nvGrpSpPr>
          <p:grpSpPr>
            <a:xfrm>
              <a:off x="2257225" y="2246037"/>
              <a:ext cx="4809393" cy="1939503"/>
              <a:chOff x="1951892" y="1899138"/>
              <a:chExt cx="4809393" cy="1939503"/>
            </a:xfrm>
          </p:grpSpPr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370B2235-421F-4FA1-A0AF-DE5F71CF6105}"/>
                  </a:ext>
                </a:extLst>
              </p:cNvPr>
              <p:cNvSpPr/>
              <p:nvPr/>
            </p:nvSpPr>
            <p:spPr>
              <a:xfrm>
                <a:off x="1951892" y="1899138"/>
                <a:ext cx="4809393" cy="1283677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noFill/>
                </a:endParaRPr>
              </a:p>
            </p:txBody>
          </p:sp>
          <p:cxnSp>
            <p:nvCxnSpPr>
              <p:cNvPr id="8" name="Пряма зі стрілкою 7">
                <a:extLst>
                  <a:ext uri="{FF2B5EF4-FFF2-40B4-BE49-F238E27FC236}">
                    <a16:creationId xmlns:a16="http://schemas.microsoft.com/office/drawing/2014/main" id="{47E8CD5C-B93B-4BFC-9A47-8B5D2D1D7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8610" y="2708031"/>
                <a:ext cx="0" cy="8968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 зі стрілкою 10">
                <a:extLst>
                  <a:ext uri="{FF2B5EF4-FFF2-40B4-BE49-F238E27FC236}">
                    <a16:creationId xmlns:a16="http://schemas.microsoft.com/office/drawing/2014/main" id="{B3461A3E-FE39-425D-8396-4AB526D9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9081" y="3182816"/>
                <a:ext cx="0" cy="6558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 зі стрілкою 12">
                <a:extLst>
                  <a:ext uri="{FF2B5EF4-FFF2-40B4-BE49-F238E27FC236}">
                    <a16:creationId xmlns:a16="http://schemas.microsoft.com/office/drawing/2014/main" id="{63506075-5FE1-4BCE-BEE0-B462DA5F9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9928" y="2527789"/>
                <a:ext cx="1449151" cy="11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 зі стрілкою 16">
                <a:extLst>
                  <a:ext uri="{FF2B5EF4-FFF2-40B4-BE49-F238E27FC236}">
                    <a16:creationId xmlns:a16="http://schemas.microsoft.com/office/drawing/2014/main" id="{B8D2B379-4AE3-426A-9714-6D471CC57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9737" y="2681657"/>
                <a:ext cx="0" cy="8968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207E088-15ED-427E-9C13-09D3E5C38E75}"/>
                </a:ext>
              </a:extLst>
            </p:cNvPr>
            <p:cNvSpPr/>
            <p:nvPr/>
          </p:nvSpPr>
          <p:spPr>
            <a:xfrm>
              <a:off x="2767608" y="2716824"/>
              <a:ext cx="1018847" cy="338108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20F4902F-37F2-46D7-BDF6-7EDE6D4D6668}"/>
                </a:ext>
              </a:extLst>
            </p:cNvPr>
            <p:cNvSpPr/>
            <p:nvPr/>
          </p:nvSpPr>
          <p:spPr>
            <a:xfrm>
              <a:off x="5241898" y="2699239"/>
              <a:ext cx="1018847" cy="338108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92464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47CB5-4C01-4E8E-B366-4748021C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solidFill>
            <a:srgbClr val="33CCFF"/>
          </a:solidFill>
        </p:spPr>
        <p:txBody>
          <a:bodyPr>
            <a:normAutofit fontScale="90000"/>
          </a:bodyPr>
          <a:lstStyle/>
          <a:p>
            <a:pPr algn="ctr"/>
            <a:r>
              <a:rPr lang="uk-UA" sz="3600" b="1" dirty="0"/>
              <a:t>Різновиди сучасних електротехнічних </a:t>
            </a:r>
            <a:br>
              <a:rPr lang="uk-UA" sz="3600" b="1" dirty="0"/>
            </a:br>
            <a:r>
              <a:rPr lang="uk-UA" sz="3600" b="1" dirty="0"/>
              <a:t>телекомунікаційних систем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83D5783-12C5-413D-9CDE-82521F11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715"/>
            <a:ext cx="10515600" cy="4937248"/>
          </a:xfrm>
        </p:spPr>
        <p:txBody>
          <a:bodyPr/>
          <a:lstStyle/>
          <a:p>
            <a:r>
              <a:rPr lang="uk-UA" dirty="0"/>
              <a:t>Телефонія</a:t>
            </a:r>
          </a:p>
          <a:p>
            <a:r>
              <a:rPr lang="uk-UA" dirty="0"/>
              <a:t>Радіо та телебачення</a:t>
            </a:r>
          </a:p>
          <a:p>
            <a:r>
              <a:rPr lang="uk-UA" dirty="0"/>
              <a:t>Супутниковий зв'язок</a:t>
            </a:r>
          </a:p>
          <a:p>
            <a:r>
              <a:rPr lang="uk-UA" dirty="0"/>
              <a:t>Комп'ютерні мережі			</a:t>
            </a:r>
          </a:p>
          <a:p>
            <a:pPr algn="ctr"/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</a:rPr>
              <a:t>а ще близько півтора століття працював телеграф </a:t>
            </a:r>
            <a:br>
              <a:rPr lang="uk-UA" dirty="0">
                <a:solidFill>
                  <a:schemeClr val="bg1"/>
                </a:solidFill>
                <a:highlight>
                  <a:srgbClr val="C0C0C0"/>
                </a:highlight>
              </a:rPr>
            </a:b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</a:rPr>
              <a:t>та його різновиди…</a:t>
            </a:r>
          </a:p>
          <a:p>
            <a:pPr marL="0" indent="0">
              <a:buNone/>
            </a:pPr>
            <a:endParaRPr lang="uk-UA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uk-UA" i="1" dirty="0">
                <a:solidFill>
                  <a:srgbClr val="0070C0"/>
                </a:solidFill>
              </a:rPr>
              <a:t>Узагальнимо: </a:t>
            </a:r>
          </a:p>
        </p:txBody>
      </p:sp>
    </p:spTree>
    <p:extLst>
      <p:ext uri="{BB962C8B-B14F-4D97-AF65-F5344CB8AC3E}">
        <p14:creationId xmlns:p14="http://schemas.microsoft.com/office/powerpoint/2010/main" val="3141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BBC0AEC-E901-449F-A1BF-5953937A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41"/>
            <a:ext cx="10515600" cy="483935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8A9D19F8-13EE-4F71-B08F-8F54AFD7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576"/>
            <a:ext cx="10515600" cy="5755183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lang="uk-UA" sz="24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Означення </a:t>
            </a:r>
            <a:r>
              <a:rPr lang="uk-UA" sz="2000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від </a:t>
            </a:r>
            <a:r>
              <a:rPr lang="uk-UA" sz="2400" b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Telecommunications</a:t>
            </a:r>
            <a:r>
              <a:rPr lang="uk-UA" sz="24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uk-UA" sz="2400" b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Standardization</a:t>
            </a:r>
            <a:r>
              <a:rPr lang="uk-UA" sz="24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uk-UA" sz="2400" b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Sector</a:t>
            </a:r>
            <a:r>
              <a:rPr lang="uk-UA" sz="24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uk-UA" sz="2400" b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uk-UA" sz="24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uk-UA" sz="2400" b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International</a:t>
            </a:r>
            <a:r>
              <a:rPr lang="uk-UA" sz="24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uk-UA" sz="2400" b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Telecommunications</a:t>
            </a:r>
            <a:r>
              <a:rPr lang="uk-UA" sz="24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uk-UA" sz="2400" b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Union</a:t>
            </a:r>
            <a:r>
              <a:rPr lang="uk-UA" sz="24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uk-UA" sz="240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ITU-T</a:t>
            </a:r>
            <a:r>
              <a:rPr lang="uk-UA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uk-UA" sz="2400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Телекомунікації 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tel</a:t>
            </a:r>
            <a:r>
              <a:rPr lang="uk-UA" sz="24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ecommunications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) – це сукупність засобів</a:t>
            </a:r>
            <a:r>
              <a:rPr lang="uk-UA" sz="2400" b="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які забезпечують перенесення інформації</a:t>
            </a:r>
            <a:r>
              <a:rPr lang="uk-UA" sz="2400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uk-UA" sz="2400" b="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2400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зображеної в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необхідній формі</a:t>
            </a:r>
            <a:r>
              <a:rPr lang="uk-UA" sz="2400" b="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 значну відстань за допомогою поширення сигналів в одному з середовищ </a:t>
            </a:r>
            <a:r>
              <a:rPr lang="uk-UA" sz="2400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мідь</a:t>
            </a:r>
            <a:r>
              <a:rPr lang="uk-UA" sz="2400" b="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оптичне волокно</a:t>
            </a:r>
            <a:r>
              <a:rPr lang="uk-UA" sz="2400" b="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ефір</a:t>
            </a:r>
            <a:r>
              <a:rPr lang="uk-UA" sz="2400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uk-UA" sz="2400" b="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або сукупності середовищ</a:t>
            </a:r>
            <a:r>
              <a:rPr lang="uk-UA" sz="2400" b="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uk-UA" sz="24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Засобами телекомунікацій є лінії зв'язку, пристрої з’єднання середовищ, системи передачі, комунікаційні пристрої мережі, обладнання сигналізації, синхронізації та інші.</a:t>
            </a:r>
          </a:p>
          <a:p>
            <a:pPr marL="0" lvl="0" indent="0" algn="l">
              <a:spcBef>
                <a:spcPts val="600"/>
              </a:spcBef>
              <a:buNone/>
            </a:pPr>
            <a:endParaRPr lang="uk-UA" sz="1800" b="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>
              <a:spcBef>
                <a:spcPts val="600"/>
              </a:spcBef>
              <a:buNone/>
            </a:pPr>
            <a:r>
              <a:rPr lang="uk-UA" sz="20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Звідси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0" lvl="0" indent="0" algn="l">
              <a:spcBef>
                <a:spcPts val="600"/>
              </a:spcBef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Телекомунікаційна мережа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elecommunication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– це система засобів телекомунікації</a:t>
            </a:r>
            <a:r>
              <a:rPr lang="uk-UA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яка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надає об’єктам, віддаленим один від одного, можливість </a:t>
            </a:r>
            <a:r>
              <a:rPr lang="uk-UA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інформаційної взаємодії</a:t>
            </a:r>
            <a:r>
              <a:rPr lang="uk-UA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0" lvl="0" indent="0" algn="l">
              <a:spcBef>
                <a:spcPts val="600"/>
              </a:spcBef>
              <a:buNone/>
            </a:pPr>
            <a:r>
              <a:rPr lang="uk-UA" sz="2400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Об’єкти інформаційної взаємодії: </a:t>
            </a:r>
            <a:br>
              <a:rPr lang="uk-UA" sz="2400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обчислювальні пристрої  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окремі мережі</a:t>
            </a:r>
            <a:r>
              <a:rPr lang="uk-UA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5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98CF-9C20-4C36-A735-3C3FD996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621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921F333-E84F-4BFC-8AFC-BD9B2965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462"/>
            <a:ext cx="10515600" cy="6031523"/>
          </a:xfrm>
        </p:spPr>
        <p:txBody>
          <a:bodyPr/>
          <a:lstStyle/>
          <a:p>
            <a:pPr marL="0" lvl="0" indent="0" algn="l">
              <a:buNone/>
            </a:pPr>
            <a:r>
              <a:rPr lang="uk-UA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Інформаційна взаємодія в телекомунікаційних мережах -- це </a:t>
            </a:r>
            <a:r>
              <a:rPr lang="uk-UA" sz="2000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обмін сигналами</a:t>
            </a:r>
            <a:r>
              <a:rPr lang="uk-UA" sz="20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(електричними, оптичними або електромагнітними хвилями в </a:t>
            </a:r>
            <a:r>
              <a:rPr lang="uk-UA" sz="2000" b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етері</a:t>
            </a:r>
            <a:r>
              <a:rPr lang="uk-UA" sz="20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uk-UA" sz="2000" dirty="0">
                <a:highlight>
                  <a:srgbClr val="00FFFF"/>
                </a:highlight>
              </a:rPr>
              <a:t>Сигнал</a:t>
            </a:r>
            <a:r>
              <a:rPr lang="uk-UA" sz="2000" dirty="0"/>
              <a:t> -- це </a:t>
            </a:r>
            <a:r>
              <a:rPr lang="uk-UA" sz="2000" i="1" dirty="0"/>
              <a:t>фізичний</a:t>
            </a:r>
            <a:r>
              <a:rPr lang="uk-UA" sz="2000" dirty="0"/>
              <a:t> </a:t>
            </a:r>
            <a:r>
              <a:rPr lang="uk-UA" sz="2000" i="1" dirty="0"/>
              <a:t>процес</a:t>
            </a:r>
            <a:r>
              <a:rPr lang="uk-UA" sz="2000" dirty="0"/>
              <a:t>, що містить у собі деяку інформацію. Носієм інформації є та чи інша характеристика носія сигналу, що </a:t>
            </a:r>
            <a:r>
              <a:rPr lang="uk-UA" sz="2000" i="1" dirty="0">
                <a:solidFill>
                  <a:srgbClr val="0070C0"/>
                </a:solidFill>
              </a:rPr>
              <a:t>змінюється в часі</a:t>
            </a:r>
            <a:r>
              <a:rPr lang="uk-UA" sz="2000" dirty="0"/>
              <a:t>, наприклад, в електричному ланцюзі сигналом є зміна струму або напруги.</a:t>
            </a:r>
          </a:p>
          <a:p>
            <a:pPr marL="0" marR="107950" indent="0" algn="just">
              <a:spcAft>
                <a:spcPts val="0"/>
              </a:spcAft>
              <a:buNone/>
              <a:tabLst>
                <a:tab pos="180340" algn="l"/>
              </a:tabLst>
            </a:pPr>
            <a:r>
              <a:rPr lang="uk-UA" sz="20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Інформація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 відомості про факти, явища, події, які можуть становити інтерес і які можна зобразити, обробити та передати. </a:t>
            </a:r>
            <a:endParaRPr lang="uk-UA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07950" indent="0" algn="just">
              <a:spcAft>
                <a:spcPts val="0"/>
              </a:spcAft>
              <a:buNone/>
              <a:tabLst>
                <a:tab pos="180340" algn="l"/>
              </a:tabLst>
            </a:pPr>
            <a:r>
              <a:rPr lang="uk-UA" sz="20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– зображення інформації у вигляді, який дозволяє її передати й отримати.</a:t>
            </a:r>
          </a:p>
          <a:p>
            <a:pPr marL="0" marR="107950" indent="0" algn="ctr">
              <a:spcAft>
                <a:spcPts val="0"/>
              </a:spcAft>
              <a:buNone/>
              <a:tabLst>
                <a:tab pos="180340" algn="l"/>
              </a:tabLst>
            </a:pPr>
            <a:r>
              <a:rPr lang="uk-UA" sz="20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 інформаційній взаємодії дані – це послідовності сигналів.  </a:t>
            </a:r>
            <a:endParaRPr lang="uk-UA" sz="2000" dirty="0">
              <a:solidFill>
                <a:srgbClr val="0070C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07950" indent="0" algn="just">
              <a:spcAft>
                <a:spcPts val="0"/>
              </a:spcAft>
              <a:buNone/>
              <a:tabLst>
                <a:tab pos="180340" algn="l"/>
              </a:tabLst>
            </a:pPr>
            <a:r>
              <a:rPr lang="uk-UA" sz="20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Повідомлення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– це дані, об’єднані змістом і придатні для обробки та передачі. </a:t>
            </a:r>
          </a:p>
          <a:p>
            <a:pPr marL="0" marR="107950" indent="0" algn="just">
              <a:spcAft>
                <a:spcPts val="0"/>
              </a:spcAft>
              <a:buNone/>
              <a:tabLst>
                <a:tab pos="180340" algn="l"/>
              </a:tabLst>
            </a:pPr>
            <a:r>
              <a:rPr lang="uk-UA" sz="20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Звідси можна й так</a:t>
            </a:r>
            <a:r>
              <a:rPr lang="uk-UA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Телекомунікаційна мережа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– це система засобів зв’язку, призначена для передачі інформації шляхом передачі даних у вигляді повідомлень. </a:t>
            </a:r>
            <a:r>
              <a:rPr lang="uk-UA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i="1" dirty="0">
                <a:solidFill>
                  <a:srgbClr val="0070C0"/>
                </a:solidFill>
              </a:rPr>
              <a:t>Англомовна література</a:t>
            </a:r>
            <a:r>
              <a:rPr lang="uk-UA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rgbClr val="0070C0"/>
                </a:solidFill>
              </a:rPr>
              <a:t>Carrier Network </a:t>
            </a:r>
            <a:r>
              <a:rPr lang="uk-UA" sz="2000" dirty="0">
                <a:solidFill>
                  <a:srgbClr val="0070C0"/>
                </a:solidFill>
              </a:rPr>
              <a:t>--мережа-переносник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endParaRPr lang="uk-UA" sz="2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uk-UA" sz="3200" dirty="0">
                <a:solidFill>
                  <a:srgbClr val="0070C0"/>
                </a:solidFill>
                <a:highlight>
                  <a:srgbClr val="FFFF00"/>
                </a:highlight>
              </a:rPr>
              <a:t>Транспортування інформації</a:t>
            </a:r>
          </a:p>
        </p:txBody>
      </p:sp>
    </p:spTree>
    <p:extLst>
      <p:ext uri="{BB962C8B-B14F-4D97-AF65-F5344CB8AC3E}">
        <p14:creationId xmlns:p14="http://schemas.microsoft.com/office/powerpoint/2010/main" val="24547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A83AA-1487-42F6-8B4C-1E2BB666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40" y="384418"/>
            <a:ext cx="10515600" cy="608183"/>
          </a:xfrm>
          <a:solidFill>
            <a:srgbClr val="33CCFF"/>
          </a:solidFill>
        </p:spPr>
        <p:txBody>
          <a:bodyPr>
            <a:normAutofit fontScale="90000"/>
          </a:bodyPr>
          <a:lstStyle/>
          <a:p>
            <a:r>
              <a:rPr lang="uk-UA" b="1" dirty="0"/>
              <a:t>Комп’ютерні та інформаційні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5A6FFC9-7E41-41BC-BAA0-D402FE6A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1"/>
            <a:ext cx="10515600" cy="5416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У нашому курсі «транспортером» є комп’ютерна мережа</a:t>
            </a:r>
            <a:r>
              <a:rPr lang="uk-UA" sz="2400" dirty="0">
                <a:effectLst/>
                <a:ea typeface="Calibri" panose="020F0502020204030204" pitchFamily="34" charset="0"/>
              </a:rPr>
              <a:t>  </a:t>
            </a:r>
          </a:p>
          <a:p>
            <a:r>
              <a:rPr lang="uk-UA" sz="2400" dirty="0">
                <a:effectLst/>
                <a:highlight>
                  <a:srgbClr val="00FFFF"/>
                </a:highlight>
                <a:ea typeface="Calibri" panose="020F0502020204030204" pitchFamily="34" charset="0"/>
              </a:rPr>
              <a:t>Комп’ютерна мережа</a:t>
            </a:r>
            <a:r>
              <a:rPr lang="uk-UA" sz="2400" dirty="0">
                <a:effectLst/>
                <a:ea typeface="Calibri" panose="020F0502020204030204" pitchFamily="34" charset="0"/>
              </a:rPr>
              <a:t> – це мережа, утворена з ліній зв’язку та мережевого обладнання так, що приєднані до них комп’ютери або інші пристрої можуть обмінюватися один з одним ресурсами (процесорний час, пам’ять, дані тощо).</a:t>
            </a:r>
            <a:endParaRPr lang="uk-UA" sz="2000" dirty="0">
              <a:solidFill>
                <a:srgbClr val="000000"/>
              </a:solidFill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uk-UA" dirty="0"/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74292FF2-99D5-46F6-BB89-53C9B43652D3}"/>
              </a:ext>
            </a:extLst>
          </p:cNvPr>
          <p:cNvGrpSpPr/>
          <p:nvPr/>
        </p:nvGrpSpPr>
        <p:grpSpPr>
          <a:xfrm>
            <a:off x="1349123" y="3331356"/>
            <a:ext cx="9639300" cy="2076841"/>
            <a:chOff x="1771154" y="3842240"/>
            <a:chExt cx="9639300" cy="2076841"/>
          </a:xfrm>
        </p:grpSpPr>
        <p:grpSp>
          <p:nvGrpSpPr>
            <p:cNvPr id="5" name="Групувати 4">
              <a:extLst>
                <a:ext uri="{FF2B5EF4-FFF2-40B4-BE49-F238E27FC236}">
                  <a16:creationId xmlns:a16="http://schemas.microsoft.com/office/drawing/2014/main" id="{D9A5980E-3116-40D0-B50D-75EB0E2F557D}"/>
                </a:ext>
              </a:extLst>
            </p:cNvPr>
            <p:cNvGrpSpPr/>
            <p:nvPr/>
          </p:nvGrpSpPr>
          <p:grpSpPr>
            <a:xfrm>
              <a:off x="1771154" y="3916620"/>
              <a:ext cx="5126906" cy="2002461"/>
              <a:chOff x="2369032" y="3749571"/>
              <a:chExt cx="5126906" cy="2002461"/>
            </a:xfrm>
          </p:grpSpPr>
          <p:cxnSp>
            <p:nvCxnSpPr>
              <p:cNvPr id="12" name="Пряма сполучна лінія 11">
                <a:extLst>
                  <a:ext uri="{FF2B5EF4-FFF2-40B4-BE49-F238E27FC236}">
                    <a16:creationId xmlns:a16="http://schemas.microsoft.com/office/drawing/2014/main" id="{70DE005E-F4AA-433C-A6FA-DE6BB25D4514}"/>
                  </a:ext>
                </a:extLst>
              </p:cNvPr>
              <p:cNvCxnSpPr>
                <a:cxnSpLocks/>
                <a:stCxn id="37" idx="6"/>
                <a:endCxn id="32" idx="2"/>
              </p:cNvCxnSpPr>
              <p:nvPr/>
            </p:nvCxnSpPr>
            <p:spPr>
              <a:xfrm flipV="1">
                <a:off x="3560884" y="4218842"/>
                <a:ext cx="1608993" cy="3868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 сполучна лінія 12">
                <a:extLst>
                  <a:ext uri="{FF2B5EF4-FFF2-40B4-BE49-F238E27FC236}">
                    <a16:creationId xmlns:a16="http://schemas.microsoft.com/office/drawing/2014/main" id="{0AD70480-E6F7-4BC0-9A49-B6427AE87ECB}"/>
                  </a:ext>
                </a:extLst>
              </p:cNvPr>
              <p:cNvCxnSpPr>
                <a:cxnSpLocks/>
                <a:stCxn id="32" idx="3"/>
                <a:endCxn id="27" idx="0"/>
              </p:cNvCxnSpPr>
              <p:nvPr/>
            </p:nvCxnSpPr>
            <p:spPr>
              <a:xfrm flipH="1">
                <a:off x="4671646" y="4346292"/>
                <a:ext cx="554885" cy="100593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 сполучна лінія 13">
                <a:extLst>
                  <a:ext uri="{FF2B5EF4-FFF2-40B4-BE49-F238E27FC236}">
                    <a16:creationId xmlns:a16="http://schemas.microsoft.com/office/drawing/2014/main" id="{4CD93B92-139E-4B8A-A9A3-4BA2688EC57D}"/>
                  </a:ext>
                </a:extLst>
              </p:cNvPr>
              <p:cNvCxnSpPr>
                <a:cxnSpLocks/>
                <a:stCxn id="32" idx="5"/>
                <a:endCxn id="20" idx="1"/>
              </p:cNvCxnSpPr>
              <p:nvPr/>
            </p:nvCxnSpPr>
            <p:spPr>
              <a:xfrm>
                <a:off x="5500084" y="4346292"/>
                <a:ext cx="974953" cy="618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 сполучна лінія 14">
                <a:extLst>
                  <a:ext uri="{FF2B5EF4-FFF2-40B4-BE49-F238E27FC236}">
                    <a16:creationId xmlns:a16="http://schemas.microsoft.com/office/drawing/2014/main" id="{99CA7056-533E-42E0-816C-1257BB57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5076" y="5092209"/>
                <a:ext cx="1547445" cy="4402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Групувати 15">
                <a:extLst>
                  <a:ext uri="{FF2B5EF4-FFF2-40B4-BE49-F238E27FC236}">
                    <a16:creationId xmlns:a16="http://schemas.microsoft.com/office/drawing/2014/main" id="{B552A00F-A5EC-4073-B019-0BCEE767B7B9}"/>
                  </a:ext>
                </a:extLst>
              </p:cNvPr>
              <p:cNvGrpSpPr/>
              <p:nvPr/>
            </p:nvGrpSpPr>
            <p:grpSpPr>
              <a:xfrm>
                <a:off x="2369032" y="4086803"/>
                <a:ext cx="1191852" cy="699142"/>
                <a:chOff x="2369032" y="4086803"/>
                <a:chExt cx="1191852" cy="699142"/>
              </a:xfrm>
            </p:grpSpPr>
            <p:sp>
              <p:nvSpPr>
                <p:cNvPr id="37" name="Овал 36">
                  <a:extLst>
                    <a:ext uri="{FF2B5EF4-FFF2-40B4-BE49-F238E27FC236}">
                      <a16:creationId xmlns:a16="http://schemas.microsoft.com/office/drawing/2014/main" id="{476DE5A3-A4FA-45F2-A861-4EF7ACAA3954}"/>
                    </a:ext>
                  </a:extLst>
                </p:cNvPr>
                <p:cNvSpPr/>
                <p:nvPr/>
              </p:nvSpPr>
              <p:spPr>
                <a:xfrm>
                  <a:off x="3174023" y="4425460"/>
                  <a:ext cx="386861" cy="36048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38" name="Пряма сполучна лінія 37">
                  <a:extLst>
                    <a:ext uri="{FF2B5EF4-FFF2-40B4-BE49-F238E27FC236}">
                      <a16:creationId xmlns:a16="http://schemas.microsoft.com/office/drawing/2014/main" id="{DED3F6FD-134D-4373-9AA9-0DD9347A7DA9}"/>
                    </a:ext>
                  </a:extLst>
                </p:cNvPr>
                <p:cNvCxnSpPr>
                  <a:cxnSpLocks/>
                  <a:endCxn id="37" idx="2"/>
                </p:cNvCxnSpPr>
                <p:nvPr/>
              </p:nvCxnSpPr>
              <p:spPr>
                <a:xfrm>
                  <a:off x="2369032" y="4495579"/>
                  <a:ext cx="804991" cy="1101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Прямокутник 38">
                  <a:extLst>
                    <a:ext uri="{FF2B5EF4-FFF2-40B4-BE49-F238E27FC236}">
                      <a16:creationId xmlns:a16="http://schemas.microsoft.com/office/drawing/2014/main" id="{61309651-B087-4403-97D3-95EC59CE02F4}"/>
                    </a:ext>
                  </a:extLst>
                </p:cNvPr>
                <p:cNvSpPr/>
                <p:nvPr/>
              </p:nvSpPr>
              <p:spPr>
                <a:xfrm rot="5844605">
                  <a:off x="2457101" y="4444455"/>
                  <a:ext cx="448407" cy="1846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40" name="Пряма сполучна лінія 39">
                  <a:extLst>
                    <a:ext uri="{FF2B5EF4-FFF2-40B4-BE49-F238E27FC236}">
                      <a16:creationId xmlns:a16="http://schemas.microsoft.com/office/drawing/2014/main" id="{150A1A8F-ED9D-44E0-8316-0C5BC2A37C7D}"/>
                    </a:ext>
                  </a:extLst>
                </p:cNvPr>
                <p:cNvCxnSpPr>
                  <a:cxnSpLocks/>
                  <a:endCxn id="37" idx="1"/>
                </p:cNvCxnSpPr>
                <p:nvPr/>
              </p:nvCxnSpPr>
              <p:spPr>
                <a:xfrm>
                  <a:off x="2843816" y="4086803"/>
                  <a:ext cx="386861" cy="39144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Овал 40">
                  <a:extLst>
                    <a:ext uri="{FF2B5EF4-FFF2-40B4-BE49-F238E27FC236}">
                      <a16:creationId xmlns:a16="http://schemas.microsoft.com/office/drawing/2014/main" id="{8AA84BA5-8508-4853-84F1-5B4C6039AEEB}"/>
                    </a:ext>
                  </a:extLst>
                </p:cNvPr>
                <p:cNvSpPr/>
                <p:nvPr/>
              </p:nvSpPr>
              <p:spPr>
                <a:xfrm>
                  <a:off x="2883498" y="41346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/>
                </a:p>
              </p:txBody>
            </p:sp>
          </p:grpSp>
          <p:grpSp>
            <p:nvGrpSpPr>
              <p:cNvPr id="17" name="Групувати 16">
                <a:extLst>
                  <a:ext uri="{FF2B5EF4-FFF2-40B4-BE49-F238E27FC236}">
                    <a16:creationId xmlns:a16="http://schemas.microsoft.com/office/drawing/2014/main" id="{7C7393F8-B504-4D04-9F6D-7235A368C0FF}"/>
                  </a:ext>
                </a:extLst>
              </p:cNvPr>
              <p:cNvGrpSpPr/>
              <p:nvPr/>
            </p:nvGrpSpPr>
            <p:grpSpPr>
              <a:xfrm>
                <a:off x="5169877" y="3749571"/>
                <a:ext cx="1134208" cy="649513"/>
                <a:chOff x="5169877" y="3749571"/>
                <a:chExt cx="1134208" cy="649513"/>
              </a:xfrm>
            </p:grpSpPr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2CDCCBCB-4F43-4192-B40A-999A3644D72C}"/>
                    </a:ext>
                  </a:extLst>
                </p:cNvPr>
                <p:cNvSpPr/>
                <p:nvPr/>
              </p:nvSpPr>
              <p:spPr>
                <a:xfrm>
                  <a:off x="5169877" y="4038599"/>
                  <a:ext cx="386861" cy="36048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33" name="Пряма сполучна лінія 32">
                  <a:extLst>
                    <a:ext uri="{FF2B5EF4-FFF2-40B4-BE49-F238E27FC236}">
                      <a16:creationId xmlns:a16="http://schemas.microsoft.com/office/drawing/2014/main" id="{4B2E5939-03AA-4F02-9F2E-94CBB2DFCEC4}"/>
                    </a:ext>
                  </a:extLst>
                </p:cNvPr>
                <p:cNvCxnSpPr>
                  <a:cxnSpLocks/>
                  <a:stCxn id="32" idx="7"/>
                </p:cNvCxnSpPr>
                <p:nvPr/>
              </p:nvCxnSpPr>
              <p:spPr>
                <a:xfrm flipV="1">
                  <a:off x="5500084" y="3749571"/>
                  <a:ext cx="554885" cy="3418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 сполучна лінія 33">
                  <a:extLst>
                    <a:ext uri="{FF2B5EF4-FFF2-40B4-BE49-F238E27FC236}">
                      <a16:creationId xmlns:a16="http://schemas.microsoft.com/office/drawing/2014/main" id="{632066D3-D9B2-4B86-A057-732C60CBE0B2}"/>
                    </a:ext>
                  </a:extLst>
                </p:cNvPr>
                <p:cNvCxnSpPr>
                  <a:cxnSpLocks/>
                  <a:stCxn id="32" idx="6"/>
                </p:cNvCxnSpPr>
                <p:nvPr/>
              </p:nvCxnSpPr>
              <p:spPr>
                <a:xfrm flipV="1">
                  <a:off x="5556738" y="4086803"/>
                  <a:ext cx="747347" cy="13203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Овал 34">
                  <a:extLst>
                    <a:ext uri="{FF2B5EF4-FFF2-40B4-BE49-F238E27FC236}">
                      <a16:creationId xmlns:a16="http://schemas.microsoft.com/office/drawing/2014/main" id="{CD716AF3-A2DA-41D0-9717-EEB341A1E31C}"/>
                    </a:ext>
                  </a:extLst>
                </p:cNvPr>
                <p:cNvSpPr/>
                <p:nvPr/>
              </p:nvSpPr>
              <p:spPr>
                <a:xfrm>
                  <a:off x="5943599" y="4052882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/>
                </a:p>
              </p:txBody>
            </p:sp>
            <p:sp>
              <p:nvSpPr>
                <p:cNvPr id="36" name="Овал 35">
                  <a:extLst>
                    <a:ext uri="{FF2B5EF4-FFF2-40B4-BE49-F238E27FC236}">
                      <a16:creationId xmlns:a16="http://schemas.microsoft.com/office/drawing/2014/main" id="{1C36FF7A-B1EA-4BD6-B334-CB9E3763B231}"/>
                    </a:ext>
                  </a:extLst>
                </p:cNvPr>
                <p:cNvSpPr/>
                <p:nvPr/>
              </p:nvSpPr>
              <p:spPr>
                <a:xfrm>
                  <a:off x="5810619" y="3758521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/>
                </a:p>
              </p:txBody>
            </p:sp>
          </p:grpSp>
          <p:grpSp>
            <p:nvGrpSpPr>
              <p:cNvPr id="18" name="Групувати 17">
                <a:extLst>
                  <a:ext uri="{FF2B5EF4-FFF2-40B4-BE49-F238E27FC236}">
                    <a16:creationId xmlns:a16="http://schemas.microsoft.com/office/drawing/2014/main" id="{C85C069F-DE1C-4DD2-803C-DDE740B289B9}"/>
                  </a:ext>
                </a:extLst>
              </p:cNvPr>
              <p:cNvGrpSpPr/>
              <p:nvPr/>
            </p:nvGrpSpPr>
            <p:grpSpPr>
              <a:xfrm>
                <a:off x="3692769" y="5272451"/>
                <a:ext cx="1172307" cy="479581"/>
                <a:chOff x="3692769" y="5272451"/>
                <a:chExt cx="1172307" cy="479581"/>
              </a:xfrm>
            </p:grpSpPr>
            <p:sp>
              <p:nvSpPr>
                <p:cNvPr id="27" name="Овал 26">
                  <a:extLst>
                    <a:ext uri="{FF2B5EF4-FFF2-40B4-BE49-F238E27FC236}">
                      <a16:creationId xmlns:a16="http://schemas.microsoft.com/office/drawing/2014/main" id="{D9E84FF2-B104-41A8-9E8B-E5606F0821AF}"/>
                    </a:ext>
                  </a:extLst>
                </p:cNvPr>
                <p:cNvSpPr/>
                <p:nvPr/>
              </p:nvSpPr>
              <p:spPr>
                <a:xfrm>
                  <a:off x="4478215" y="5352223"/>
                  <a:ext cx="386861" cy="36048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28" name="Пряма сполучна лінія 27">
                  <a:extLst>
                    <a:ext uri="{FF2B5EF4-FFF2-40B4-BE49-F238E27FC236}">
                      <a16:creationId xmlns:a16="http://schemas.microsoft.com/office/drawing/2014/main" id="{CA9FCD45-49D2-4A80-B288-706F4018C4AB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>
                  <a:off x="3851031" y="5272451"/>
                  <a:ext cx="627184" cy="26001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 сполучна лінія 28">
                  <a:extLst>
                    <a:ext uri="{FF2B5EF4-FFF2-40B4-BE49-F238E27FC236}">
                      <a16:creationId xmlns:a16="http://schemas.microsoft.com/office/drawing/2014/main" id="{4CDE6ED3-683A-45FE-8DC7-0C5733B88DE8}"/>
                    </a:ext>
                  </a:extLst>
                </p:cNvPr>
                <p:cNvCxnSpPr>
                  <a:cxnSpLocks/>
                  <a:endCxn id="27" idx="3"/>
                </p:cNvCxnSpPr>
                <p:nvPr/>
              </p:nvCxnSpPr>
              <p:spPr>
                <a:xfrm flipV="1">
                  <a:off x="3692769" y="5659916"/>
                  <a:ext cx="842100" cy="106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Овал 29">
                  <a:extLst>
                    <a:ext uri="{FF2B5EF4-FFF2-40B4-BE49-F238E27FC236}">
                      <a16:creationId xmlns:a16="http://schemas.microsoft.com/office/drawing/2014/main" id="{C4519F99-7B41-498F-84A8-14E39BEC5CDB}"/>
                    </a:ext>
                  </a:extLst>
                </p:cNvPr>
                <p:cNvSpPr/>
                <p:nvPr/>
              </p:nvSpPr>
              <p:spPr>
                <a:xfrm>
                  <a:off x="3995492" y="5275304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/>
                </a:p>
              </p:txBody>
            </p:sp>
            <p:sp>
              <p:nvSpPr>
                <p:cNvPr id="31" name="Овал 30">
                  <a:extLst>
                    <a:ext uri="{FF2B5EF4-FFF2-40B4-BE49-F238E27FC236}">
                      <a16:creationId xmlns:a16="http://schemas.microsoft.com/office/drawing/2014/main" id="{98287AA2-C74B-4C9E-A7EE-CE5DAB971776}"/>
                    </a:ext>
                  </a:extLst>
                </p:cNvPr>
                <p:cNvSpPr/>
                <p:nvPr/>
              </p:nvSpPr>
              <p:spPr>
                <a:xfrm>
                  <a:off x="3870196" y="5572032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/>
                </a:p>
              </p:txBody>
            </p:sp>
          </p:grpSp>
          <p:grpSp>
            <p:nvGrpSpPr>
              <p:cNvPr id="19" name="Групувати 18">
                <a:extLst>
                  <a:ext uri="{FF2B5EF4-FFF2-40B4-BE49-F238E27FC236}">
                    <a16:creationId xmlns:a16="http://schemas.microsoft.com/office/drawing/2014/main" id="{E165DF5C-B12E-4102-896D-471763D85D85}"/>
                  </a:ext>
                </a:extLst>
              </p:cNvPr>
              <p:cNvGrpSpPr/>
              <p:nvPr/>
            </p:nvGrpSpPr>
            <p:grpSpPr>
              <a:xfrm>
                <a:off x="6418383" y="4425460"/>
                <a:ext cx="1077555" cy="855333"/>
                <a:chOff x="6418383" y="4425460"/>
                <a:chExt cx="1077555" cy="855333"/>
              </a:xfrm>
            </p:grpSpPr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B8DF1685-11ED-444D-8EC7-D5116AF34B18}"/>
                    </a:ext>
                  </a:extLst>
                </p:cNvPr>
                <p:cNvSpPr/>
                <p:nvPr/>
              </p:nvSpPr>
              <p:spPr>
                <a:xfrm>
                  <a:off x="6418383" y="4911966"/>
                  <a:ext cx="386861" cy="36048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21" name="Пряма сполучна лінія 20">
                  <a:extLst>
                    <a:ext uri="{FF2B5EF4-FFF2-40B4-BE49-F238E27FC236}">
                      <a16:creationId xmlns:a16="http://schemas.microsoft.com/office/drawing/2014/main" id="{D637AD53-FA10-4EEA-8D58-10A8DE3C6831}"/>
                    </a:ext>
                  </a:extLst>
                </p:cNvPr>
                <p:cNvCxnSpPr>
                  <a:cxnSpLocks/>
                  <a:stCxn id="20" idx="7"/>
                </p:cNvCxnSpPr>
                <p:nvPr/>
              </p:nvCxnSpPr>
              <p:spPr>
                <a:xfrm flipV="1">
                  <a:off x="6748590" y="4535119"/>
                  <a:ext cx="747348" cy="42963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Прямокутник 21">
                  <a:extLst>
                    <a:ext uri="{FF2B5EF4-FFF2-40B4-BE49-F238E27FC236}">
                      <a16:creationId xmlns:a16="http://schemas.microsoft.com/office/drawing/2014/main" id="{7AF5A778-F1F3-4E89-AAD0-53441AC73BEF}"/>
                    </a:ext>
                  </a:extLst>
                </p:cNvPr>
                <p:cNvSpPr/>
                <p:nvPr/>
              </p:nvSpPr>
              <p:spPr>
                <a:xfrm rot="3597954">
                  <a:off x="6945923" y="4624753"/>
                  <a:ext cx="448407" cy="1846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23" name="Пряма сполучна лінія 22">
                  <a:extLst>
                    <a:ext uri="{FF2B5EF4-FFF2-40B4-BE49-F238E27FC236}">
                      <a16:creationId xmlns:a16="http://schemas.microsoft.com/office/drawing/2014/main" id="{8718FC34-1A07-4DE7-BF1C-695196D9960C}"/>
                    </a:ext>
                  </a:extLst>
                </p:cNvPr>
                <p:cNvCxnSpPr>
                  <a:cxnSpLocks/>
                  <a:stCxn id="20" idx="6"/>
                </p:cNvCxnSpPr>
                <p:nvPr/>
              </p:nvCxnSpPr>
              <p:spPr>
                <a:xfrm>
                  <a:off x="6805244" y="5092209"/>
                  <a:ext cx="611553" cy="13934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 сполучна лінія 23">
                  <a:extLst>
                    <a:ext uri="{FF2B5EF4-FFF2-40B4-BE49-F238E27FC236}">
                      <a16:creationId xmlns:a16="http://schemas.microsoft.com/office/drawing/2014/main" id="{318CF8CA-79C1-4090-817F-9002BF0E9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1813" y="4425460"/>
                  <a:ext cx="90240" cy="486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Овал 24">
                  <a:extLst>
                    <a:ext uri="{FF2B5EF4-FFF2-40B4-BE49-F238E27FC236}">
                      <a16:creationId xmlns:a16="http://schemas.microsoft.com/office/drawing/2014/main" id="{7ECA8304-5630-4E22-8372-AAA76AEEA4DC}"/>
                    </a:ext>
                  </a:extLst>
                </p:cNvPr>
                <p:cNvSpPr/>
                <p:nvPr/>
              </p:nvSpPr>
              <p:spPr>
                <a:xfrm>
                  <a:off x="6568590" y="4538777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/>
                </a:p>
              </p:txBody>
            </p:sp>
            <p:sp>
              <p:nvSpPr>
                <p:cNvPr id="26" name="Овал 25">
                  <a:extLst>
                    <a:ext uri="{FF2B5EF4-FFF2-40B4-BE49-F238E27FC236}">
                      <a16:creationId xmlns:a16="http://schemas.microsoft.com/office/drawing/2014/main" id="{B3180D77-3136-4A11-B03A-0A11A3B866D2}"/>
                    </a:ext>
                  </a:extLst>
                </p:cNvPr>
                <p:cNvSpPr/>
                <p:nvPr/>
              </p:nvSpPr>
              <p:spPr>
                <a:xfrm>
                  <a:off x="7117735" y="5100793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/>
                </a:p>
              </p:txBody>
            </p:sp>
          </p:grpSp>
        </p:grpSp>
        <p:grpSp>
          <p:nvGrpSpPr>
            <p:cNvPr id="6" name="Групувати 5">
              <a:extLst>
                <a:ext uri="{FF2B5EF4-FFF2-40B4-BE49-F238E27FC236}">
                  <a16:creationId xmlns:a16="http://schemas.microsoft.com/office/drawing/2014/main" id="{289BCC23-CDBA-4D00-87C6-4DD56C2B755F}"/>
                </a:ext>
              </a:extLst>
            </p:cNvPr>
            <p:cNvGrpSpPr/>
            <p:nvPr/>
          </p:nvGrpSpPr>
          <p:grpSpPr>
            <a:xfrm>
              <a:off x="7333197" y="3842240"/>
              <a:ext cx="4077257" cy="923330"/>
              <a:chOff x="7327756" y="3649881"/>
              <a:chExt cx="4275159" cy="9233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C13E85-92C5-488B-9617-AF01F114F205}"/>
                  </a:ext>
                </a:extLst>
              </p:cNvPr>
              <p:cNvSpPr txBox="1"/>
              <p:nvPr/>
            </p:nvSpPr>
            <p:spPr>
              <a:xfrm>
                <a:off x="7576386" y="3649881"/>
                <a:ext cx="40265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З’єднання з </a:t>
                </a:r>
                <a:r>
                  <a:rPr lang="uk-UA" i="1" dirty="0"/>
                  <a:t>кінцевою системою</a:t>
                </a:r>
                <a:r>
                  <a:rPr lang="uk-UA" dirty="0"/>
                  <a:t> -- комп’ютером або іншим пристроєм (</a:t>
                </a:r>
                <a:r>
                  <a:rPr lang="uk-UA" dirty="0">
                    <a:solidFill>
                      <a:srgbClr val="0070C0"/>
                    </a:solidFill>
                  </a:rPr>
                  <a:t>мережевий інтерфейс</a:t>
                </a:r>
                <a:r>
                  <a:rPr lang="uk-UA" dirty="0"/>
                  <a:t>)</a:t>
                </a:r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FA8ADB23-5AAC-477E-A985-55162B33332F}"/>
                  </a:ext>
                </a:extLst>
              </p:cNvPr>
              <p:cNvSpPr/>
              <p:nvPr/>
            </p:nvSpPr>
            <p:spPr>
              <a:xfrm>
                <a:off x="7327756" y="378799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/>
              </a:p>
            </p:txBody>
          </p:sp>
        </p:grpSp>
        <p:grpSp>
          <p:nvGrpSpPr>
            <p:cNvPr id="7" name="Групувати 6">
              <a:extLst>
                <a:ext uri="{FF2B5EF4-FFF2-40B4-BE49-F238E27FC236}">
                  <a16:creationId xmlns:a16="http://schemas.microsoft.com/office/drawing/2014/main" id="{E2B8DEA3-9D9D-424B-A277-6E16A995CC40}"/>
                </a:ext>
              </a:extLst>
            </p:cNvPr>
            <p:cNvGrpSpPr/>
            <p:nvPr/>
          </p:nvGrpSpPr>
          <p:grpSpPr>
            <a:xfrm>
              <a:off x="7350782" y="4772751"/>
              <a:ext cx="3676724" cy="646331"/>
              <a:chOff x="7350782" y="4772751"/>
              <a:chExt cx="3676724" cy="6463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E4435-E9ED-42B5-BCF4-7733FF92873F}"/>
                  </a:ext>
                </a:extLst>
              </p:cNvPr>
              <p:cNvSpPr txBox="1"/>
              <p:nvPr/>
            </p:nvSpPr>
            <p:spPr>
              <a:xfrm>
                <a:off x="7675685" y="4772751"/>
                <a:ext cx="33518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З’єднання з іншою мережею (</a:t>
                </a:r>
                <a:r>
                  <a:rPr lang="uk-UA" dirty="0" err="1">
                    <a:solidFill>
                      <a:srgbClr val="0070C0"/>
                    </a:solidFill>
                  </a:rPr>
                  <a:t>міжмережевий</a:t>
                </a:r>
                <a:r>
                  <a:rPr lang="uk-UA" dirty="0">
                    <a:solidFill>
                      <a:srgbClr val="0070C0"/>
                    </a:solidFill>
                  </a:rPr>
                  <a:t> інтерфейс</a:t>
                </a:r>
                <a:r>
                  <a:rPr lang="uk-UA" dirty="0"/>
                  <a:t>)</a:t>
                </a:r>
              </a:p>
            </p:txBody>
          </p:sp>
          <p:sp>
            <p:nvSpPr>
              <p:cNvPr id="9" name="Прямокутник 8">
                <a:extLst>
                  <a:ext uri="{FF2B5EF4-FFF2-40B4-BE49-F238E27FC236}">
                    <a16:creationId xmlns:a16="http://schemas.microsoft.com/office/drawing/2014/main" id="{C058F628-C98E-4C00-8435-603B5B668DD1}"/>
                  </a:ext>
                </a:extLst>
              </p:cNvPr>
              <p:cNvSpPr/>
              <p:nvPr/>
            </p:nvSpPr>
            <p:spPr>
              <a:xfrm rot="5400000">
                <a:off x="7218897" y="5027053"/>
                <a:ext cx="448407" cy="1846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80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4B91F-9F83-4B3A-9749-2B0133A4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88790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CC6C6E-FBC7-4D0E-B5BF-E13EF2FF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854"/>
            <a:ext cx="10515600" cy="5324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6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Комп’ютерна мережа + (Постачальники та споживачі інформації) = </a:t>
            </a:r>
          </a:p>
          <a:p>
            <a:pPr marL="0" indent="0" algn="ctr">
              <a:buNone/>
            </a:pPr>
            <a:r>
              <a:rPr lang="uk-UA" sz="26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Інформаційна мережа</a:t>
            </a:r>
            <a:endParaRPr lang="uk-UA" sz="2600" i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uk-UA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Постачальники та споживачі інформації – це комп’ютери (або інші пристрої) користувачів або </a:t>
            </a:r>
            <a:r>
              <a:rPr lang="uk-UA" sz="2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інформаційні системи</a:t>
            </a:r>
            <a:r>
              <a:rPr lang="uk-UA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uk-UA" sz="26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Інформаційна система</a:t>
            </a:r>
            <a:r>
              <a:rPr lang="uk-UA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uk-UA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uk-UA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 – це сукупність взаємозв’язаних організаційних і технічних засобів для збереження та обробки інформації з метою забезпечення інформаційних потреб користувачів </a:t>
            </a:r>
            <a:r>
              <a:rPr lang="uk-UA" sz="26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[ДСТУ 2392-94]</a:t>
            </a:r>
            <a:r>
              <a:rPr lang="uk-UA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6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Отже</a:t>
            </a:r>
          </a:p>
          <a:p>
            <a:r>
              <a:rPr lang="uk-UA" sz="26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Інформаційна мережа</a:t>
            </a:r>
            <a:r>
              <a:rPr lang="uk-UA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k-UA" sz="2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uk-UA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uk-UA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– </a:t>
            </a:r>
            <a:r>
              <a:rPr lang="uk-UA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це мережа для обробки, зберігання й передачі даних, утворена інформаційними системами, які з’єднуються за допомогою комунікаційної (комп’ютерної) мережі.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9660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1150</Words>
  <Application>Microsoft Office PowerPoint</Application>
  <PresentationFormat>Широкий екран</PresentationFormat>
  <Paragraphs>90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Times-Roman</vt:lpstr>
      <vt:lpstr>TTE15135A0t00</vt:lpstr>
      <vt:lpstr>TTE22B6C50t00</vt:lpstr>
      <vt:lpstr>Тема Office</vt:lpstr>
      <vt:lpstr>Комп’ютерні мережі</vt:lpstr>
      <vt:lpstr> План курсу</vt:lpstr>
      <vt:lpstr>Частина 1 Організація комп’ютерних мереж</vt:lpstr>
      <vt:lpstr>Тема 1  Загальні поняття комп’ютерних мереж</vt:lpstr>
      <vt:lpstr>Різновиди сучасних електротехнічних  телекомунікаційних систем</vt:lpstr>
      <vt:lpstr>Презентація PowerPoint</vt:lpstr>
      <vt:lpstr>Презентація PowerPoint</vt:lpstr>
      <vt:lpstr>Комп’ютерні та інформаційні мережі</vt:lpstr>
      <vt:lpstr>Презентація PowerPoint</vt:lpstr>
      <vt:lpstr>Кінцеві системи в інформаційних мережах</vt:lpstr>
      <vt:lpstr>Основні різновиди комп’ютерних мереж</vt:lpstr>
      <vt:lpstr>«В реалі»: різновиди за характером діяльності</vt:lpstr>
      <vt:lpstr>Для роботи на лабораторних заняттях та самостійної роботи</vt:lpstr>
      <vt:lpstr>Список літератури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Комп’ютерні мережі</dc:title>
  <dc:creator>Obi Mike</dc:creator>
  <cp:lastModifiedBy>Obi Mike</cp:lastModifiedBy>
  <cp:revision>51</cp:revision>
  <dcterms:created xsi:type="dcterms:W3CDTF">2020-09-03T17:41:15Z</dcterms:created>
  <dcterms:modified xsi:type="dcterms:W3CDTF">2020-09-03T22:58:14Z</dcterms:modified>
</cp:coreProperties>
</file>