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00" r:id="rId4"/>
    <p:sldId id="287" r:id="rId5"/>
    <p:sldId id="299" r:id="rId6"/>
    <p:sldId id="298" r:id="rId7"/>
    <p:sldId id="297" r:id="rId8"/>
    <p:sldId id="301" r:id="rId9"/>
    <p:sldId id="302" r:id="rId10"/>
    <p:sldId id="303" r:id="rId11"/>
    <p:sldId id="305" r:id="rId12"/>
    <p:sldId id="262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B9BC3-349F-4DF8-9739-259A2689C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2021A1B-3B74-441A-BDC7-C73324AD1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93A11D7-5093-40BB-A225-F667C700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F6235C0-80C1-4E88-876F-C488C301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46D6701-0AA6-4241-A564-1801B00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406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23C8A-C7CE-4EA1-8E91-2C1538E1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719349B-B6AC-4C67-B501-F247202C0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8EE5CDA-8364-4A62-9C75-FBDB826D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937F472-582F-4C08-B0B4-DE4CACCC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B373ED7-4B6D-4071-BB2E-5B1AD3B6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14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7283B39-3124-4CCC-BBFE-664112F18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6AA6535-EA37-4E79-A85B-7557D939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E656005-F3DF-4520-AE48-A0111700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ED6F450-5578-4CBA-ACC8-74F5411E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EF8B5A4-4226-43EE-820B-6E2AC75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995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EC4C5-99EC-4FD8-AB4B-5BAD0283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1CA1B24-233E-44B0-BD35-2419A3FA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7FFE962-2617-4716-B1B5-E909DF2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66CB6B1-EE06-48D6-A9BA-E6656A0A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683B312-503A-4737-B82D-469B490B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28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948C9-62B5-4558-9E8B-8C37EBD5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AF7A724-7889-4C4A-8261-68C17532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26A40C-E7A4-495C-B12C-CD11340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9AB5379-B7EF-4694-8E33-BBB8643D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3A506BC-E1FF-46C9-9314-627CFE5E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7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88ED2-CFD4-4798-A96E-E06972D9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EB499F0-99CE-452D-842D-80EA942F7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98446C7-D826-484A-9C37-C4E70056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C399AE7-4988-40BE-9E23-5A83114E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12E05C3-D14B-41D5-9C7E-0D46C781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8A773AF-8535-4FEC-906A-2CB7EF46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70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06B06-9940-494F-83CD-A9BD7445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B9DAF9A-EF7B-45B0-9892-11BB82702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FAAE65F-1045-41DB-AB13-FBD20F5E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41004BEE-10EB-4835-9B7B-C71A64106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C5A98383-4D05-4AF5-8D99-C489F2269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74FBC46-83AD-42C9-9A85-62753A8E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37F89994-A4F2-4AB2-8C9C-5DBDEA8F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B74C4A3C-5F9D-4F27-BC3C-ECEEBD42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97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FCDC2-6F12-4C7E-9508-C6F15E55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EEECA9B-30B9-4C56-9A81-7F5B2B4B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7243745-A372-4AA0-B857-750F0C1B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6A6D548-DDE0-4835-817A-E1022F25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66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1E67B75E-5E23-4E77-A618-96878042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E148D1C8-0CD9-4A2A-8843-127624B7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3B95A34-F595-4650-9E65-734047B7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44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BAAA5-38D2-4961-AA08-C1606B71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D1798AA-65EA-41AD-80D9-EFB03562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2E17903-C186-4585-A0D4-6D1B8E3D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3E23555-7A67-4F2A-A44C-B9CC8D9C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42294B3-4094-40B6-9435-3C16D575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45C7285-B6B9-4718-A1C4-F7ABA44A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611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9404F-0F71-4DDD-8EAD-FB3A5383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6734175-A454-4730-B480-C7AF65EFF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C0D1F2B-5082-4B21-B49D-917BD8FF5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B0F1FA3-ECEB-4B71-B2B1-B23C009E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A6D9BD7-4F21-484E-BAFE-7256F422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90A0154-1ED9-4124-B13A-17A65622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942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CC30A32-6C5E-4AC3-A80C-114B9545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59C00C6-5A5B-4BD7-9BB6-0FBBCAC4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DB6A317-D97C-4095-B822-0DF7D761A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4BDF-F8F1-4383-BB17-39D156AFB22D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33D9B40-8619-473D-8B0A-1E1BC74A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247954C-F94A-4180-8715-D9E8AA834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A9930-D98B-4522-9A3E-84F3708C6F6A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78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01130-FC2F-4F9D-9C29-FFB132F5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9763"/>
            <a:ext cx="9144000" cy="16557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uk-UA" sz="4400" b="1" dirty="0">
                <a:ea typeface="Times New Roman" panose="02020603050405020304" pitchFamily="18" charset="0"/>
              </a:rPr>
              <a:t>Тема 2 Моделі мережевої архітектури. Протокольна модель</a:t>
            </a:r>
            <a:endParaRPr lang="uk-UA" sz="4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E255192-684E-4BEF-9725-EDF5D78D4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7015"/>
            <a:ext cx="9144000" cy="2760785"/>
          </a:xfrm>
        </p:spPr>
        <p:txBody>
          <a:bodyPr>
            <a:normAutofit/>
          </a:bodyPr>
          <a:lstStyle/>
          <a:p>
            <a:r>
              <a:rPr lang="uk-UA" sz="2800" i="1" dirty="0"/>
              <a:t>Продовження</a:t>
            </a:r>
          </a:p>
        </p:txBody>
      </p:sp>
    </p:spTree>
    <p:extLst>
      <p:ext uri="{BB962C8B-B14F-4D97-AF65-F5344CB8AC3E}">
        <p14:creationId xmlns:p14="http://schemas.microsoft.com/office/powerpoint/2010/main" val="123288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666F7-D352-4104-9341-2C8C882D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8727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8369C8C-B94C-450D-8474-DFB2736F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2161"/>
            <a:ext cx="10515600" cy="56731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uk-UA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– це заснований на стандартах формалізований набір правил, що визначають послідовність і формат повідомлень, якими обмінюються процеси </a:t>
            </a:r>
            <a:r>
              <a:rPr lang="uk-UA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одного рівня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 мережевих компонентах, розташованих, зазвичай, </a:t>
            </a:r>
            <a:r>
              <a:rPr lang="uk-UA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вузлах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Програмну чи апаратну реалізацію зазначених правил теж називають протоколом. </a:t>
            </a:r>
          </a:p>
          <a:p>
            <a:pPr>
              <a:spcBef>
                <a:spcPts val="0"/>
              </a:spcBef>
            </a:pPr>
            <a:r>
              <a:rPr lang="uk-UA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– це формалізований набір правил, що визначають послідовність і формат повідомлень, якими обмінюються процеси </a:t>
            </a:r>
            <a:r>
              <a:rPr lang="uk-UA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сусідніх рівнів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на одному </a:t>
            </a:r>
            <a:r>
              <a:rPr lang="uk-UA" sz="20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вузлі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uk-UA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описує розв’язання певної задачі, тобто забезпечує деяку функцію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Виконання протоколу називають </a:t>
            </a:r>
            <a:r>
              <a:rPr lang="uk-UA" sz="2000" i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процесом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Протокол вищого рівня може використовувати кілька протоколів сусіднього нижчого рівня. Ці протоколи утворюють </a:t>
            </a:r>
            <a:r>
              <a:rPr lang="uk-UA" sz="20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сервіс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який надається нижчим рівнем. </a:t>
            </a:r>
            <a:r>
              <a:rPr lang="uk-UA" sz="2000" i="1" dirty="0">
                <a:solidFill>
                  <a:srgbClr val="000000"/>
                </a:solidFill>
                <a:effectLst/>
                <a:highlight>
                  <a:srgbClr val="C0C0C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Ілюстрація: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endParaRPr lang="uk-UA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uk-UA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uk-UA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uk-UA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uk-UA" sz="20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/>
            <a:endParaRPr lang="uk-UA" sz="2000" dirty="0">
              <a:effectLst/>
              <a:ea typeface="Calibri" panose="020F0502020204030204" pitchFamily="34" charset="0"/>
            </a:endParaRPr>
          </a:p>
          <a:p>
            <a:pPr marL="216000" indent="-216000" algn="just"/>
            <a:endParaRPr lang="uk-UA" sz="2000" dirty="0">
              <a:ea typeface="Calibri" panose="020F0502020204030204" pitchFamily="34" charset="0"/>
            </a:endParaRPr>
          </a:p>
          <a:p>
            <a:pPr marL="216000" indent="-216000" algn="just"/>
            <a:endParaRPr lang="uk-UA" sz="20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uk-UA" sz="2000" dirty="0">
              <a:effectLst/>
              <a:ea typeface="Calibri" panose="020F0502020204030204" pitchFamily="34" charset="0"/>
            </a:endParaRPr>
          </a:p>
        </p:txBody>
      </p:sp>
      <p:grpSp>
        <p:nvGrpSpPr>
          <p:cNvPr id="101" name="Групувати 100">
            <a:extLst>
              <a:ext uri="{FF2B5EF4-FFF2-40B4-BE49-F238E27FC236}">
                <a16:creationId xmlns:a16="http://schemas.microsoft.com/office/drawing/2014/main" id="{F19F757E-1D56-4A0A-95B4-1F9BB302FCBC}"/>
              </a:ext>
            </a:extLst>
          </p:cNvPr>
          <p:cNvGrpSpPr/>
          <p:nvPr/>
        </p:nvGrpSpPr>
        <p:grpSpPr>
          <a:xfrm>
            <a:off x="1499517" y="3469157"/>
            <a:ext cx="8852024" cy="2856114"/>
            <a:chOff x="1676801" y="3459826"/>
            <a:chExt cx="8852024" cy="2856114"/>
          </a:xfrm>
        </p:grpSpPr>
        <p:grpSp>
          <p:nvGrpSpPr>
            <p:cNvPr id="92" name="Групувати 91">
              <a:extLst>
                <a:ext uri="{FF2B5EF4-FFF2-40B4-BE49-F238E27FC236}">
                  <a16:creationId xmlns:a16="http://schemas.microsoft.com/office/drawing/2014/main" id="{2F8B6CC2-291D-4D61-BB8B-CF844B346EBC}"/>
                </a:ext>
              </a:extLst>
            </p:cNvPr>
            <p:cNvGrpSpPr/>
            <p:nvPr/>
          </p:nvGrpSpPr>
          <p:grpSpPr>
            <a:xfrm>
              <a:off x="1676801" y="3459826"/>
              <a:ext cx="8852024" cy="2856114"/>
              <a:chOff x="1256924" y="2424125"/>
              <a:chExt cx="8852024" cy="2856114"/>
            </a:xfrm>
          </p:grpSpPr>
          <p:grpSp>
            <p:nvGrpSpPr>
              <p:cNvPr id="91" name="Групувати 90">
                <a:extLst>
                  <a:ext uri="{FF2B5EF4-FFF2-40B4-BE49-F238E27FC236}">
                    <a16:creationId xmlns:a16="http://schemas.microsoft.com/office/drawing/2014/main" id="{6E767457-545B-4AFC-98DD-215F581B03BC}"/>
                  </a:ext>
                </a:extLst>
              </p:cNvPr>
              <p:cNvGrpSpPr/>
              <p:nvPr/>
            </p:nvGrpSpPr>
            <p:grpSpPr>
              <a:xfrm>
                <a:off x="3601616" y="2425951"/>
                <a:ext cx="4205001" cy="2854288"/>
                <a:chOff x="3601616" y="2425951"/>
                <a:chExt cx="4205001" cy="2854288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25ADEEA-322F-4B24-A445-AA5C5DE1F3BB}"/>
                    </a:ext>
                  </a:extLst>
                </p:cNvPr>
                <p:cNvSpPr txBox="1"/>
                <p:nvPr/>
              </p:nvSpPr>
              <p:spPr>
                <a:xfrm>
                  <a:off x="3601616" y="4941685"/>
                  <a:ext cx="4204995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uk-UA" sz="1600" dirty="0"/>
                    <a:t>Фізична мережа</a:t>
                  </a:r>
                </a:p>
              </p:txBody>
            </p:sp>
            <p:grpSp>
              <p:nvGrpSpPr>
                <p:cNvPr id="77" name="Групувати 76">
                  <a:extLst>
                    <a:ext uri="{FF2B5EF4-FFF2-40B4-BE49-F238E27FC236}">
                      <a16:creationId xmlns:a16="http://schemas.microsoft.com/office/drawing/2014/main" id="{39456B04-C286-482D-B3EC-9C9DE10C80CD}"/>
                    </a:ext>
                  </a:extLst>
                </p:cNvPr>
                <p:cNvGrpSpPr/>
                <p:nvPr/>
              </p:nvGrpSpPr>
              <p:grpSpPr>
                <a:xfrm>
                  <a:off x="3601616" y="2425951"/>
                  <a:ext cx="4205001" cy="2517790"/>
                  <a:chOff x="3601616" y="2435282"/>
                  <a:chExt cx="4205001" cy="2517790"/>
                </a:xfrm>
              </p:grpSpPr>
              <p:grpSp>
                <p:nvGrpSpPr>
                  <p:cNvPr id="70" name="Групувати 69">
                    <a:extLst>
                      <a:ext uri="{FF2B5EF4-FFF2-40B4-BE49-F238E27FC236}">
                        <a16:creationId xmlns:a16="http://schemas.microsoft.com/office/drawing/2014/main" id="{E2BA2DC0-D676-413A-9BA9-25A010FC8345}"/>
                      </a:ext>
                    </a:extLst>
                  </p:cNvPr>
                  <p:cNvGrpSpPr/>
                  <p:nvPr/>
                </p:nvGrpSpPr>
                <p:grpSpPr>
                  <a:xfrm>
                    <a:off x="3601616" y="2435283"/>
                    <a:ext cx="2898709" cy="2179235"/>
                    <a:chOff x="3601616" y="2435283"/>
                    <a:chExt cx="2898709" cy="2179235"/>
                  </a:xfrm>
                </p:grpSpPr>
                <p:cxnSp>
                  <p:nvCxnSpPr>
                    <p:cNvPr id="17" name="Пряма зі стрілкою 16">
                      <a:extLst>
                        <a:ext uri="{FF2B5EF4-FFF2-40B4-BE49-F238E27FC236}">
                          <a16:creationId xmlns:a16="http://schemas.microsoft.com/office/drawing/2014/main" id="{4FCA8F70-DF32-4EC5-9AAA-FA064CEDE5F3}"/>
                        </a:ext>
                      </a:extLst>
                    </p:cNvPr>
                    <p:cNvCxnSpPr>
                      <a:cxnSpLocks/>
                      <a:stCxn id="12" idx="2"/>
                      <a:endCxn id="32" idx="0"/>
                    </p:cNvCxnSpPr>
                    <p:nvPr/>
                  </p:nvCxnSpPr>
                  <p:spPr>
                    <a:xfrm>
                      <a:off x="4254762" y="2773837"/>
                      <a:ext cx="0" cy="382825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6541F94D-221E-4F83-B791-004E865164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616" y="2435283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uk-UA" sz="1600" dirty="0"/>
                    </a:p>
                  </p:txBody>
                </p:sp>
                <p:cxnSp>
                  <p:nvCxnSpPr>
                    <p:cNvPr id="15" name="Пряма зі стрілкою 14">
                      <a:extLst>
                        <a:ext uri="{FF2B5EF4-FFF2-40B4-BE49-F238E27FC236}">
                          <a16:creationId xmlns:a16="http://schemas.microsoft.com/office/drawing/2014/main" id="{D95A7BB9-4C50-4953-BD16-BCD9F4F1A79A}"/>
                        </a:ext>
                      </a:extLst>
                    </p:cNvPr>
                    <p:cNvCxnSpPr>
                      <a:cxnSpLocks/>
                      <a:stCxn id="12" idx="3"/>
                      <a:endCxn id="13" idx="1"/>
                    </p:cNvCxnSpPr>
                    <p:nvPr/>
                  </p:nvCxnSpPr>
                  <p:spPr>
                    <a:xfrm flipV="1">
                      <a:off x="4907908" y="2604559"/>
                      <a:ext cx="1592417" cy="1"/>
                    </a:xfrm>
                    <a:prstGeom prst="straightConnector1">
                      <a:avLst/>
                    </a:prstGeom>
                    <a:ln w="38100">
                      <a:solidFill>
                        <a:srgbClr val="C00000"/>
                      </a:solidFill>
                      <a:prstDash val="dash"/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87C4F242-5240-450F-A8F9-D5ED9DB267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616" y="3156662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uk-UA" sz="1600" dirty="0"/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93EBC451-46CC-4F19-B2B8-4C4C35996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616" y="3870103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uk-UA" sz="1600" dirty="0"/>
                        <a:t>…</a:t>
                      </a:r>
                    </a:p>
                  </p:txBody>
                </p:sp>
                <p:cxnSp>
                  <p:nvCxnSpPr>
                    <p:cNvPr id="48" name="Пряма зі стрілкою 47">
                      <a:extLst>
                        <a:ext uri="{FF2B5EF4-FFF2-40B4-BE49-F238E27FC236}">
                          <a16:creationId xmlns:a16="http://schemas.microsoft.com/office/drawing/2014/main" id="{96CBEE9F-06A4-47F9-8C36-84C67BBA6B5D}"/>
                        </a:ext>
                      </a:extLst>
                    </p:cNvPr>
                    <p:cNvCxnSpPr>
                      <a:cxnSpLocks/>
                      <a:stCxn id="36" idx="2"/>
                    </p:cNvCxnSpPr>
                    <p:nvPr/>
                  </p:nvCxnSpPr>
                  <p:spPr>
                    <a:xfrm>
                      <a:off x="4254762" y="4208657"/>
                      <a:ext cx="0" cy="405861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Пряма зі стрілкою 56">
                      <a:extLst>
                        <a:ext uri="{FF2B5EF4-FFF2-40B4-BE49-F238E27FC236}">
                          <a16:creationId xmlns:a16="http://schemas.microsoft.com/office/drawing/2014/main" id="{D0CD1BCE-C989-44AE-8BD5-573D9FA887AD}"/>
                        </a:ext>
                      </a:extLst>
                    </p:cNvPr>
                    <p:cNvCxnSpPr>
                      <a:cxnSpLocks/>
                      <a:stCxn id="32" idx="2"/>
                      <a:endCxn id="36" idx="0"/>
                    </p:cNvCxnSpPr>
                    <p:nvPr/>
                  </p:nvCxnSpPr>
                  <p:spPr>
                    <a:xfrm>
                      <a:off x="4254762" y="3495216"/>
                      <a:ext cx="0" cy="374887"/>
                    </a:xfrm>
                    <a:prstGeom prst="straightConnector1">
                      <a:avLst/>
                    </a:prstGeom>
                    <a:ln w="28575">
                      <a:prstDash val="sysDash"/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1" name="Групувати 70">
                    <a:extLst>
                      <a:ext uri="{FF2B5EF4-FFF2-40B4-BE49-F238E27FC236}">
                        <a16:creationId xmlns:a16="http://schemas.microsoft.com/office/drawing/2014/main" id="{36EF37ED-A7F9-497B-9786-E708AF4BA33D}"/>
                      </a:ext>
                    </a:extLst>
                  </p:cNvPr>
                  <p:cNvGrpSpPr/>
                  <p:nvPr/>
                </p:nvGrpSpPr>
                <p:grpSpPr>
                  <a:xfrm>
                    <a:off x="6500325" y="2435282"/>
                    <a:ext cx="1306292" cy="2205353"/>
                    <a:chOff x="6500325" y="2435282"/>
                    <a:chExt cx="1306292" cy="2205353"/>
                  </a:xfrm>
                </p:grpSpPr>
                <p:cxnSp>
                  <p:nvCxnSpPr>
                    <p:cNvPr id="18" name="Пряма зі стрілкою 17">
                      <a:extLst>
                        <a:ext uri="{FF2B5EF4-FFF2-40B4-BE49-F238E27FC236}">
                          <a16:creationId xmlns:a16="http://schemas.microsoft.com/office/drawing/2014/main" id="{6932858A-FC19-4A20-905A-C7B0A8724EF6}"/>
                        </a:ext>
                      </a:extLst>
                    </p:cNvPr>
                    <p:cNvCxnSpPr>
                      <a:cxnSpLocks/>
                      <a:stCxn id="34" idx="0"/>
                      <a:endCxn id="13" idx="2"/>
                    </p:cNvCxnSpPr>
                    <p:nvPr/>
                  </p:nvCxnSpPr>
                  <p:spPr>
                    <a:xfrm flipV="1">
                      <a:off x="7153471" y="2773836"/>
                      <a:ext cx="0" cy="381142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105BF43-A573-4B74-8160-C0E7FC94C5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0325" y="2435282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uk-UA" sz="1600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AEDE79F2-EAEE-4BB0-B0CF-FF638CE5F5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0325" y="3154978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uk-UA" sz="1600" dirty="0"/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52A231B-E677-47D0-B7B8-1084C02397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00325" y="3877322"/>
                      <a:ext cx="1306292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uk-UA" sz="1600" dirty="0"/>
                        <a:t>…</a:t>
                      </a:r>
                    </a:p>
                  </p:txBody>
                </p:sp>
                <p:cxnSp>
                  <p:nvCxnSpPr>
                    <p:cNvPr id="51" name="Пряма зі стрілкою 50">
                      <a:extLst>
                        <a:ext uri="{FF2B5EF4-FFF2-40B4-BE49-F238E27FC236}">
                          <a16:creationId xmlns:a16="http://schemas.microsoft.com/office/drawing/2014/main" id="{64D0ABAB-86F3-4A6E-BDA8-9F62A3C4696D}"/>
                        </a:ext>
                      </a:extLst>
                    </p:cNvPr>
                    <p:cNvCxnSpPr>
                      <a:cxnSpLocks/>
                      <a:endCxn id="40" idx="2"/>
                    </p:cNvCxnSpPr>
                    <p:nvPr/>
                  </p:nvCxnSpPr>
                  <p:spPr>
                    <a:xfrm flipV="1">
                      <a:off x="7153471" y="4215876"/>
                      <a:ext cx="0" cy="424759"/>
                    </a:xfrm>
                    <a:prstGeom prst="straightConnector1">
                      <a:avLst/>
                    </a:prstGeom>
                    <a:ln w="28575"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Пряма зі стрілкою 59">
                      <a:extLst>
                        <a:ext uri="{FF2B5EF4-FFF2-40B4-BE49-F238E27FC236}">
                          <a16:creationId xmlns:a16="http://schemas.microsoft.com/office/drawing/2014/main" id="{3FBB599D-0F11-4CEE-B988-3CEF0576B9E1}"/>
                        </a:ext>
                      </a:extLst>
                    </p:cNvPr>
                    <p:cNvCxnSpPr>
                      <a:cxnSpLocks/>
                      <a:stCxn id="40" idx="0"/>
                      <a:endCxn id="34" idx="2"/>
                    </p:cNvCxnSpPr>
                    <p:nvPr/>
                  </p:nvCxnSpPr>
                  <p:spPr>
                    <a:xfrm flipV="1">
                      <a:off x="7153471" y="3493532"/>
                      <a:ext cx="0" cy="383790"/>
                    </a:xfrm>
                    <a:prstGeom prst="straightConnector1">
                      <a:avLst/>
                    </a:prstGeom>
                    <a:ln w="28575">
                      <a:prstDash val="sysDash"/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Групувати 75">
                    <a:extLst>
                      <a:ext uri="{FF2B5EF4-FFF2-40B4-BE49-F238E27FC236}">
                        <a16:creationId xmlns:a16="http://schemas.microsoft.com/office/drawing/2014/main" id="{B1471E55-111B-4853-A19C-3AEE182189FE}"/>
                      </a:ext>
                    </a:extLst>
                  </p:cNvPr>
                  <p:cNvGrpSpPr/>
                  <p:nvPr/>
                </p:nvGrpSpPr>
                <p:grpSpPr>
                  <a:xfrm>
                    <a:off x="3601616" y="4614518"/>
                    <a:ext cx="4204991" cy="338554"/>
                    <a:chOff x="3601616" y="4614518"/>
                    <a:chExt cx="4204991" cy="338554"/>
                  </a:xfrm>
                </p:grpSpPr>
                <p:cxnSp>
                  <p:nvCxnSpPr>
                    <p:cNvPr id="8" name="Пряма зі стрілкою 7">
                      <a:extLst>
                        <a:ext uri="{FF2B5EF4-FFF2-40B4-BE49-F238E27FC236}">
                          <a16:creationId xmlns:a16="http://schemas.microsoft.com/office/drawing/2014/main" id="{2B1B4703-A5BA-4750-AAE3-6FEF3D41D1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17439" y="4768341"/>
                      <a:ext cx="2971412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70C0"/>
                      </a:solidFill>
                      <a:prstDash val="dash"/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Прямокутник 74">
                      <a:extLst>
                        <a:ext uri="{FF2B5EF4-FFF2-40B4-BE49-F238E27FC236}">
                          <a16:creationId xmlns:a16="http://schemas.microsoft.com/office/drawing/2014/main" id="{B027C06D-B0A3-490D-99A0-4BD5E1E1C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616" y="4614518"/>
                      <a:ext cx="4204991" cy="33855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</p:grpSp>
          </p:grpSp>
          <p:grpSp>
            <p:nvGrpSpPr>
              <p:cNvPr id="88" name="Групувати 87">
                <a:extLst>
                  <a:ext uri="{FF2B5EF4-FFF2-40B4-BE49-F238E27FC236}">
                    <a16:creationId xmlns:a16="http://schemas.microsoft.com/office/drawing/2014/main" id="{4555B40D-8FF4-41D7-A7C2-A3A9558769E5}"/>
                  </a:ext>
                </a:extLst>
              </p:cNvPr>
              <p:cNvGrpSpPr/>
              <p:nvPr/>
            </p:nvGrpSpPr>
            <p:grpSpPr>
              <a:xfrm>
                <a:off x="1256924" y="2424125"/>
                <a:ext cx="2301930" cy="1782420"/>
                <a:chOff x="1256924" y="2433456"/>
                <a:chExt cx="2301930" cy="178242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B102E83-D2AE-4E85-8681-11437060AE51}"/>
                    </a:ext>
                  </a:extLst>
                </p:cNvPr>
                <p:cNvSpPr txBox="1"/>
                <p:nvPr/>
              </p:nvSpPr>
              <p:spPr>
                <a:xfrm>
                  <a:off x="1638312" y="2433456"/>
                  <a:ext cx="181791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Протокол рівня </a:t>
                  </a:r>
                  <a:r>
                    <a:rPr lang="en-US" sz="1600" i="1" dirty="0"/>
                    <a:t>N</a:t>
                  </a:r>
                  <a:endParaRPr lang="uk-UA" sz="1600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CD9A47D-0C6B-4FDC-B190-922C050644E5}"/>
                    </a:ext>
                  </a:extLst>
                </p:cNvPr>
                <p:cNvSpPr txBox="1"/>
                <p:nvPr/>
              </p:nvSpPr>
              <p:spPr>
                <a:xfrm>
                  <a:off x="1343620" y="2772010"/>
                  <a:ext cx="2215234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Інтерфейс із рівнем </a:t>
                  </a:r>
                  <a:r>
                    <a:rPr lang="en-US" sz="1600" i="1" dirty="0"/>
                    <a:t>N</a:t>
                  </a:r>
                  <a:r>
                    <a:rPr lang="uk-UA" sz="1600" dirty="0"/>
                    <a:t>-1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6AB7EC4-6740-41B5-B105-595A8034D696}"/>
                    </a:ext>
                  </a:extLst>
                </p:cNvPr>
                <p:cNvSpPr txBox="1"/>
                <p:nvPr/>
              </p:nvSpPr>
              <p:spPr>
                <a:xfrm>
                  <a:off x="1256924" y="3171132"/>
                  <a:ext cx="2215234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Протокол(и) рівня </a:t>
                  </a:r>
                  <a:r>
                    <a:rPr lang="en-US" sz="1600" i="1" dirty="0"/>
                    <a:t>N</a:t>
                  </a:r>
                  <a:r>
                    <a:rPr lang="uk-UA" sz="1600" dirty="0"/>
                    <a:t>-1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CAF2FB0-FC25-42F9-9B46-0077B4B18546}"/>
                    </a:ext>
                  </a:extLst>
                </p:cNvPr>
                <p:cNvSpPr txBox="1"/>
                <p:nvPr/>
              </p:nvSpPr>
              <p:spPr>
                <a:xfrm>
                  <a:off x="1734730" y="3877322"/>
                  <a:ext cx="172149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Протокол рівня 1</a:t>
                  </a:r>
                </a:p>
              </p:txBody>
            </p:sp>
          </p:grpSp>
          <p:grpSp>
            <p:nvGrpSpPr>
              <p:cNvPr id="89" name="Групувати 88">
                <a:extLst>
                  <a:ext uri="{FF2B5EF4-FFF2-40B4-BE49-F238E27FC236}">
                    <a16:creationId xmlns:a16="http://schemas.microsoft.com/office/drawing/2014/main" id="{26258000-B472-4C93-8AAF-B05E5B0574F8}"/>
                  </a:ext>
                </a:extLst>
              </p:cNvPr>
              <p:cNvGrpSpPr/>
              <p:nvPr/>
            </p:nvGrpSpPr>
            <p:grpSpPr>
              <a:xfrm>
                <a:off x="7884761" y="2424196"/>
                <a:ext cx="2224187" cy="1747219"/>
                <a:chOff x="7884761" y="2433527"/>
                <a:chExt cx="2224187" cy="1747219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E560E6-CDAE-4ABB-8FA0-DC333479A09E}"/>
                    </a:ext>
                  </a:extLst>
                </p:cNvPr>
                <p:cNvSpPr txBox="1"/>
                <p:nvPr/>
              </p:nvSpPr>
              <p:spPr>
                <a:xfrm>
                  <a:off x="8083423" y="2433527"/>
                  <a:ext cx="181791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Протокол рівня </a:t>
                  </a:r>
                  <a:r>
                    <a:rPr lang="en-US" sz="1600" i="1" dirty="0"/>
                    <a:t>N</a:t>
                  </a:r>
                  <a:endParaRPr lang="uk-UA" sz="160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13D5AEB-360B-4E04-ADFF-6D17DFB00354}"/>
                    </a:ext>
                  </a:extLst>
                </p:cNvPr>
                <p:cNvSpPr txBox="1"/>
                <p:nvPr/>
              </p:nvSpPr>
              <p:spPr>
                <a:xfrm>
                  <a:off x="7884761" y="2772010"/>
                  <a:ext cx="2215234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Інтерфейс із рівнем </a:t>
                  </a:r>
                  <a:r>
                    <a:rPr lang="en-US" sz="1600" i="1" dirty="0"/>
                    <a:t>N</a:t>
                  </a:r>
                  <a:r>
                    <a:rPr lang="uk-UA" sz="1600" dirty="0"/>
                    <a:t>-1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DC77127-F435-4799-8AAB-3B5917D68313}"/>
                    </a:ext>
                  </a:extLst>
                </p:cNvPr>
                <p:cNvSpPr txBox="1"/>
                <p:nvPr/>
              </p:nvSpPr>
              <p:spPr>
                <a:xfrm>
                  <a:off x="7919751" y="3842192"/>
                  <a:ext cx="1721490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Протокол рівня 1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5E8ECAE-0156-4D26-B82F-A08E7E279C3A}"/>
                    </a:ext>
                  </a:extLst>
                </p:cNvPr>
                <p:cNvSpPr txBox="1"/>
                <p:nvPr/>
              </p:nvSpPr>
              <p:spPr>
                <a:xfrm>
                  <a:off x="7893714" y="3154978"/>
                  <a:ext cx="2215234" cy="338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Протокол(и) рівня </a:t>
                  </a:r>
                  <a:r>
                    <a:rPr lang="en-US" sz="1600" i="1" dirty="0"/>
                    <a:t>N</a:t>
                  </a:r>
                  <a:r>
                    <a:rPr lang="uk-UA" sz="1600" dirty="0"/>
                    <a:t>-1</a:t>
                  </a:r>
                </a:p>
              </p:txBody>
            </p:sp>
          </p:grpSp>
        </p:grpSp>
        <p:cxnSp>
          <p:nvCxnSpPr>
            <p:cNvPr id="93" name="Пряма зі стрілкою 92">
              <a:extLst>
                <a:ext uri="{FF2B5EF4-FFF2-40B4-BE49-F238E27FC236}">
                  <a16:creationId xmlns:a16="http://schemas.microsoft.com/office/drawing/2014/main" id="{24C5A7C7-F4D0-4DAA-BC56-DDEEDDD029EE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5327785" y="4350625"/>
              <a:ext cx="1592417" cy="1684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 зі стрілкою 95">
              <a:extLst>
                <a:ext uri="{FF2B5EF4-FFF2-40B4-BE49-F238E27FC236}">
                  <a16:creationId xmlns:a16="http://schemas.microsoft.com/office/drawing/2014/main" id="{10A02020-A20F-403E-A739-E66C079594ED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5327785" y="5065750"/>
              <a:ext cx="1592417" cy="7219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2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6E6F1-B391-4058-8773-D8CDD51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4523"/>
          </a:xfrm>
        </p:spPr>
        <p:txBody>
          <a:bodyPr>
            <a:normAutofit/>
          </a:bodyPr>
          <a:lstStyle/>
          <a:p>
            <a:r>
              <a:rPr lang="uk-UA" b="1" dirty="0"/>
              <a:t>Кінець теми 2. Запитання?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E1E87EF-8E90-4F3E-B3C5-E0F4669D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986"/>
            <a:ext cx="10515600" cy="4226977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9549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465F2212-422F-4660-8888-F8FA92A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213"/>
          </a:xfrm>
          <a:solidFill>
            <a:srgbClr val="33CCFF"/>
          </a:solidFill>
        </p:spPr>
        <p:txBody>
          <a:bodyPr>
            <a:normAutofit/>
          </a:bodyPr>
          <a:lstStyle/>
          <a:p>
            <a:pPr algn="ctr"/>
            <a:r>
              <a:rPr lang="uk-UA" b="1" dirty="0">
                <a:highlight>
                  <a:srgbClr val="33CCFF"/>
                </a:highlight>
              </a:rPr>
              <a:t>Список літератури</a:t>
            </a:r>
          </a:p>
        </p:txBody>
      </p:sp>
      <p:sp>
        <p:nvSpPr>
          <p:cNvPr id="16" name="Місце для вмісту 15">
            <a:extLst>
              <a:ext uri="{FF2B5EF4-FFF2-40B4-BE49-F238E27FC236}">
                <a16:creationId xmlns:a16="http://schemas.microsoft.com/office/drawing/2014/main" id="{1D3EE7C5-C798-4565-A765-66BBF166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tabLst>
                <a:tab pos="228600" algn="l"/>
              </a:tabLst>
            </a:pP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Воробієнко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П., Л.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Нікітюк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Резніченко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Телекомунікаційні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інформаційні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мережі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К.: САММ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ІТ-Книга, 2010. – 708 с.</a:t>
            </a:r>
          </a:p>
          <a:p>
            <a:pPr marL="342900" lvl="0" indent="-342900" algn="l">
              <a:buFont typeface="+mj-lt"/>
              <a:buAutoNum type="arabicPeriod"/>
              <a:tabLst>
                <a:tab pos="228600" algn="l"/>
              </a:tabLst>
            </a:pP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Олифер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В. Г.,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Олифер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Н. А.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Компьютерные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сети. Принц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пы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протоколы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5-е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изд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–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Спб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.: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Питер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2016. – 992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uk-U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підходять 3-є та 4-е видання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lvl="0" indent="0" algn="l">
              <a:buNone/>
              <a:tabLst>
                <a:tab pos="228600" algn="l"/>
              </a:tabLst>
            </a:pPr>
            <a:br>
              <a:rPr lang="uk-UA" dirty="0"/>
            </a:br>
            <a:r>
              <a:rPr lang="uk-UA" dirty="0">
                <a:solidFill>
                  <a:srgbClr val="0070C0"/>
                </a:solidFill>
              </a:rPr>
              <a:t>Невеличка бібліотечка:</a:t>
            </a:r>
            <a:br>
              <a:rPr lang="uk-UA" dirty="0"/>
            </a:br>
            <a:r>
              <a:rPr lang="en-US" dirty="0"/>
              <a:t>https://drive.google.com/drive/folders/1ITtDAkTeGGYrQnVgtWr_WtOlbi1hiFwV?usp=sharing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52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CE48D-0295-4FE0-BF24-0F2F3FBC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470143"/>
          </a:xfrm>
          <a:solidFill>
            <a:srgbClr val="33CCFF"/>
          </a:solidFill>
        </p:spPr>
        <p:txBody>
          <a:bodyPr>
            <a:normAutofit/>
          </a:bodyPr>
          <a:lstStyle/>
          <a:p>
            <a:r>
              <a:rPr lang="uk-UA" sz="2400" b="1" dirty="0"/>
              <a:t>Огляд активного обладнання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CE65F6D-8B91-44A9-A602-69D19F59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269"/>
            <a:ext cx="10515600" cy="583549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1800" i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Спочатку про обладнання, яке </a:t>
            </a:r>
            <a:r>
              <a:rPr lang="uk-UA" sz="18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передає дані між двома своїми портами, до яких приєднано дві лінії зв’язку (або ланки лінії зв’язку, або безпосередньо комп’ютер)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uk-UA" sz="1800" i="1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uk-UA" sz="1800" i="1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Мережевий адаптер</a:t>
            </a:r>
            <a:r>
              <a:rPr lang="uk-UA" sz="2000" dirty="0"/>
              <a:t> (</a:t>
            </a:r>
            <a:r>
              <a:rPr lang="en-US" sz="2000" dirty="0"/>
              <a:t>network interface controller</a:t>
            </a:r>
            <a:r>
              <a:rPr lang="uk-UA" sz="2000" dirty="0"/>
              <a:t>, </a:t>
            </a:r>
            <a:r>
              <a:rPr lang="en-US" sz="2000" dirty="0"/>
              <a:t>NIC)</a:t>
            </a:r>
            <a:r>
              <a:rPr lang="uk-UA" sz="2000" dirty="0"/>
              <a:t> – 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плата, яка встановлюється в комп'ютер і забезпечує його під'єднання до локальної обчислювальної мережі (ЛОМ). Може бути: </a:t>
            </a:r>
            <a:b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 вбудований (вбудований у материнську плату комп’ютера), </a:t>
            </a:r>
            <a:b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 внутрішній (окрема плата, яка вставляється в спеціальний роз’єм на МП,</a:t>
            </a:r>
            <a:b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 зовнішній (окремий пристрій, що приєднується до зовнішнього роз’єму). </a:t>
            </a:r>
            <a:r>
              <a:rPr lang="uk-UA" sz="2000" i="1" dirty="0">
                <a:highlight>
                  <a:srgbClr val="C0C0C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Приклади:</a:t>
            </a:r>
            <a:endParaRPr lang="uk-UA" sz="2000" i="1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Групувати 25">
            <a:extLst>
              <a:ext uri="{FF2B5EF4-FFF2-40B4-BE49-F238E27FC236}">
                <a16:creationId xmlns:a16="http://schemas.microsoft.com/office/drawing/2014/main" id="{2B4EBD32-0A22-444F-84AD-FE02B0EA0589}"/>
              </a:ext>
            </a:extLst>
          </p:cNvPr>
          <p:cNvGrpSpPr/>
          <p:nvPr/>
        </p:nvGrpSpPr>
        <p:grpSpPr>
          <a:xfrm>
            <a:off x="4239033" y="1557884"/>
            <a:ext cx="2035321" cy="720969"/>
            <a:chOff x="3717365" y="1512162"/>
            <a:chExt cx="2035321" cy="720969"/>
          </a:xfrm>
        </p:grpSpPr>
        <p:sp>
          <p:nvSpPr>
            <p:cNvPr id="4" name="Прямокутник 3">
              <a:extLst>
                <a:ext uri="{FF2B5EF4-FFF2-40B4-BE49-F238E27FC236}">
                  <a16:creationId xmlns:a16="http://schemas.microsoft.com/office/drawing/2014/main" id="{71309AF1-BE37-4267-A047-6657E565ABD1}"/>
                </a:ext>
              </a:extLst>
            </p:cNvPr>
            <p:cNvSpPr/>
            <p:nvPr/>
          </p:nvSpPr>
          <p:spPr>
            <a:xfrm>
              <a:off x="4551427" y="1512162"/>
              <a:ext cx="360485" cy="7209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Пряма зі стрілкою 7">
              <a:extLst>
                <a:ext uri="{FF2B5EF4-FFF2-40B4-BE49-F238E27FC236}">
                  <a16:creationId xmlns:a16="http://schemas.microsoft.com/office/drawing/2014/main" id="{F93BC93D-B9A8-49A0-832B-50EF359D8CAC}"/>
                </a:ext>
              </a:extLst>
            </p:cNvPr>
            <p:cNvCxnSpPr>
              <a:cxnSpLocks/>
            </p:cNvCxnSpPr>
            <p:nvPr/>
          </p:nvCxnSpPr>
          <p:spPr>
            <a:xfrm>
              <a:off x="3959523" y="1799891"/>
              <a:ext cx="5948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зі стрілкою 8">
              <a:extLst>
                <a:ext uri="{FF2B5EF4-FFF2-40B4-BE49-F238E27FC236}">
                  <a16:creationId xmlns:a16="http://schemas.microsoft.com/office/drawing/2014/main" id="{FBC2A300-4B3B-4E30-BDF1-649EA0160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4896" y="1799891"/>
              <a:ext cx="523692" cy="597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зі стрілкою 9">
              <a:extLst>
                <a:ext uri="{FF2B5EF4-FFF2-40B4-BE49-F238E27FC236}">
                  <a16:creationId xmlns:a16="http://schemas.microsoft.com/office/drawing/2014/main" id="{737474CD-33FE-425F-BEF2-A07DAE625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1905" y="1946315"/>
              <a:ext cx="526683" cy="598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зі стрілкою 10">
              <a:extLst>
                <a:ext uri="{FF2B5EF4-FFF2-40B4-BE49-F238E27FC236}">
                  <a16:creationId xmlns:a16="http://schemas.microsoft.com/office/drawing/2014/main" id="{BCA80763-35BB-4800-B489-307B0DB592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9523" y="1946315"/>
              <a:ext cx="5978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 17">
              <a:extLst>
                <a:ext uri="{FF2B5EF4-FFF2-40B4-BE49-F238E27FC236}">
                  <a16:creationId xmlns:a16="http://schemas.microsoft.com/office/drawing/2014/main" id="{AF5CEDB3-936B-435D-BE5B-7F25E0AA7417}"/>
                </a:ext>
              </a:extLst>
            </p:cNvPr>
            <p:cNvCxnSpPr/>
            <p:nvPr/>
          </p:nvCxnSpPr>
          <p:spPr>
            <a:xfrm>
              <a:off x="3717365" y="1691341"/>
              <a:ext cx="83406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 18">
              <a:extLst>
                <a:ext uri="{FF2B5EF4-FFF2-40B4-BE49-F238E27FC236}">
                  <a16:creationId xmlns:a16="http://schemas.microsoft.com/office/drawing/2014/main" id="{D238DB92-AFF7-42C5-858E-6057337C9835}"/>
                </a:ext>
              </a:extLst>
            </p:cNvPr>
            <p:cNvCxnSpPr/>
            <p:nvPr/>
          </p:nvCxnSpPr>
          <p:spPr>
            <a:xfrm>
              <a:off x="3720359" y="2064871"/>
              <a:ext cx="83406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 19">
              <a:extLst>
                <a:ext uri="{FF2B5EF4-FFF2-40B4-BE49-F238E27FC236}">
                  <a16:creationId xmlns:a16="http://schemas.microsoft.com/office/drawing/2014/main" id="{274D2A90-B75E-4569-A85A-F170A5D2EC6F}"/>
                </a:ext>
              </a:extLst>
            </p:cNvPr>
            <p:cNvCxnSpPr/>
            <p:nvPr/>
          </p:nvCxnSpPr>
          <p:spPr>
            <a:xfrm>
              <a:off x="4915640" y="1688355"/>
              <a:ext cx="834062" cy="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>
              <a:extLst>
                <a:ext uri="{FF2B5EF4-FFF2-40B4-BE49-F238E27FC236}">
                  <a16:creationId xmlns:a16="http://schemas.microsoft.com/office/drawing/2014/main" id="{8D800F6E-4C8E-43A7-B2AE-E26E139CED8D}"/>
                </a:ext>
              </a:extLst>
            </p:cNvPr>
            <p:cNvCxnSpPr/>
            <p:nvPr/>
          </p:nvCxnSpPr>
          <p:spPr>
            <a:xfrm>
              <a:off x="4918624" y="2067855"/>
              <a:ext cx="834062" cy="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 сполучна лінія 22">
              <a:extLst>
                <a:ext uri="{FF2B5EF4-FFF2-40B4-BE49-F238E27FC236}">
                  <a16:creationId xmlns:a16="http://schemas.microsoft.com/office/drawing/2014/main" id="{E5F8F23F-62CA-4C0C-9931-B28CB214A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54" y="1799891"/>
              <a:ext cx="334351" cy="7015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 сполучна лінія 24">
              <a:extLst>
                <a:ext uri="{FF2B5EF4-FFF2-40B4-BE49-F238E27FC236}">
                  <a16:creationId xmlns:a16="http://schemas.microsoft.com/office/drawing/2014/main" id="{14B8FCD1-BC10-4C07-B11F-70B96D6E3B2C}"/>
                </a:ext>
              </a:extLst>
            </p:cNvPr>
            <p:cNvCxnSpPr>
              <a:cxnSpLocks/>
            </p:cNvCxnSpPr>
            <p:nvPr/>
          </p:nvCxnSpPr>
          <p:spPr>
            <a:xfrm>
              <a:off x="4589255" y="1953330"/>
              <a:ext cx="32265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3326154A-57C9-4F7F-8B7C-756FF71C6DEA}"/>
              </a:ext>
            </a:extLst>
          </p:cNvPr>
          <p:cNvGrpSpPr/>
          <p:nvPr/>
        </p:nvGrpSpPr>
        <p:grpSpPr>
          <a:xfrm>
            <a:off x="1951809" y="4307680"/>
            <a:ext cx="6765467" cy="2179214"/>
            <a:chOff x="1272540" y="4150926"/>
            <a:chExt cx="6765467" cy="217925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920812EB-82D3-400B-B1FF-C93A47E5F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7641" y="4150926"/>
              <a:ext cx="2382385" cy="2179252"/>
            </a:xfrm>
            <a:prstGeom prst="rect">
              <a:avLst/>
            </a:prstGeom>
          </p:spPr>
        </p:pic>
        <p:pic>
          <p:nvPicPr>
            <p:cNvPr id="30" name="Рисунок 29" descr="Зображення, що містить електроніка, схема&#10;&#10;Автоматично згенерований опис">
              <a:extLst>
                <a:ext uri="{FF2B5EF4-FFF2-40B4-BE49-F238E27FC236}">
                  <a16:creationId xmlns:a16="http://schemas.microsoft.com/office/drawing/2014/main" id="{904469C5-5CC0-4692-B28D-75D73552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40" y="4403481"/>
              <a:ext cx="2173653" cy="1248382"/>
            </a:xfrm>
            <a:prstGeom prst="rect">
              <a:avLst/>
            </a:prstGeom>
          </p:spPr>
        </p:pic>
        <p:pic>
          <p:nvPicPr>
            <p:cNvPr id="36" name="Рисунок 35" descr="Зображення, що містить електроніка, схема&#10;&#10;Автоматично згенерований опис">
              <a:extLst>
                <a:ext uri="{FF2B5EF4-FFF2-40B4-BE49-F238E27FC236}">
                  <a16:creationId xmlns:a16="http://schemas.microsoft.com/office/drawing/2014/main" id="{894333BD-9F82-48C2-8A67-22BC484B1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7745" y="5007803"/>
              <a:ext cx="470262" cy="470262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9E77EED8-C577-4C27-A4FF-AA9680E7F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773" y="4607350"/>
              <a:ext cx="2037808" cy="1290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48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0E08C-8AA1-4186-9762-1ED83ED1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9997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093F67-E02A-4CA6-B8D4-63000929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6477"/>
            <a:ext cx="10515600" cy="5350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sz="24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Повторювач</a:t>
            </a:r>
            <a:r>
              <a:rPr lang="uk-UA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(ретранслятор) – прилад, як правило, з двома </a:t>
            </a:r>
            <a:r>
              <a:rPr lang="uk-UA" sz="24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однотипними</a:t>
            </a:r>
            <a:r>
              <a:rPr lang="uk-UA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портами: очищує, підсилює й повторює сигнал, що з’являється на одному з портів, і передає на інший порт. Це дозволяє подовжити мережевий сегмент.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sz="2400" dirty="0" err="1">
                <a:solidFill>
                  <a:srgbClr val="0070C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lang="uk-UA" sz="2400" dirty="0" err="1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едіаконвертер</a:t>
            </a:r>
            <a:r>
              <a:rPr lang="uk-UA" sz="24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2400" dirty="0"/>
              <a:t>– </a:t>
            </a:r>
            <a:r>
              <a:rPr lang="uk-UA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перетворює й передає сигнали між </a:t>
            </a:r>
            <a:r>
              <a:rPr lang="uk-UA" sz="24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різними</a:t>
            </a:r>
            <a:r>
              <a:rPr lang="uk-UA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середовищами, наприклад, коаксіальний кабель-кручена пара, або кручена пара-оптоволоконний кабель. </a:t>
            </a:r>
            <a:endParaRPr lang="uk-UA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uk-UA" sz="24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Ретранслятор</a:t>
            </a:r>
            <a:r>
              <a:rPr lang="uk-UA" sz="2400" dirty="0">
                <a:effectLst/>
                <a:ea typeface="Calibri" panose="020F0502020204030204" pitchFamily="34" charset="0"/>
              </a:rPr>
              <a:t> – у бездротовій мережі </a:t>
            </a:r>
            <a:r>
              <a:rPr lang="uk-UA" sz="2400" i="1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(тут немає ліній зв’язку як таких)</a:t>
            </a:r>
            <a:r>
              <a:rPr lang="uk-UA" sz="2400" dirty="0">
                <a:effectLst/>
                <a:ea typeface="Calibri" panose="020F0502020204030204" pitchFamily="34" charset="0"/>
              </a:rPr>
              <a:t> вловлює радіосигнал від іншого мережевого пристрою й передає його на певну частину простору. Це дозволяє збільшити площу покриття й охопити раніше недоступні ділянки. </a:t>
            </a:r>
            <a:r>
              <a:rPr lang="uk-UA" sz="2400" i="1" dirty="0">
                <a:effectLst/>
                <a:highlight>
                  <a:srgbClr val="C0C0C0"/>
                </a:highlight>
                <a:ea typeface="Calibri" panose="020F0502020204030204" pitchFamily="34" charset="0"/>
              </a:rPr>
              <a:t>Без зображень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7256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FCA7D-3CD5-471C-8645-DE0E855D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1963"/>
          </a:xfrm>
        </p:spPr>
        <p:txBody>
          <a:bodyPr>
            <a:noAutofit/>
          </a:bodyPr>
          <a:lstStyle/>
          <a:p>
            <a:r>
              <a:rPr lang="uk-UA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Обладнання, до якого приєднано дві або більше ліній</a:t>
            </a:r>
            <a:endParaRPr lang="uk-UA" sz="2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29A9336-A166-435B-8C67-3AA1FAAD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268"/>
            <a:ext cx="10515600" cy="565760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Пристрій отримує дані однією з ліній і або передає їх на всі інші лінії, або взагалі не передає, або передає на одну з них, «приймаючи рішення» за певним алгоритмом на основі даних що передаються. </a:t>
            </a:r>
          </a:p>
          <a:p>
            <a:pPr>
              <a:spcBef>
                <a:spcPts val="0"/>
              </a:spcBef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Дані в лініях зв’язку передаються </a:t>
            </a:r>
            <a:r>
              <a:rPr lang="uk-UA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порціями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так званими </a:t>
            </a:r>
            <a:r>
              <a:rPr lang="uk-UA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кадрами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або </a:t>
            </a:r>
            <a:r>
              <a:rPr lang="uk-UA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фреймами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Кожен кадр містить заголовок, в якому вказано місце призначення та місце відправлення цих даних. </a:t>
            </a:r>
          </a:p>
          <a:p>
            <a:pPr>
              <a:spcBef>
                <a:spcPts val="0"/>
              </a:spcBef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Місцями призначення та відправлення є мережеві інтерфейси </a:t>
            </a:r>
            <a:r>
              <a:rPr lang="uk-UA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кінцевих систем або пристрої «на межі» мережі 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(на рисунку залиті темним кольором)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uk-UA" sz="2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uk-UA" sz="2000" i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Мережевий пристрій позначається його </a:t>
            </a:r>
            <a:r>
              <a:rPr lang="uk-UA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фізичною </a:t>
            </a:r>
            <a:r>
              <a:rPr lang="uk-UA" sz="20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адресою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uk-UA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</a:t>
            </a: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ізична адреса </a:t>
            </a:r>
            <a:r>
              <a:rPr lang="uk-UA" sz="2000" dirty="0">
                <a:effectLst/>
                <a:ea typeface="Calibri" panose="020F0502020204030204" pitchFamily="34" charset="0"/>
              </a:rPr>
              <a:t>(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Hardware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Address</a:t>
            </a:r>
            <a:r>
              <a:rPr lang="uk-UA" sz="2000" dirty="0">
                <a:effectLst/>
                <a:ea typeface="Calibri" panose="020F0502020204030204" pitchFamily="34" charset="0"/>
              </a:rPr>
              <a:t>) – це унікальний числовий ідентифікатор, що присвоюється кожній одиниці активного обладнання комп’ютерних мереж у процесі її створення. </a:t>
            </a:r>
            <a:endParaRPr lang="uk-UA" sz="2000" i="1" dirty="0">
              <a:solidFill>
                <a:srgbClr val="0070C0"/>
              </a:solidFill>
              <a:effectLst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uk-UA" sz="2000" dirty="0">
                <a:ea typeface="Calibri" panose="020F0502020204030204" pitchFamily="34" charset="0"/>
              </a:rPr>
              <a:t>Формат фізичної адреси стандартний. Найпоширеніший формат</a:t>
            </a:r>
            <a:r>
              <a:rPr lang="uk-UA" sz="2000" dirty="0">
                <a:effectLst/>
                <a:ea typeface="Calibri" panose="020F0502020204030204" pitchFamily="34" charset="0"/>
              </a:rPr>
              <a:t> MAC-48 –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Media</a:t>
            </a:r>
            <a:r>
              <a:rPr lang="uk-UA" sz="2000" dirty="0">
                <a:effectLst/>
                <a:ea typeface="Calibri" panose="020F0502020204030204" pitchFamily="34" charset="0"/>
              </a:rPr>
              <a:t> Access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Control</a:t>
            </a:r>
            <a:r>
              <a:rPr lang="uk-UA" sz="2000" dirty="0">
                <a:effectLst/>
                <a:ea typeface="Calibri" panose="020F0502020204030204" pitchFamily="34" charset="0"/>
              </a:rPr>
              <a:t> (керування доступом до середовища), 48 біт. 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Докладніше буде далі.</a:t>
            </a:r>
            <a:endParaRPr lang="uk-UA" sz="2000" i="1" dirty="0">
              <a:solidFill>
                <a:srgbClr val="0070C0"/>
              </a:solidFill>
              <a:effectLst/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uk-UA" sz="2000" i="1" dirty="0">
              <a:solidFill>
                <a:srgbClr val="0070C0"/>
              </a:solidFill>
              <a:ea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uk-UA" sz="2000" dirty="0">
              <a:effectLst/>
              <a:ea typeface="Calibri" panose="020F0502020204030204" pitchFamily="34" charset="0"/>
            </a:endParaRPr>
          </a:p>
        </p:txBody>
      </p:sp>
      <p:grpSp>
        <p:nvGrpSpPr>
          <p:cNvPr id="60" name="Групувати 59">
            <a:extLst>
              <a:ext uri="{FF2B5EF4-FFF2-40B4-BE49-F238E27FC236}">
                <a16:creationId xmlns:a16="http://schemas.microsoft.com/office/drawing/2014/main" id="{95D83E38-167A-4EC3-AFF4-DDFE7DF559BE}"/>
              </a:ext>
            </a:extLst>
          </p:cNvPr>
          <p:cNvGrpSpPr/>
          <p:nvPr/>
        </p:nvGrpSpPr>
        <p:grpSpPr>
          <a:xfrm>
            <a:off x="1473401" y="2856585"/>
            <a:ext cx="8796363" cy="1652882"/>
            <a:chOff x="1473401" y="2856585"/>
            <a:chExt cx="8796363" cy="1652882"/>
          </a:xfrm>
        </p:grpSpPr>
        <p:grpSp>
          <p:nvGrpSpPr>
            <p:cNvPr id="48" name="Групувати 47">
              <a:extLst>
                <a:ext uri="{FF2B5EF4-FFF2-40B4-BE49-F238E27FC236}">
                  <a16:creationId xmlns:a16="http://schemas.microsoft.com/office/drawing/2014/main" id="{252FD072-861E-44B0-ACE5-02C277643923}"/>
                </a:ext>
              </a:extLst>
            </p:cNvPr>
            <p:cNvGrpSpPr/>
            <p:nvPr/>
          </p:nvGrpSpPr>
          <p:grpSpPr>
            <a:xfrm>
              <a:off x="1473401" y="2856585"/>
              <a:ext cx="8796363" cy="1652882"/>
              <a:chOff x="1473401" y="2621448"/>
              <a:chExt cx="8796363" cy="1652882"/>
            </a:xfrm>
          </p:grpSpPr>
          <p:grpSp>
            <p:nvGrpSpPr>
              <p:cNvPr id="4" name="Групувати 3">
                <a:extLst>
                  <a:ext uri="{FF2B5EF4-FFF2-40B4-BE49-F238E27FC236}">
                    <a16:creationId xmlns:a16="http://schemas.microsoft.com/office/drawing/2014/main" id="{7FFF7B83-DEB3-4B53-8625-5A4E49638BF7}"/>
                  </a:ext>
                </a:extLst>
              </p:cNvPr>
              <p:cNvGrpSpPr/>
              <p:nvPr/>
            </p:nvGrpSpPr>
            <p:grpSpPr>
              <a:xfrm>
                <a:off x="1473401" y="2621448"/>
                <a:ext cx="8796363" cy="1652882"/>
                <a:chOff x="1771154" y="3842240"/>
                <a:chExt cx="10951165" cy="2037517"/>
              </a:xfrm>
            </p:grpSpPr>
            <p:grpSp>
              <p:nvGrpSpPr>
                <p:cNvPr id="5" name="Групувати 4">
                  <a:extLst>
                    <a:ext uri="{FF2B5EF4-FFF2-40B4-BE49-F238E27FC236}">
                      <a16:creationId xmlns:a16="http://schemas.microsoft.com/office/drawing/2014/main" id="{38C54F6A-222E-41EB-9048-6241C4015108}"/>
                    </a:ext>
                  </a:extLst>
                </p:cNvPr>
                <p:cNvGrpSpPr/>
                <p:nvPr/>
              </p:nvGrpSpPr>
              <p:grpSpPr>
                <a:xfrm>
                  <a:off x="1771154" y="3916620"/>
                  <a:ext cx="5047765" cy="1963137"/>
                  <a:chOff x="2369032" y="3749571"/>
                  <a:chExt cx="5047765" cy="1963137"/>
                </a:xfrm>
              </p:grpSpPr>
              <p:cxnSp>
                <p:nvCxnSpPr>
                  <p:cNvPr id="12" name="Пряма сполучна лінія 11">
                    <a:extLst>
                      <a:ext uri="{FF2B5EF4-FFF2-40B4-BE49-F238E27FC236}">
                        <a16:creationId xmlns:a16="http://schemas.microsoft.com/office/drawing/2014/main" id="{2EAA2DEF-05A1-4CF9-927B-AE6FD8113732}"/>
                      </a:ext>
                    </a:extLst>
                  </p:cNvPr>
                  <p:cNvCxnSpPr>
                    <a:cxnSpLocks/>
                    <a:stCxn id="37" idx="6"/>
                    <a:endCxn id="32" idx="2"/>
                  </p:cNvCxnSpPr>
                  <p:nvPr/>
                </p:nvCxnSpPr>
                <p:spPr>
                  <a:xfrm flipV="1">
                    <a:off x="3560884" y="4218842"/>
                    <a:ext cx="1608993" cy="386861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Пряма сполучна лінія 12">
                    <a:extLst>
                      <a:ext uri="{FF2B5EF4-FFF2-40B4-BE49-F238E27FC236}">
                        <a16:creationId xmlns:a16="http://schemas.microsoft.com/office/drawing/2014/main" id="{B960C337-4649-4BA2-978C-0B808F21F283}"/>
                      </a:ext>
                    </a:extLst>
                  </p:cNvPr>
                  <p:cNvCxnSpPr>
                    <a:cxnSpLocks/>
                    <a:stCxn id="37" idx="5"/>
                    <a:endCxn id="27" idx="1"/>
                  </p:cNvCxnSpPr>
                  <p:nvPr/>
                </p:nvCxnSpPr>
                <p:spPr>
                  <a:xfrm>
                    <a:off x="3504230" y="4733153"/>
                    <a:ext cx="1030639" cy="671862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 сполучна лінія 14">
                    <a:extLst>
                      <a:ext uri="{FF2B5EF4-FFF2-40B4-BE49-F238E27FC236}">
                        <a16:creationId xmlns:a16="http://schemas.microsoft.com/office/drawing/2014/main" id="{2F57A434-B01A-40EA-BADC-D3539D23D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65076" y="5092209"/>
                    <a:ext cx="1547445" cy="44025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" name="Групувати 15">
                    <a:extLst>
                      <a:ext uri="{FF2B5EF4-FFF2-40B4-BE49-F238E27FC236}">
                        <a16:creationId xmlns:a16="http://schemas.microsoft.com/office/drawing/2014/main" id="{DBEC3BC9-2897-4370-9774-81346688D6FD}"/>
                      </a:ext>
                    </a:extLst>
                  </p:cNvPr>
                  <p:cNvGrpSpPr/>
                  <p:nvPr/>
                </p:nvGrpSpPr>
                <p:grpSpPr>
                  <a:xfrm>
                    <a:off x="2369032" y="4086803"/>
                    <a:ext cx="1191852" cy="699142"/>
                    <a:chOff x="2369032" y="4086803"/>
                    <a:chExt cx="1191852" cy="699142"/>
                  </a:xfrm>
                </p:grpSpPr>
                <p:sp>
                  <p:nvSpPr>
                    <p:cNvPr id="37" name="Овал 36">
                      <a:extLst>
                        <a:ext uri="{FF2B5EF4-FFF2-40B4-BE49-F238E27FC236}">
                          <a16:creationId xmlns:a16="http://schemas.microsoft.com/office/drawing/2014/main" id="{9348023E-9574-4C7C-9754-8E4A39A9E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4023" y="4425460"/>
                      <a:ext cx="386861" cy="360485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cxnSp>
                  <p:nvCxnSpPr>
                    <p:cNvPr id="38" name="Пряма сполучна лінія 37">
                      <a:extLst>
                        <a:ext uri="{FF2B5EF4-FFF2-40B4-BE49-F238E27FC236}">
                          <a16:creationId xmlns:a16="http://schemas.microsoft.com/office/drawing/2014/main" id="{174C5FE5-9BE3-4CE1-8FC1-904735275E49}"/>
                        </a:ext>
                      </a:extLst>
                    </p:cNvPr>
                    <p:cNvCxnSpPr>
                      <a:cxnSpLocks/>
                      <a:endCxn id="37" idx="2"/>
                    </p:cNvCxnSpPr>
                    <p:nvPr/>
                  </p:nvCxnSpPr>
                  <p:spPr>
                    <a:xfrm>
                      <a:off x="2369032" y="4495579"/>
                      <a:ext cx="804991" cy="110124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Прямокутник 38">
                      <a:extLst>
                        <a:ext uri="{FF2B5EF4-FFF2-40B4-BE49-F238E27FC236}">
                          <a16:creationId xmlns:a16="http://schemas.microsoft.com/office/drawing/2014/main" id="{0C7FB94D-76F5-494E-953B-B787D93265E4}"/>
                        </a:ext>
                      </a:extLst>
                    </p:cNvPr>
                    <p:cNvSpPr/>
                    <p:nvPr/>
                  </p:nvSpPr>
                  <p:spPr>
                    <a:xfrm rot="5844605">
                      <a:off x="2457101" y="4444455"/>
                      <a:ext cx="448407" cy="18463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cxnSp>
                  <p:nvCxnSpPr>
                    <p:cNvPr id="40" name="Пряма сполучна лінія 39">
                      <a:extLst>
                        <a:ext uri="{FF2B5EF4-FFF2-40B4-BE49-F238E27FC236}">
                          <a16:creationId xmlns:a16="http://schemas.microsoft.com/office/drawing/2014/main" id="{E252BA49-831E-44AA-A8C2-E6E8C199B3DE}"/>
                        </a:ext>
                      </a:extLst>
                    </p:cNvPr>
                    <p:cNvCxnSpPr>
                      <a:cxnSpLocks/>
                      <a:endCxn id="37" idx="1"/>
                    </p:cNvCxnSpPr>
                    <p:nvPr/>
                  </p:nvCxnSpPr>
                  <p:spPr>
                    <a:xfrm>
                      <a:off x="2843816" y="4086803"/>
                      <a:ext cx="386861" cy="391449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Овал 40">
                      <a:extLst>
                        <a:ext uri="{FF2B5EF4-FFF2-40B4-BE49-F238E27FC236}">
                          <a16:creationId xmlns:a16="http://schemas.microsoft.com/office/drawing/2014/main" id="{AC7D4055-2560-4C8D-B381-72E425518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83498" y="4134660"/>
                      <a:ext cx="180000" cy="18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/>
                    </a:p>
                  </p:txBody>
                </p:sp>
              </p:grpSp>
              <p:grpSp>
                <p:nvGrpSpPr>
                  <p:cNvPr id="17" name="Групувати 16">
                    <a:extLst>
                      <a:ext uri="{FF2B5EF4-FFF2-40B4-BE49-F238E27FC236}">
                        <a16:creationId xmlns:a16="http://schemas.microsoft.com/office/drawing/2014/main" id="{EA314C84-66F8-407B-B7B8-A84CB4CAF157}"/>
                      </a:ext>
                    </a:extLst>
                  </p:cNvPr>
                  <p:cNvGrpSpPr/>
                  <p:nvPr/>
                </p:nvGrpSpPr>
                <p:grpSpPr>
                  <a:xfrm>
                    <a:off x="5169877" y="3749571"/>
                    <a:ext cx="1134208" cy="649513"/>
                    <a:chOff x="5169877" y="3749571"/>
                    <a:chExt cx="1134208" cy="649513"/>
                  </a:xfrm>
                </p:grpSpPr>
                <p:sp>
                  <p:nvSpPr>
                    <p:cNvPr id="32" name="Овал 31">
                      <a:extLst>
                        <a:ext uri="{FF2B5EF4-FFF2-40B4-BE49-F238E27FC236}">
                          <a16:creationId xmlns:a16="http://schemas.microsoft.com/office/drawing/2014/main" id="{2A503EBA-B08D-40F4-A005-1140CE0CA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9877" y="4038599"/>
                      <a:ext cx="386861" cy="360485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cxnSp>
                  <p:nvCxnSpPr>
                    <p:cNvPr id="33" name="Пряма сполучна лінія 32">
                      <a:extLst>
                        <a:ext uri="{FF2B5EF4-FFF2-40B4-BE49-F238E27FC236}">
                          <a16:creationId xmlns:a16="http://schemas.microsoft.com/office/drawing/2014/main" id="{E8CE4F09-0F17-4F50-8E45-314E564FF35E}"/>
                        </a:ext>
                      </a:extLst>
                    </p:cNvPr>
                    <p:cNvCxnSpPr>
                      <a:cxnSpLocks/>
                      <a:stCxn id="32" idx="7"/>
                    </p:cNvCxnSpPr>
                    <p:nvPr/>
                  </p:nvCxnSpPr>
                  <p:spPr>
                    <a:xfrm flipV="1">
                      <a:off x="5500084" y="3749571"/>
                      <a:ext cx="554885" cy="34182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Пряма сполучна лінія 33">
                      <a:extLst>
                        <a:ext uri="{FF2B5EF4-FFF2-40B4-BE49-F238E27FC236}">
                          <a16:creationId xmlns:a16="http://schemas.microsoft.com/office/drawing/2014/main" id="{D0ABAEA8-1396-468B-A943-9F0D99D28044}"/>
                        </a:ext>
                      </a:extLst>
                    </p:cNvPr>
                    <p:cNvCxnSpPr>
                      <a:cxnSpLocks/>
                      <a:stCxn id="32" idx="6"/>
                    </p:cNvCxnSpPr>
                    <p:nvPr/>
                  </p:nvCxnSpPr>
                  <p:spPr>
                    <a:xfrm flipV="1">
                      <a:off x="5556738" y="4086803"/>
                      <a:ext cx="747347" cy="132039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Овал 34">
                      <a:extLst>
                        <a:ext uri="{FF2B5EF4-FFF2-40B4-BE49-F238E27FC236}">
                          <a16:creationId xmlns:a16="http://schemas.microsoft.com/office/drawing/2014/main" id="{BD06D181-ACEB-46F0-852B-501B7F9089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3599" y="4052882"/>
                      <a:ext cx="180000" cy="18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/>
                    </a:p>
                  </p:txBody>
                </p:sp>
                <p:sp>
                  <p:nvSpPr>
                    <p:cNvPr id="36" name="Овал 35">
                      <a:extLst>
                        <a:ext uri="{FF2B5EF4-FFF2-40B4-BE49-F238E27FC236}">
                          <a16:creationId xmlns:a16="http://schemas.microsoft.com/office/drawing/2014/main" id="{8666945B-EBCE-41CC-8ACC-42B1DC1F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619" y="3758521"/>
                      <a:ext cx="180000" cy="18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/>
                    </a:p>
                  </p:txBody>
                </p:sp>
              </p:grpSp>
              <p:grpSp>
                <p:nvGrpSpPr>
                  <p:cNvPr id="18" name="Групувати 17">
                    <a:extLst>
                      <a:ext uri="{FF2B5EF4-FFF2-40B4-BE49-F238E27FC236}">
                        <a16:creationId xmlns:a16="http://schemas.microsoft.com/office/drawing/2014/main" id="{581852AA-FC63-46DE-947F-4ED42B45C7A5}"/>
                      </a:ext>
                    </a:extLst>
                  </p:cNvPr>
                  <p:cNvGrpSpPr/>
                  <p:nvPr/>
                </p:nvGrpSpPr>
                <p:grpSpPr>
                  <a:xfrm>
                    <a:off x="4478215" y="4908598"/>
                    <a:ext cx="577739" cy="804110"/>
                    <a:chOff x="4478215" y="4908598"/>
                    <a:chExt cx="577739" cy="804110"/>
                  </a:xfrm>
                </p:grpSpPr>
                <p:sp>
                  <p:nvSpPr>
                    <p:cNvPr id="27" name="Овал 26">
                      <a:extLst>
                        <a:ext uri="{FF2B5EF4-FFF2-40B4-BE49-F238E27FC236}">
                          <a16:creationId xmlns:a16="http://schemas.microsoft.com/office/drawing/2014/main" id="{4738FA32-2587-430E-BB2C-B818B8851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8215" y="5352223"/>
                      <a:ext cx="386861" cy="360485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cxnSp>
                  <p:nvCxnSpPr>
                    <p:cNvPr id="28" name="Пряма сполучна лінія 27">
                      <a:extLst>
                        <a:ext uri="{FF2B5EF4-FFF2-40B4-BE49-F238E27FC236}">
                          <a16:creationId xmlns:a16="http://schemas.microsoft.com/office/drawing/2014/main" id="{43ACE020-7065-4038-B67B-F6358ED8ED74}"/>
                        </a:ext>
                      </a:extLst>
                    </p:cNvPr>
                    <p:cNvCxnSpPr>
                      <a:cxnSpLocks/>
                      <a:endCxn id="27" idx="7"/>
                    </p:cNvCxnSpPr>
                    <p:nvPr/>
                  </p:nvCxnSpPr>
                  <p:spPr>
                    <a:xfrm flipH="1">
                      <a:off x="4808421" y="4908598"/>
                      <a:ext cx="247533" cy="496417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Пряма сполучна лінія 28">
                      <a:extLst>
                        <a:ext uri="{FF2B5EF4-FFF2-40B4-BE49-F238E27FC236}">
                          <a16:creationId xmlns:a16="http://schemas.microsoft.com/office/drawing/2014/main" id="{A25BCF86-3C56-4F48-B09A-E3F70565A8B0}"/>
                        </a:ext>
                      </a:extLst>
                    </p:cNvPr>
                    <p:cNvCxnSpPr>
                      <a:cxnSpLocks/>
                      <a:endCxn id="27" idx="0"/>
                    </p:cNvCxnSpPr>
                    <p:nvPr/>
                  </p:nvCxnSpPr>
                  <p:spPr>
                    <a:xfrm>
                      <a:off x="4499022" y="4908598"/>
                      <a:ext cx="172623" cy="443625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Овал 29">
                      <a:extLst>
                        <a:ext uri="{FF2B5EF4-FFF2-40B4-BE49-F238E27FC236}">
                          <a16:creationId xmlns:a16="http://schemas.microsoft.com/office/drawing/2014/main" id="{427FB55E-45D3-4AFD-95D6-D0933C2E7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5954" y="5013442"/>
                      <a:ext cx="180000" cy="18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/>
                    </a:p>
                  </p:txBody>
                </p:sp>
                <p:sp>
                  <p:nvSpPr>
                    <p:cNvPr id="31" name="Овал 30">
                      <a:extLst>
                        <a:ext uri="{FF2B5EF4-FFF2-40B4-BE49-F238E27FC236}">
                          <a16:creationId xmlns:a16="http://schemas.microsoft.com/office/drawing/2014/main" id="{4D8FF72A-9C40-4EDA-BDA6-3B0993719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9022" y="5046015"/>
                      <a:ext cx="180000" cy="18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/>
                    </a:p>
                  </p:txBody>
                </p:sp>
              </p:grpSp>
              <p:grpSp>
                <p:nvGrpSpPr>
                  <p:cNvPr id="19" name="Групувати 18">
                    <a:extLst>
                      <a:ext uri="{FF2B5EF4-FFF2-40B4-BE49-F238E27FC236}">
                        <a16:creationId xmlns:a16="http://schemas.microsoft.com/office/drawing/2014/main" id="{7270B502-BCCA-4E28-8F9E-DE861ADB535D}"/>
                      </a:ext>
                    </a:extLst>
                  </p:cNvPr>
                  <p:cNvGrpSpPr/>
                  <p:nvPr/>
                </p:nvGrpSpPr>
                <p:grpSpPr>
                  <a:xfrm>
                    <a:off x="6418383" y="4425460"/>
                    <a:ext cx="998414" cy="855333"/>
                    <a:chOff x="6418383" y="4425460"/>
                    <a:chExt cx="998414" cy="855333"/>
                  </a:xfrm>
                </p:grpSpPr>
                <p:sp>
                  <p:nvSpPr>
                    <p:cNvPr id="20" name="Овал 19">
                      <a:extLst>
                        <a:ext uri="{FF2B5EF4-FFF2-40B4-BE49-F238E27FC236}">
                          <a16:creationId xmlns:a16="http://schemas.microsoft.com/office/drawing/2014/main" id="{C7E7950C-3C74-4F3F-8CA1-490E05C5E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8383" y="4911966"/>
                      <a:ext cx="386861" cy="360485"/>
                    </a:xfrm>
                    <a:prstGeom prst="ellipse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/>
                    </a:p>
                  </p:txBody>
                </p:sp>
                <p:cxnSp>
                  <p:nvCxnSpPr>
                    <p:cNvPr id="23" name="Пряма сполучна лінія 22">
                      <a:extLst>
                        <a:ext uri="{FF2B5EF4-FFF2-40B4-BE49-F238E27FC236}">
                          <a16:creationId xmlns:a16="http://schemas.microsoft.com/office/drawing/2014/main" id="{0927DC2D-822C-4E8A-94B4-4A1C2603AEBD}"/>
                        </a:ext>
                      </a:extLst>
                    </p:cNvPr>
                    <p:cNvCxnSpPr>
                      <a:cxnSpLocks/>
                      <a:stCxn id="20" idx="6"/>
                    </p:cNvCxnSpPr>
                    <p:nvPr/>
                  </p:nvCxnSpPr>
                  <p:spPr>
                    <a:xfrm>
                      <a:off x="6805244" y="5092209"/>
                      <a:ext cx="611553" cy="13934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Пряма сполучна лінія 23">
                      <a:extLst>
                        <a:ext uri="{FF2B5EF4-FFF2-40B4-BE49-F238E27FC236}">
                          <a16:creationId xmlns:a16="http://schemas.microsoft.com/office/drawing/2014/main" id="{7EAAA999-ACEA-464F-8603-0BBBEB80F2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11813" y="4425460"/>
                      <a:ext cx="90240" cy="486506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Овал 24">
                      <a:extLst>
                        <a:ext uri="{FF2B5EF4-FFF2-40B4-BE49-F238E27FC236}">
                          <a16:creationId xmlns:a16="http://schemas.microsoft.com/office/drawing/2014/main" id="{950CAEF5-AD08-4DC4-ADFB-2BA8409E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8590" y="4538777"/>
                      <a:ext cx="180000" cy="18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/>
                    </a:p>
                  </p:txBody>
                </p:sp>
                <p:sp>
                  <p:nvSpPr>
                    <p:cNvPr id="26" name="Овал 25">
                      <a:extLst>
                        <a:ext uri="{FF2B5EF4-FFF2-40B4-BE49-F238E27FC236}">
                          <a16:creationId xmlns:a16="http://schemas.microsoft.com/office/drawing/2014/main" id="{181ADFD2-D52B-4482-A3D2-7045F28B1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7735" y="5100793"/>
                      <a:ext cx="180000" cy="18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uk-UA" dirty="0"/>
                    </a:p>
                  </p:txBody>
                </p:sp>
              </p:grpSp>
            </p:grpSp>
            <p:grpSp>
              <p:nvGrpSpPr>
                <p:cNvPr id="6" name="Групувати 5">
                  <a:extLst>
                    <a:ext uri="{FF2B5EF4-FFF2-40B4-BE49-F238E27FC236}">
                      <a16:creationId xmlns:a16="http://schemas.microsoft.com/office/drawing/2014/main" id="{48970973-ED2F-47D9-B278-2F9619776BCF}"/>
                    </a:ext>
                  </a:extLst>
                </p:cNvPr>
                <p:cNvGrpSpPr/>
                <p:nvPr/>
              </p:nvGrpSpPr>
              <p:grpSpPr>
                <a:xfrm>
                  <a:off x="7333198" y="3842240"/>
                  <a:ext cx="5389121" cy="455278"/>
                  <a:chOff x="7327756" y="3649881"/>
                  <a:chExt cx="5650698" cy="455278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0673870-74D9-42B7-B7AD-F6C6EC4103E4}"/>
                      </a:ext>
                    </a:extLst>
                  </p:cNvPr>
                  <p:cNvSpPr txBox="1"/>
                  <p:nvPr/>
                </p:nvSpPr>
                <p:spPr>
                  <a:xfrm>
                    <a:off x="7576386" y="3649881"/>
                    <a:ext cx="5402068" cy="4552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uk-UA" dirty="0"/>
                      <a:t>Мережевий інтерфейс кінцевої системи</a:t>
                    </a:r>
                  </a:p>
                </p:txBody>
              </p:sp>
              <p:sp>
                <p:nvSpPr>
                  <p:cNvPr id="11" name="Овал 10">
                    <a:extLst>
                      <a:ext uri="{FF2B5EF4-FFF2-40B4-BE49-F238E27FC236}">
                        <a16:creationId xmlns:a16="http://schemas.microsoft.com/office/drawing/2014/main" id="{CD3CE4B5-A0FC-47CE-A9ED-797A8DBCC3CC}"/>
                      </a:ext>
                    </a:extLst>
                  </p:cNvPr>
                  <p:cNvSpPr/>
                  <p:nvPr/>
                </p:nvSpPr>
                <p:spPr>
                  <a:xfrm>
                    <a:off x="7327756" y="3787996"/>
                    <a:ext cx="180000" cy="180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 dirty="0"/>
                  </a:p>
                </p:txBody>
              </p:sp>
            </p:grpSp>
            <p:grpSp>
              <p:nvGrpSpPr>
                <p:cNvPr id="7" name="Групувати 6">
                  <a:extLst>
                    <a:ext uri="{FF2B5EF4-FFF2-40B4-BE49-F238E27FC236}">
                      <a16:creationId xmlns:a16="http://schemas.microsoft.com/office/drawing/2014/main" id="{76D43312-76BF-47EE-9EA6-D02DDD1EB952}"/>
                    </a:ext>
                  </a:extLst>
                </p:cNvPr>
                <p:cNvGrpSpPr/>
                <p:nvPr/>
              </p:nvGrpSpPr>
              <p:grpSpPr>
                <a:xfrm>
                  <a:off x="7350783" y="4278911"/>
                  <a:ext cx="5131198" cy="796736"/>
                  <a:chOff x="7350783" y="4278911"/>
                  <a:chExt cx="5131198" cy="796736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C346279-8E96-4A04-8782-D1947DC9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7675686" y="4278911"/>
                    <a:ext cx="4806295" cy="7967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uk-UA" dirty="0"/>
                      <a:t>Пристрій що з’єднує мережу з іншою мережею </a:t>
                    </a:r>
                  </a:p>
                </p:txBody>
              </p:sp>
              <p:sp>
                <p:nvSpPr>
                  <p:cNvPr id="9" name="Прямокутник 8">
                    <a:extLst>
                      <a:ext uri="{FF2B5EF4-FFF2-40B4-BE49-F238E27FC236}">
                        <a16:creationId xmlns:a16="http://schemas.microsoft.com/office/drawing/2014/main" id="{D3456F9D-8F04-455E-A8E4-6F92EF2BFE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218898" y="4565430"/>
                    <a:ext cx="448407" cy="18463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uk-UA"/>
                  </a:p>
                </p:txBody>
              </p:sp>
            </p:grpSp>
          </p:grp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0409579B-FFB5-4501-99F9-1CF019DE9605}"/>
                  </a:ext>
                </a:extLst>
              </p:cNvPr>
              <p:cNvSpPr/>
              <p:nvPr/>
            </p:nvSpPr>
            <p:spPr>
              <a:xfrm>
                <a:off x="5871583" y="3738243"/>
                <a:ext cx="310740" cy="292434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4FFCCB-3792-418D-A9EB-554B88B4E271}"/>
                  </a:ext>
                </a:extLst>
              </p:cNvPr>
              <p:cNvSpPr txBox="1"/>
              <p:nvPr/>
            </p:nvSpPr>
            <p:spPr>
              <a:xfrm>
                <a:off x="6213773" y="3669428"/>
                <a:ext cx="3792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Пристрій-«транспортер» у мережі</a:t>
                </a:r>
              </a:p>
            </p:txBody>
          </p:sp>
        </p:grp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322F1238-9165-40BE-B8E1-84E05CD5059E}"/>
                </a:ext>
              </a:extLst>
            </p:cNvPr>
            <p:cNvSpPr/>
            <p:nvPr/>
          </p:nvSpPr>
          <p:spPr>
            <a:xfrm>
              <a:off x="5179427" y="3678501"/>
              <a:ext cx="144582" cy="14602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cxnSp>
          <p:nvCxnSpPr>
            <p:cNvPr id="55" name="Пряма сполучна лінія 54">
              <a:extLst>
                <a:ext uri="{FF2B5EF4-FFF2-40B4-BE49-F238E27FC236}">
                  <a16:creationId xmlns:a16="http://schemas.microsoft.com/office/drawing/2014/main" id="{C39A42E1-A522-41B4-86DE-B21620639940}"/>
                </a:ext>
              </a:extLst>
            </p:cNvPr>
            <p:cNvCxnSpPr>
              <a:cxnSpLocks/>
              <a:endCxn id="20" idx="7"/>
            </p:cNvCxnSpPr>
            <p:nvPr/>
          </p:nvCxnSpPr>
          <p:spPr>
            <a:xfrm flipH="1">
              <a:off x="4991216" y="3640246"/>
              <a:ext cx="441094" cy="2624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6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AEB22-2578-431B-8B2C-7B83B078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uk-UA" sz="2800" b="1" i="1" dirty="0"/>
              <a:t>Різновиди пристроїв-«транспортерів» у провідникових мережах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1D357A6-0FD1-4532-8D33-1FB254A63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271"/>
            <a:ext cx="10515600" cy="52625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Концентратор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(активний </a:t>
            </a: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хаб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uk-UA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багатопортовий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ретранслятор) – 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має кілька портів, об’єднаних електросхемою. Кадр, що прибуває на який-небудь з портів, передається </a:t>
            </a:r>
            <a:r>
              <a:rPr lang="uk-UA" sz="2000" i="1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на всі інші порти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uk-UA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Концентратор узгоджує роботу своїх портів, до яких приєднані лінії, що мають працювати з однаковими швидкостями. П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ортів не менше ніж 4. 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Натепер «відходять у минуле», оскільки ефективнішими є комутатори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uk-UA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Комутатор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або </a:t>
            </a:r>
            <a:r>
              <a:rPr lang="uk-UA" sz="2000" dirty="0" err="1">
                <a:solidFill>
                  <a:srgbClr val="0070C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світч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), або </a:t>
            </a:r>
            <a:r>
              <a:rPr lang="uk-UA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багатопортовий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міст : має не менше ніж 4 порти 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(максимум, що його бачив автор – 288 портів)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до портів приєднані ланки зв’язку, що ведуть до інтерфейсів кінцевих систем або до інших комутаторів у ЛОМ або до межі ЛОМ.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Комутатор, на відміну від концентратора, за </a:t>
            </a:r>
            <a:r>
              <a:rPr lang="uk-UA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адресою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в кадрі визначає, чи потрібно відправляти </a:t>
            </a:r>
            <a:r>
              <a:rPr lang="uk-UA" sz="2000" dirty="0">
                <a:ea typeface="Calibri" panose="020F0502020204030204" pitchFamily="34" charset="0"/>
                <a:cs typeface="Calibri" panose="020F0502020204030204" pitchFamily="34" charset="0"/>
              </a:rPr>
              <a:t>кадр 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далі, і якщо так, то в який саме порт (або порти).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ea typeface="Calibri" panose="020F0502020204030204" pitchFamily="34" charset="0"/>
                <a:cs typeface="Calibri" panose="020F0502020204030204" pitchFamily="34" charset="0"/>
              </a:rPr>
              <a:t>Комутатор</a:t>
            </a:r>
            <a:r>
              <a:rPr lang="uk-UA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може одночасно передавати дані між кількома парами портів.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i="1" dirty="0">
                <a:highlight>
                  <a:srgbClr val="C0C0C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2000" i="1" dirty="0">
                <a:solidFill>
                  <a:schemeClr val="bg1"/>
                </a:solidFill>
                <a:highlight>
                  <a:srgbClr val="C0C0C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Комутатор і міст (</a:t>
            </a:r>
            <a:r>
              <a:rPr lang="en-US" sz="2000" i="1" dirty="0">
                <a:solidFill>
                  <a:schemeClr val="bg1"/>
                </a:solidFill>
                <a:highlight>
                  <a:srgbClr val="C0C0C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switch vs bridge</a:t>
            </a:r>
            <a:r>
              <a:rPr lang="uk-UA" sz="2000" i="1" dirty="0">
                <a:solidFill>
                  <a:schemeClr val="bg1"/>
                </a:solidFill>
                <a:highlight>
                  <a:srgbClr val="C0C0C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)?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uk-UA" sz="2000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Історично спочатку вироблялися мости з двома портами для територіальних мереж, потім мости з більшою кількістю портів. Їх стали називати </a:t>
            </a:r>
            <a:r>
              <a:rPr lang="uk-UA" sz="2000" dirty="0" err="1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світчами</a:t>
            </a:r>
            <a:r>
              <a:rPr lang="uk-UA" sz="2000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(перемикачами) та використовувати також у локальних мережах. Отже, за своїми функціями це одне й те саме. Водночас, пристрої з двома портами, що з’єднують різнотипні мережі й вирішують, чи передавати кадри, як і раніше, називаються мостами. </a:t>
            </a:r>
            <a:endParaRPr lang="uk-UA" sz="20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A5ED9-86D0-44F0-8650-CD3BCCCB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666"/>
          </a:xfrm>
        </p:spPr>
        <p:txBody>
          <a:bodyPr>
            <a:normAutofit/>
          </a:bodyPr>
          <a:lstStyle/>
          <a:p>
            <a:r>
              <a:rPr lang="uk-UA" sz="2800" b="1" i="1" dirty="0"/>
              <a:t>Пристрої, що з’єднують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C6B628D-0A45-4E82-BCB3-FF2D7523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1"/>
            <a:ext cx="10515600" cy="5149352"/>
          </a:xfrm>
        </p:spPr>
        <p:txBody>
          <a:bodyPr>
            <a:normAutofit/>
          </a:bodyPr>
          <a:lstStyle/>
          <a:p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</a:rPr>
              <a:t>Л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окальні мережі приєднуються до територіальних мереж (мереж провайдерів)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</a:rPr>
              <a:t>, а ті – до інших територіальних або глобальних мереж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r>
              <a:rPr lang="uk-UA" sz="2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Маршрутизатор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або </a:t>
            </a:r>
            <a:r>
              <a:rPr lang="uk-UA" sz="20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роутер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router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залежно від призначення та устрою, може з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’єднувати як різні мережі, можливо, з різними фізичними носіями сигналів, так і окремі сегменти всередині мережі. Має кілька (</a:t>
            </a:r>
            <a:r>
              <a:rPr lang="uk-UA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або кількадесят</a:t>
            </a: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портів для ланок зв’язку. На відміну від комутатора, обробляє не фізичні адреси пристроїв, а так звані мережеві адреси, а також розв’язує багато інших задач.</a:t>
            </a:r>
          </a:p>
          <a:p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Маршрутизатор порівняно з комутатором має набагато більшу обчислювальну потужність та зовсім інше програмне забезпечення. Спектр функцій та можливостей маршрутизаторів дуже широкий.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2000" i="1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80008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Ілюстрації:</a:t>
            </a:r>
            <a:endParaRPr lang="uk-UA" sz="2000" i="1" dirty="0">
              <a:solidFill>
                <a:schemeClr val="bg1">
                  <a:lumMod val="50000"/>
                </a:schemeClr>
              </a:solidFill>
              <a:highlight>
                <a:srgbClr val="800080"/>
              </a:highlight>
            </a:endParaRPr>
          </a:p>
          <a:p>
            <a:endParaRPr lang="uk-U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uk-UA" sz="2800" i="1" dirty="0">
              <a:effectLst/>
              <a:ea typeface="Calibri" panose="020F0502020204030204" pitchFamily="34" charset="0"/>
            </a:endParaRPr>
          </a:p>
          <a:p>
            <a:endParaRPr lang="uk-UA" dirty="0"/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37F71D17-7C95-4847-B616-F1B8B89564EB}"/>
              </a:ext>
            </a:extLst>
          </p:cNvPr>
          <p:cNvGrpSpPr/>
          <p:nvPr/>
        </p:nvGrpSpPr>
        <p:grpSpPr>
          <a:xfrm>
            <a:off x="1199751" y="4068788"/>
            <a:ext cx="9418892" cy="2536729"/>
            <a:chOff x="1199751" y="3998452"/>
            <a:chExt cx="9418892" cy="2536729"/>
          </a:xfrm>
        </p:grpSpPr>
        <p:pic>
          <p:nvPicPr>
            <p:cNvPr id="5" name="Рисунок 4" descr="Зображення, що містить у приміщенні, сидить, стіл, передній&#10;&#10;Автоматично згенерований опис">
              <a:extLst>
                <a:ext uri="{FF2B5EF4-FFF2-40B4-BE49-F238E27FC236}">
                  <a16:creationId xmlns:a16="http://schemas.microsoft.com/office/drawing/2014/main" id="{3935267E-1641-4FAF-A2D0-42E9A5870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751" y="4430157"/>
              <a:ext cx="3048000" cy="1495425"/>
            </a:xfrm>
            <a:prstGeom prst="rect">
              <a:avLst/>
            </a:prstGeom>
          </p:spPr>
        </p:pic>
        <p:pic>
          <p:nvPicPr>
            <p:cNvPr id="7" name="Рисунок 6" descr="Зображення, що містить електроніка, схема&#10;&#10;Автоматично згенерований опис">
              <a:extLst>
                <a:ext uri="{FF2B5EF4-FFF2-40B4-BE49-F238E27FC236}">
                  <a16:creationId xmlns:a16="http://schemas.microsoft.com/office/drawing/2014/main" id="{8AB65123-348A-4C23-A75E-79025F58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1608" y="4156364"/>
              <a:ext cx="3524250" cy="2222500"/>
            </a:xfrm>
            <a:prstGeom prst="rect">
              <a:avLst/>
            </a:prstGeom>
          </p:spPr>
        </p:pic>
        <p:pic>
          <p:nvPicPr>
            <p:cNvPr id="9" name="Рисунок 8" descr="Зображення, що містить комп’ютер, електроніка, духовка&#10;&#10;Автоматично згенерований опис">
              <a:extLst>
                <a:ext uri="{FF2B5EF4-FFF2-40B4-BE49-F238E27FC236}">
                  <a16:creationId xmlns:a16="http://schemas.microsoft.com/office/drawing/2014/main" id="{8710AA14-82F0-4436-A2F1-AD39C9244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715" y="3998452"/>
              <a:ext cx="2518928" cy="2536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3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CDC5E-6D59-4698-8EB0-27161BE7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780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ru-RU" sz="3200" b="1" i="0" dirty="0" err="1">
                <a:solidFill>
                  <a:srgbClr val="000000"/>
                </a:solidFill>
                <a:effectLst/>
                <a:latin typeface="+mn-lt"/>
              </a:rPr>
              <a:t>Моделі</a:t>
            </a:r>
            <a:r>
              <a:rPr lang="ru-RU" sz="3200" b="1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sz="3200" b="1" i="0" dirty="0" err="1">
                <a:solidFill>
                  <a:srgbClr val="000000"/>
                </a:solidFill>
                <a:effectLst/>
                <a:latin typeface="+mn-lt"/>
              </a:rPr>
              <a:t>логічної</a:t>
            </a:r>
            <a:r>
              <a:rPr lang="ru-RU" sz="3200" b="1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sz="3200" b="1" i="0" dirty="0" err="1">
                <a:solidFill>
                  <a:srgbClr val="000000"/>
                </a:solidFill>
                <a:effectLst/>
                <a:latin typeface="+mn-lt"/>
              </a:rPr>
              <a:t>структури</a:t>
            </a:r>
            <a:r>
              <a:rPr lang="ru-RU" sz="3200" b="1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sz="3200" b="1" i="0" dirty="0" err="1">
                <a:solidFill>
                  <a:srgbClr val="000000"/>
                </a:solidFill>
                <a:effectLst/>
                <a:latin typeface="+mn-lt"/>
              </a:rPr>
              <a:t>мережі</a:t>
            </a:r>
            <a:endParaRPr lang="uk-UA" sz="3200" b="1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7A636AE-CFF8-4328-8A43-9263D38E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2"/>
            <a:ext cx="10515600" cy="48597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0" i="0" dirty="0" err="1">
                <a:solidFill>
                  <a:srgbClr val="000000"/>
                </a:solidFill>
                <a:effectLst/>
              </a:rPr>
              <a:t>Функціональна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модель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>
                <a:solidFill>
                  <a:srgbClr val="000000"/>
                </a:solidFill>
              </a:rPr>
              <a:t>П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ротокольна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модель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М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одель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програмного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забезпечення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i="1" dirty="0" err="1">
                <a:highlight>
                  <a:srgbClr val="C0C0C0"/>
                </a:highlight>
              </a:rPr>
              <a:t>Далі</a:t>
            </a:r>
            <a:r>
              <a:rPr lang="ru-RU" sz="2000" i="1" dirty="0">
                <a:highlight>
                  <a:srgbClr val="C0C0C0"/>
                </a:highlight>
              </a:rPr>
              <a:t> </a:t>
            </a:r>
            <a:r>
              <a:rPr lang="ru-RU" sz="2000" i="1" dirty="0" err="1">
                <a:highlight>
                  <a:srgbClr val="C0C0C0"/>
                </a:highlight>
              </a:rPr>
              <a:t>стисло</a:t>
            </a:r>
            <a:r>
              <a:rPr lang="ru-RU" sz="2000" i="1" dirty="0">
                <a:highlight>
                  <a:srgbClr val="C0C0C0"/>
                </a:highlight>
              </a:rPr>
              <a:t> про </a:t>
            </a:r>
            <a:r>
              <a:rPr lang="ru-RU" sz="2000" i="1" dirty="0" err="1">
                <a:highlight>
                  <a:srgbClr val="C0C0C0"/>
                </a:highlight>
              </a:rPr>
              <a:t>функціональну</a:t>
            </a:r>
            <a:r>
              <a:rPr lang="ru-RU" sz="2000" i="1" dirty="0">
                <a:highlight>
                  <a:srgbClr val="C0C0C0"/>
                </a:highlight>
              </a:rPr>
              <a:t> та </a:t>
            </a:r>
            <a:r>
              <a:rPr lang="ru-RU" sz="2000" i="1" dirty="0" err="1">
                <a:highlight>
                  <a:srgbClr val="C0C0C0"/>
                </a:highlight>
              </a:rPr>
              <a:t>протокольну</a:t>
            </a:r>
            <a:r>
              <a:rPr lang="ru-RU" sz="2000" i="1" dirty="0">
                <a:highlight>
                  <a:srgbClr val="C0C0C0"/>
                </a:highlight>
              </a:rPr>
              <a:t> модель</a:t>
            </a:r>
            <a:br>
              <a:rPr lang="ru-RU" sz="2000" dirty="0"/>
            </a:b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33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1147E-11FB-4E37-92FC-49219E2B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7400"/>
          </a:xfrm>
        </p:spPr>
        <p:txBody>
          <a:bodyPr>
            <a:normAutofit/>
          </a:bodyPr>
          <a:lstStyle/>
          <a:p>
            <a:r>
              <a:rPr lang="ru-RU" sz="2800" b="1" i="0" dirty="0" err="1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Функціональна</a:t>
            </a:r>
            <a:r>
              <a:rPr lang="ru-RU" sz="2800" b="1" i="0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 модель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(</a:t>
            </a:r>
            <a:r>
              <a:rPr lang="ru-RU" sz="2000" b="0" i="1" dirty="0" err="1">
                <a:solidFill>
                  <a:schemeClr val="bg1">
                    <a:lumMod val="50000"/>
                  </a:schemeClr>
                </a:solidFill>
                <a:effectLst/>
              </a:rPr>
              <a:t>дуже</a:t>
            </a:r>
            <a:r>
              <a:rPr lang="ru-RU" sz="20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r>
              <a:rPr lang="ru-RU" sz="2000" b="0" i="1" dirty="0" err="1">
                <a:solidFill>
                  <a:schemeClr val="bg1">
                    <a:lumMod val="50000"/>
                  </a:schemeClr>
                </a:solidFill>
                <a:effectLst/>
              </a:rPr>
              <a:t>стисло</a:t>
            </a:r>
            <a:r>
              <a:rPr lang="ru-RU" sz="20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)</a:t>
            </a:r>
            <a:endParaRPr lang="uk-UA" sz="2400" b="1" i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7367C33-64EC-47D8-9F0D-95D51119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526"/>
            <a:ext cx="10515600" cy="52744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0" dirty="0" err="1">
                <a:solidFill>
                  <a:srgbClr val="0070C0"/>
                </a:solidFill>
                <a:effectLst/>
              </a:rPr>
              <a:t>Функція</a:t>
            </a:r>
            <a:r>
              <a:rPr lang="ru-RU" sz="2000" b="0" dirty="0">
                <a:effectLst/>
              </a:rPr>
              <a:t> – </a:t>
            </a:r>
            <a:r>
              <a:rPr lang="ru-RU" sz="2000" b="0" dirty="0" err="1">
                <a:effectLst/>
              </a:rPr>
              <a:t>це</a:t>
            </a:r>
            <a:r>
              <a:rPr lang="ru-RU" sz="2000" b="0" dirty="0">
                <a:effectLst/>
              </a:rPr>
              <a:t> </a:t>
            </a:r>
            <a:r>
              <a:rPr lang="ru-RU" sz="2000" b="0" dirty="0" err="1">
                <a:effectLst/>
              </a:rPr>
              <a:t>певна</a:t>
            </a:r>
            <a:r>
              <a:rPr lang="ru-RU" sz="2000" b="0" dirty="0">
                <a:effectLst/>
              </a:rPr>
              <a:t> задача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що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розв’язується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 в </a:t>
            </a:r>
            <a:r>
              <a:rPr lang="ru-RU" sz="2000" b="0" i="0" dirty="0" err="1">
                <a:solidFill>
                  <a:srgbClr val="000000"/>
                </a:solidFill>
                <a:effectLst/>
              </a:rPr>
              <a:t>мережі</a:t>
            </a:r>
            <a:r>
              <a:rPr lang="ru-RU" sz="20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err="1">
                <a:solidFill>
                  <a:srgbClr val="000000"/>
                </a:solidFill>
              </a:rPr>
              <a:t>Розв’яз</a:t>
            </a:r>
            <a:r>
              <a:rPr lang="uk-UA" sz="2000" dirty="0" err="1">
                <a:solidFill>
                  <a:srgbClr val="000000"/>
                </a:solidFill>
              </a:rPr>
              <a:t>увати</a:t>
            </a:r>
            <a:r>
              <a:rPr lang="uk-UA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задачу, </a:t>
            </a:r>
            <a:r>
              <a:rPr lang="ru-RU" sz="2000" dirty="0" err="1">
                <a:solidFill>
                  <a:srgbClr val="000000"/>
                </a:solidFill>
              </a:rPr>
              <a:t>тобто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забезпечувати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функцію</a:t>
            </a:r>
            <a:r>
              <a:rPr lang="ru-RU" sz="2000" dirty="0">
                <a:solidFill>
                  <a:srgbClr val="000000"/>
                </a:solidFill>
              </a:rPr>
              <a:t>, </a:t>
            </a:r>
            <a:r>
              <a:rPr lang="ru-RU" sz="2000" dirty="0" err="1">
                <a:solidFill>
                  <a:srgbClr val="000000"/>
                </a:solidFill>
              </a:rPr>
              <a:t>можна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апаратно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або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програмно</a:t>
            </a:r>
            <a:r>
              <a:rPr lang="ru-RU" sz="2000" dirty="0">
                <a:solidFill>
                  <a:srgbClr val="000000"/>
                </a:solidFill>
              </a:rPr>
              <a:t>, як </a:t>
            </a:r>
            <a:r>
              <a:rPr lang="ru-RU" sz="2000" dirty="0" err="1">
                <a:solidFill>
                  <a:srgbClr val="000000"/>
                </a:solidFill>
              </a:rPr>
              <a:t>окремим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елементом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мережі</a:t>
            </a:r>
            <a:r>
              <a:rPr lang="ru-RU" sz="2000" dirty="0">
                <a:solidFill>
                  <a:srgbClr val="000000"/>
                </a:solidFill>
              </a:rPr>
              <a:t>, так і </a:t>
            </a:r>
            <a:r>
              <a:rPr lang="ru-RU" sz="2000" dirty="0" err="1">
                <a:solidFill>
                  <a:srgbClr val="000000"/>
                </a:solidFill>
              </a:rPr>
              <a:t>деякою</a:t>
            </a:r>
            <a:r>
              <a:rPr lang="ru-RU" sz="2000" dirty="0">
                <a:solidFill>
                  <a:srgbClr val="000000"/>
                </a:solidFill>
              </a:rPr>
              <a:t>  </a:t>
            </a:r>
            <a:r>
              <a:rPr lang="ru-RU" sz="2000" dirty="0" err="1">
                <a:solidFill>
                  <a:srgbClr val="000000"/>
                </a:solidFill>
              </a:rPr>
              <a:t>сукупністю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елементів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err="1">
                <a:solidFill>
                  <a:srgbClr val="000000"/>
                </a:solidFill>
              </a:rPr>
              <a:t>або</a:t>
            </a:r>
            <a:r>
              <a:rPr lang="ru-RU" sz="2000" dirty="0">
                <a:solidFill>
                  <a:srgbClr val="000000"/>
                </a:solidFill>
              </a:rPr>
              <a:t> мережею в </a:t>
            </a:r>
            <a:r>
              <a:rPr lang="ru-RU" sz="2000" dirty="0" err="1">
                <a:solidFill>
                  <a:srgbClr val="000000"/>
                </a:solidFill>
              </a:rPr>
              <a:t>цілому</a:t>
            </a:r>
            <a:r>
              <a:rPr lang="ru-RU" sz="20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uk-UA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b="1" i="1" dirty="0">
                <a:solidFill>
                  <a:srgbClr val="000000"/>
                </a:solidFill>
                <a:effectLst/>
                <a:latin typeface="TTE15135A0t00"/>
                <a:ea typeface="Calibri" panose="020F0502020204030204" pitchFamily="34" charset="0"/>
                <a:cs typeface="Arial" panose="020B0604020202020204" pitchFamily="34" charset="0"/>
              </a:rPr>
              <a:t>Основні типи функцій у мережах та їх забезпечення</a:t>
            </a:r>
            <a:endParaRPr lang="uk-UA" sz="200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Прикладні функції</a:t>
            </a:r>
            <a:r>
              <a:rPr lang="uk-UA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 програмне забезпечення (ПЗ) на комп’ютерах користувачів.</a:t>
            </a:r>
            <a:endParaRPr lang="uk-UA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Функції обробки та зберігання даних</a:t>
            </a:r>
            <a:r>
              <a:rPr lang="uk-UA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 ПЗ роботи з базами даних в інформаційних системах.</a:t>
            </a:r>
            <a:endParaRPr lang="uk-UA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Функції керування послугами</a:t>
            </a:r>
            <a:r>
              <a:rPr lang="uk-UA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 програми керування ресурсами мережі, які надають послуги.</a:t>
            </a:r>
            <a:endParaRPr lang="uk-UA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Комунікаційні функції</a:t>
            </a:r>
            <a:r>
              <a:rPr lang="uk-UA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(транспортні функції, функції керування передачею потоків даних, функції керування телекомунікаційними послугами): програми та апаратура у вузлах всіх рівнів (доступу, розподілу, ядра). Тобто </a:t>
            </a:r>
            <a:r>
              <a:rPr lang="uk-UA" sz="20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мережа в цілому</a:t>
            </a:r>
            <a:r>
              <a:rPr lang="uk-UA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uk-UA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sz="20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Функції керування мережею</a:t>
            </a:r>
            <a:r>
              <a:rPr lang="uk-UA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в цілому (моніторинг дієздатності елементів мережі, збір статистики про проходження сигналів тощо): ПЗ у вузлах розподілу та ядра.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130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944DE-FFB2-4845-9396-84A9DE11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uk-UA" sz="3200" b="1" dirty="0">
                <a:highlight>
                  <a:srgbClr val="00FFFF"/>
                </a:highlight>
              </a:rPr>
              <a:t>Протокольна модель мережевої взаємодії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DD742B5-F681-4160-A696-DEC051897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404"/>
            <a:ext cx="10918371" cy="5167559"/>
          </a:xfrm>
        </p:spPr>
        <p:txBody>
          <a:bodyPr>
            <a:normAutofit/>
          </a:bodyPr>
          <a:lstStyle/>
          <a:p>
            <a:pPr marL="216000" indent="-216000">
              <a:spcBef>
                <a:spcPts val="600"/>
              </a:spcBef>
            </a:pPr>
            <a:r>
              <a:rPr lang="uk-UA" sz="2000" dirty="0">
                <a:effectLst/>
                <a:ea typeface="Calibri" panose="020F0502020204030204" pitchFamily="34" charset="0"/>
              </a:rPr>
              <a:t>Вчені та інженери </a:t>
            </a:r>
            <a:r>
              <a:rPr lang="en-US" sz="2000" dirty="0">
                <a:effectLst/>
                <a:ea typeface="Calibri" panose="020F0502020204030204" pitchFamily="34" charset="0"/>
              </a:rPr>
              <a:t>DARPA</a:t>
            </a:r>
            <a:r>
              <a:rPr lang="uk-UA" sz="2000" dirty="0">
                <a:effectLst/>
                <a:ea typeface="Calibri" panose="020F0502020204030204" pitchFamily="34" charset="0"/>
              </a:rPr>
              <a:t> (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Defense’s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Advanced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Research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Projects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Agency</a:t>
            </a:r>
            <a:r>
              <a:rPr lang="uk-UA" sz="2000" dirty="0">
                <a:effectLst/>
                <a:ea typeface="Calibri" panose="020F0502020204030204" pitchFamily="34" charset="0"/>
              </a:rPr>
              <a:t> – Агентство передових оборонних дослідницьких проектів Міноборони США) багато років працювали над створенням ПЗ для глобальної мережі </a:t>
            </a:r>
            <a:r>
              <a:rPr lang="en-US" sz="2000" dirty="0">
                <a:effectLst/>
                <a:ea typeface="Calibri" panose="020F0502020204030204" pitchFamily="34" charset="0"/>
              </a:rPr>
              <a:t>ARPANET </a:t>
            </a:r>
            <a:r>
              <a:rPr lang="uk-UA" sz="2000" dirty="0">
                <a:effectLst/>
                <a:ea typeface="Calibri" panose="020F0502020204030204" pitchFamily="34" charset="0"/>
              </a:rPr>
              <a:t>та приєднанням до неї ще двох глобальних мереж. </a:t>
            </a:r>
          </a:p>
          <a:p>
            <a:pPr marL="216000" indent="-216000">
              <a:spcBef>
                <a:spcPts val="600"/>
              </a:spcBef>
            </a:pPr>
            <a:r>
              <a:rPr lang="uk-UA" sz="2000" dirty="0">
                <a:effectLst/>
                <a:ea typeface="Calibri" panose="020F0502020204030204" pitchFamily="34" charset="0"/>
              </a:rPr>
              <a:t>З’єднувані мережі були різнотипними й мали різне апаратне та програмне забезпечення, тому </a:t>
            </a:r>
            <a:r>
              <a:rPr lang="uk-UA" sz="2000" i="1" dirty="0" err="1">
                <a:effectLst/>
                <a:ea typeface="Calibri" panose="020F0502020204030204" pitchFamily="34" charset="0"/>
              </a:rPr>
              <a:t>міжмережеву</a:t>
            </a:r>
            <a:r>
              <a:rPr lang="uk-UA" sz="2000" i="1" dirty="0">
                <a:effectLst/>
                <a:ea typeface="Calibri" panose="020F0502020204030204" pitchFamily="34" charset="0"/>
              </a:rPr>
              <a:t> передачу було необхідно зробити незалежною від особливостей самих мереж</a:t>
            </a:r>
            <a:r>
              <a:rPr lang="uk-UA" sz="2000" dirty="0">
                <a:effectLst/>
                <a:ea typeface="Calibri" panose="020F0502020204030204" pitchFamily="34" charset="0"/>
              </a:rPr>
              <a:t>. Ця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небхідність</a:t>
            </a:r>
            <a:r>
              <a:rPr lang="uk-UA" sz="2000" dirty="0">
                <a:effectLst/>
                <a:ea typeface="Calibri" panose="020F0502020204030204" pitchFamily="34" charset="0"/>
              </a:rPr>
              <a:t> привела розробників до ідеї: </a:t>
            </a:r>
            <a:br>
              <a:rPr lang="uk-UA" sz="2000" dirty="0">
                <a:effectLst/>
                <a:ea typeface="Calibri" panose="020F0502020204030204" pitchFamily="34" charset="0"/>
              </a:rPr>
            </a:br>
            <a:r>
              <a:rPr lang="uk-UA" sz="2000" dirty="0">
                <a:effectLst/>
                <a:ea typeface="Calibri" panose="020F0502020204030204" pitchFamily="34" charset="0"/>
              </a:rPr>
              <a:t>	</a:t>
            </a:r>
            <a:r>
              <a:rPr lang="uk-UA" sz="2000" i="1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відокремити передачу даних всередині мереж від передачі даних між мережами</a:t>
            </a:r>
            <a:r>
              <a:rPr lang="uk-UA" sz="2000" dirty="0">
                <a:effectLst/>
                <a:ea typeface="Calibri" panose="020F0502020204030204" pitchFamily="34" charset="0"/>
              </a:rPr>
              <a:t>. </a:t>
            </a:r>
          </a:p>
          <a:p>
            <a:pPr marL="216000" indent="-216000" algn="just">
              <a:spcBef>
                <a:spcPts val="600"/>
              </a:spcBef>
            </a:pPr>
            <a:endParaRPr lang="uk-UA" sz="2000" dirty="0">
              <a:effectLst/>
              <a:ea typeface="Calibri" panose="020F0502020204030204" pitchFamily="34" charset="0"/>
            </a:endParaRPr>
          </a:p>
          <a:p>
            <a:pPr marL="216000" indent="-216000" algn="just">
              <a:spcBef>
                <a:spcPts val="600"/>
              </a:spcBef>
            </a:pPr>
            <a:endParaRPr lang="uk-UA" sz="2000" dirty="0">
              <a:ea typeface="Calibri" panose="020F0502020204030204" pitchFamily="34" charset="0"/>
            </a:endParaRPr>
          </a:p>
          <a:p>
            <a:pPr marL="216000" indent="-216000" algn="just">
              <a:spcBef>
                <a:spcPts val="600"/>
              </a:spcBef>
            </a:pPr>
            <a:endParaRPr lang="uk-UA" sz="2000" dirty="0">
              <a:effectLst/>
              <a:ea typeface="Calibri" panose="020F0502020204030204" pitchFamily="34" charset="0"/>
            </a:endParaRPr>
          </a:p>
          <a:p>
            <a:pPr marL="216000" indent="-216000" algn="just">
              <a:spcBef>
                <a:spcPts val="600"/>
              </a:spcBef>
            </a:pPr>
            <a:endParaRPr lang="uk-UA" sz="2000" dirty="0">
              <a:effectLst/>
              <a:ea typeface="Calibri" panose="020F0502020204030204" pitchFamily="34" charset="0"/>
            </a:endParaRPr>
          </a:p>
          <a:p>
            <a:pPr marL="216000" indent="-216000" algn="just">
              <a:spcBef>
                <a:spcPts val="600"/>
              </a:spcBef>
            </a:pPr>
            <a:endParaRPr lang="uk-UA" sz="2000" dirty="0">
              <a:ea typeface="Calibri" panose="020F0502020204030204" pitchFamily="34" charset="0"/>
            </a:endParaRPr>
          </a:p>
          <a:p>
            <a:pPr marL="216000" indent="-216000" algn="just">
              <a:spcBef>
                <a:spcPts val="600"/>
              </a:spcBef>
            </a:pPr>
            <a:r>
              <a:rPr lang="uk-UA" sz="2000" dirty="0">
                <a:effectLst/>
                <a:ea typeface="Calibri" panose="020F0502020204030204" pitchFamily="34" charset="0"/>
              </a:rPr>
              <a:t>Розділення програмного забезпечення на рівні, які передають дані один одному, стало основою для формування стеку протоколів </a:t>
            </a:r>
            <a:r>
              <a:rPr lang="en-US" sz="2000" dirty="0">
                <a:effectLst/>
                <a:ea typeface="Calibri" panose="020F0502020204030204" pitchFamily="34" charset="0"/>
              </a:rPr>
              <a:t>TCP</a:t>
            </a:r>
            <a:r>
              <a:rPr lang="uk-UA" sz="2000" dirty="0">
                <a:effectLst/>
                <a:ea typeface="Calibri" panose="020F0502020204030204" pitchFamily="34" charset="0"/>
              </a:rPr>
              <a:t>/</a:t>
            </a:r>
            <a:r>
              <a:rPr lang="en-US" sz="2000" dirty="0">
                <a:effectLst/>
                <a:ea typeface="Calibri" panose="020F0502020204030204" pitchFamily="34" charset="0"/>
              </a:rPr>
              <a:t>IP</a:t>
            </a:r>
            <a:r>
              <a:rPr lang="uk-UA" sz="2000" dirty="0">
                <a:effectLst/>
                <a:ea typeface="Calibri" panose="020F0502020204030204" pitchFamily="34" charset="0"/>
              </a:rPr>
              <a:t> та моделі взаємодії відкритих систем. Вона називається </a:t>
            </a:r>
            <a:r>
              <a:rPr lang="uk-UA" sz="2000" i="1" dirty="0">
                <a:effectLst/>
                <a:ea typeface="Calibri" panose="020F0502020204030204" pitchFamily="34" charset="0"/>
              </a:rPr>
              <a:t>модель </a:t>
            </a:r>
            <a:r>
              <a:rPr lang="en-US" sz="2000" i="1" dirty="0">
                <a:effectLst/>
                <a:ea typeface="Calibri" panose="020F0502020204030204" pitchFamily="34" charset="0"/>
              </a:rPr>
              <a:t>DoD</a:t>
            </a:r>
            <a:r>
              <a:rPr lang="en-US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>
                <a:effectLst/>
                <a:ea typeface="Calibri" panose="020F0502020204030204" pitchFamily="34" charset="0"/>
              </a:rPr>
              <a:t>(це скорочення від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Department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of</a:t>
            </a:r>
            <a:r>
              <a:rPr lang="uk-UA" sz="2000" dirty="0">
                <a:effectLst/>
                <a:ea typeface="Calibri" panose="020F0502020204030204" pitchFamily="34" charset="0"/>
              </a:rPr>
              <a:t> </a:t>
            </a:r>
            <a:r>
              <a:rPr lang="uk-UA" sz="2000" dirty="0" err="1">
                <a:effectLst/>
                <a:ea typeface="Calibri" panose="020F0502020204030204" pitchFamily="34" charset="0"/>
              </a:rPr>
              <a:t>Defence</a:t>
            </a:r>
            <a:r>
              <a:rPr lang="uk-UA" sz="2000" dirty="0">
                <a:effectLst/>
                <a:ea typeface="Calibri" panose="020F0502020204030204" pitchFamily="34" charset="0"/>
              </a:rPr>
              <a:t> – Міністерство Оборони США) і є історично першою протокольною моделлю мережевої взаємодії. </a:t>
            </a:r>
            <a:r>
              <a:rPr lang="uk-UA" sz="2000" i="1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</a:rPr>
              <a:t>Що ж вона собою являє?</a:t>
            </a:r>
            <a:endParaRPr lang="uk-UA" sz="2000" i="1" dirty="0">
              <a:solidFill>
                <a:schemeClr val="bg1"/>
              </a:solidFill>
              <a:effectLst/>
              <a:highlight>
                <a:srgbClr val="C0C0C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 algn="just">
              <a:spcBef>
                <a:spcPts val="600"/>
              </a:spcBef>
            </a:pPr>
            <a:endParaRPr lang="uk-UA" sz="2000" dirty="0">
              <a:ea typeface="Calibri" panose="020F0502020204030204" pitchFamily="34" charset="0"/>
            </a:endParaRPr>
          </a:p>
          <a:p>
            <a:pPr marL="216000" indent="-216000" algn="just">
              <a:spcBef>
                <a:spcPts val="600"/>
              </a:spcBef>
            </a:pPr>
            <a:endParaRPr lang="uk-UA" sz="2000" dirty="0">
              <a:ea typeface="Calibri" panose="020F0502020204030204" pitchFamily="34" charset="0"/>
            </a:endParaRPr>
          </a:p>
          <a:p>
            <a:pPr marL="216000" indent="-216000" algn="just">
              <a:spcBef>
                <a:spcPts val="600"/>
              </a:spcBef>
            </a:pPr>
            <a:endParaRPr lang="uk-UA" sz="2000" dirty="0">
              <a:effectLst/>
              <a:ea typeface="Calibri" panose="020F0502020204030204" pitchFamily="34" charset="0"/>
            </a:endParaRPr>
          </a:p>
          <a:p>
            <a:endParaRPr lang="uk-UA" sz="2000" dirty="0"/>
          </a:p>
          <a:p>
            <a:endParaRPr lang="uk-UA" dirty="0"/>
          </a:p>
        </p:txBody>
      </p:sp>
      <p:grpSp>
        <p:nvGrpSpPr>
          <p:cNvPr id="53" name="Групувати 52">
            <a:extLst>
              <a:ext uri="{FF2B5EF4-FFF2-40B4-BE49-F238E27FC236}">
                <a16:creationId xmlns:a16="http://schemas.microsoft.com/office/drawing/2014/main" id="{166DD82C-804E-4E05-90A7-EBC07E8BAD8C}"/>
              </a:ext>
            </a:extLst>
          </p:cNvPr>
          <p:cNvGrpSpPr/>
          <p:nvPr/>
        </p:nvGrpSpPr>
        <p:grpSpPr>
          <a:xfrm>
            <a:off x="1548883" y="3153745"/>
            <a:ext cx="9346799" cy="1594526"/>
            <a:chOff x="1548883" y="3181735"/>
            <a:chExt cx="9395926" cy="2268958"/>
          </a:xfrm>
        </p:grpSpPr>
        <p:grpSp>
          <p:nvGrpSpPr>
            <p:cNvPr id="45" name="Групувати 44">
              <a:extLst>
                <a:ext uri="{FF2B5EF4-FFF2-40B4-BE49-F238E27FC236}">
                  <a16:creationId xmlns:a16="http://schemas.microsoft.com/office/drawing/2014/main" id="{52BDF980-B881-42BE-80BF-DEBC5273762C}"/>
                </a:ext>
              </a:extLst>
            </p:cNvPr>
            <p:cNvGrpSpPr/>
            <p:nvPr/>
          </p:nvGrpSpPr>
          <p:grpSpPr>
            <a:xfrm>
              <a:off x="1548883" y="3181735"/>
              <a:ext cx="9395926" cy="2268958"/>
              <a:chOff x="1287625" y="3191068"/>
              <a:chExt cx="9395926" cy="2268958"/>
            </a:xfrm>
          </p:grpSpPr>
          <p:grpSp>
            <p:nvGrpSpPr>
              <p:cNvPr id="43" name="Групувати 42">
                <a:extLst>
                  <a:ext uri="{FF2B5EF4-FFF2-40B4-BE49-F238E27FC236}">
                    <a16:creationId xmlns:a16="http://schemas.microsoft.com/office/drawing/2014/main" id="{8FB0FAF6-29EF-4084-93CA-AD680AD0EDB6}"/>
                  </a:ext>
                </a:extLst>
              </p:cNvPr>
              <p:cNvGrpSpPr/>
              <p:nvPr/>
            </p:nvGrpSpPr>
            <p:grpSpPr>
              <a:xfrm>
                <a:off x="2360645" y="4297457"/>
                <a:ext cx="3568188" cy="1162568"/>
                <a:chOff x="2360645" y="4297457"/>
                <a:chExt cx="3568188" cy="116256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2BC4E60-6B08-4153-B653-2C84ED7D7330}"/>
                    </a:ext>
                  </a:extLst>
                </p:cNvPr>
                <p:cNvSpPr txBox="1"/>
                <p:nvPr/>
              </p:nvSpPr>
              <p:spPr>
                <a:xfrm>
                  <a:off x="3008347" y="4681456"/>
                  <a:ext cx="2146040" cy="77856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рівень передачі каналом мережі</a:t>
                  </a:r>
                </a:p>
              </p:txBody>
            </p:sp>
            <p:cxnSp>
              <p:nvCxnSpPr>
                <p:cNvPr id="17" name="Пряма зі стрілкою 16">
                  <a:extLst>
                    <a:ext uri="{FF2B5EF4-FFF2-40B4-BE49-F238E27FC236}">
                      <a16:creationId xmlns:a16="http://schemas.microsoft.com/office/drawing/2014/main" id="{5EC02EB8-BBF8-445B-9120-E3AB88DA883B}"/>
                    </a:ext>
                  </a:extLst>
                </p:cNvPr>
                <p:cNvCxnSpPr>
                  <a:cxnSpLocks/>
                  <a:stCxn id="5" idx="2"/>
                  <a:endCxn id="9" idx="1"/>
                </p:cNvCxnSpPr>
                <p:nvPr/>
              </p:nvCxnSpPr>
              <p:spPr>
                <a:xfrm>
                  <a:off x="2360645" y="4297457"/>
                  <a:ext cx="647702" cy="77328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 зі стрілкою 17">
                  <a:extLst>
                    <a:ext uri="{FF2B5EF4-FFF2-40B4-BE49-F238E27FC236}">
                      <a16:creationId xmlns:a16="http://schemas.microsoft.com/office/drawing/2014/main" id="{11DFD224-3466-44DB-9DF1-3E195E8A7D59}"/>
                    </a:ext>
                  </a:extLst>
                </p:cNvPr>
                <p:cNvCxnSpPr>
                  <a:cxnSpLocks/>
                  <a:stCxn id="9" idx="3"/>
                  <a:endCxn id="15" idx="2"/>
                </p:cNvCxnSpPr>
                <p:nvPr/>
              </p:nvCxnSpPr>
              <p:spPr>
                <a:xfrm flipV="1">
                  <a:off x="5154387" y="4319167"/>
                  <a:ext cx="774446" cy="75157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Групувати 43">
                <a:extLst>
                  <a:ext uri="{FF2B5EF4-FFF2-40B4-BE49-F238E27FC236}">
                    <a16:creationId xmlns:a16="http://schemas.microsoft.com/office/drawing/2014/main" id="{F48C6A60-C609-4787-BFF9-4B66D4059FD0}"/>
                  </a:ext>
                </a:extLst>
              </p:cNvPr>
              <p:cNvGrpSpPr/>
              <p:nvPr/>
            </p:nvGrpSpPr>
            <p:grpSpPr>
              <a:xfrm>
                <a:off x="5928833" y="4297457"/>
                <a:ext cx="3681698" cy="1162569"/>
                <a:chOff x="5928833" y="4297457"/>
                <a:chExt cx="3681698" cy="1162569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78E5D7A-70C0-4605-AE4C-3D10D7D6F7B8}"/>
                    </a:ext>
                  </a:extLst>
                </p:cNvPr>
                <p:cNvSpPr txBox="1"/>
                <p:nvPr/>
              </p:nvSpPr>
              <p:spPr>
                <a:xfrm>
                  <a:off x="6687718" y="4681457"/>
                  <a:ext cx="2146040" cy="77856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рівень передачі каналом мережі</a:t>
                  </a:r>
                </a:p>
              </p:txBody>
            </p:sp>
            <p:cxnSp>
              <p:nvCxnSpPr>
                <p:cNvPr id="21" name="Пряма зі стрілкою 20">
                  <a:extLst>
                    <a:ext uri="{FF2B5EF4-FFF2-40B4-BE49-F238E27FC236}">
                      <a16:creationId xmlns:a16="http://schemas.microsoft.com/office/drawing/2014/main" id="{E8B80A6D-8032-4D8D-9593-8DA9D394BD50}"/>
                    </a:ext>
                  </a:extLst>
                </p:cNvPr>
                <p:cNvCxnSpPr>
                  <a:cxnSpLocks/>
                  <a:stCxn id="15" idx="2"/>
                  <a:endCxn id="13" idx="1"/>
                </p:cNvCxnSpPr>
                <p:nvPr/>
              </p:nvCxnSpPr>
              <p:spPr>
                <a:xfrm>
                  <a:off x="5928833" y="4319168"/>
                  <a:ext cx="758885" cy="75157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 зі стрілкою 23">
                  <a:extLst>
                    <a:ext uri="{FF2B5EF4-FFF2-40B4-BE49-F238E27FC236}">
                      <a16:creationId xmlns:a16="http://schemas.microsoft.com/office/drawing/2014/main" id="{A674D4CB-D89E-4186-97E5-BED478FA5037}"/>
                    </a:ext>
                  </a:extLst>
                </p:cNvPr>
                <p:cNvCxnSpPr>
                  <a:cxnSpLocks/>
                  <a:endCxn id="7" idx="2"/>
                </p:cNvCxnSpPr>
                <p:nvPr/>
              </p:nvCxnSpPr>
              <p:spPr>
                <a:xfrm flipV="1">
                  <a:off x="8849319" y="4297457"/>
                  <a:ext cx="761212" cy="70716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Групувати 41">
                <a:extLst>
                  <a:ext uri="{FF2B5EF4-FFF2-40B4-BE49-F238E27FC236}">
                    <a16:creationId xmlns:a16="http://schemas.microsoft.com/office/drawing/2014/main" id="{1F8DB677-EA53-477D-95B9-03E787E22903}"/>
                  </a:ext>
                </a:extLst>
              </p:cNvPr>
              <p:cNvGrpSpPr/>
              <p:nvPr/>
            </p:nvGrpSpPr>
            <p:grpSpPr>
              <a:xfrm>
                <a:off x="1287625" y="3191068"/>
                <a:ext cx="9395926" cy="1128099"/>
                <a:chOff x="1287625" y="3191068"/>
                <a:chExt cx="9395926" cy="1128099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30DA98F-DF54-481D-B926-1C27F6BD336F}"/>
                    </a:ext>
                  </a:extLst>
                </p:cNvPr>
                <p:cNvSpPr txBox="1"/>
                <p:nvPr/>
              </p:nvSpPr>
              <p:spPr>
                <a:xfrm>
                  <a:off x="1287625" y="3191069"/>
                  <a:ext cx="2146040" cy="11063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джерело даних: рівень передачі між мережами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858FFA7-A45E-4F20-8EC9-D20A57C4731B}"/>
                    </a:ext>
                  </a:extLst>
                </p:cNvPr>
                <p:cNvSpPr txBox="1"/>
                <p:nvPr/>
              </p:nvSpPr>
              <p:spPr>
                <a:xfrm>
                  <a:off x="8537511" y="3191068"/>
                  <a:ext cx="2146040" cy="110638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приймач даних: рівень передачі між мережами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E8A7CEB-30D1-4B18-AA63-39B0F1D3629F}"/>
                    </a:ext>
                  </a:extLst>
                </p:cNvPr>
                <p:cNvSpPr txBox="1"/>
                <p:nvPr/>
              </p:nvSpPr>
              <p:spPr>
                <a:xfrm>
                  <a:off x="4855813" y="3212778"/>
                  <a:ext cx="2146040" cy="110638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uk-UA" sz="1600" dirty="0"/>
                    <a:t>межа мереж: </a:t>
                  </a:r>
                  <a:br>
                    <a:rPr lang="uk-UA" sz="1600" dirty="0"/>
                  </a:br>
                  <a:r>
                    <a:rPr lang="uk-UA" sz="1600" dirty="0"/>
                    <a:t>рівень передачі між мережами</a:t>
                  </a:r>
                </a:p>
              </p:txBody>
            </p:sp>
            <p:cxnSp>
              <p:nvCxnSpPr>
                <p:cNvPr id="31" name="Пряма зі стрілкою 30">
                  <a:extLst>
                    <a:ext uri="{FF2B5EF4-FFF2-40B4-BE49-F238E27FC236}">
                      <a16:creationId xmlns:a16="http://schemas.microsoft.com/office/drawing/2014/main" id="{58FFDA7C-FC32-414D-8D20-D7A783A64888}"/>
                    </a:ext>
                  </a:extLst>
                </p:cNvPr>
                <p:cNvCxnSpPr>
                  <a:cxnSpLocks/>
                  <a:stCxn id="5" idx="3"/>
                  <a:endCxn id="7" idx="1"/>
                </p:cNvCxnSpPr>
                <p:nvPr/>
              </p:nvCxnSpPr>
              <p:spPr>
                <a:xfrm>
                  <a:off x="3433665" y="3744263"/>
                  <a:ext cx="5103846" cy="0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Пряма зі стрілкою 49">
              <a:extLst>
                <a:ext uri="{FF2B5EF4-FFF2-40B4-BE49-F238E27FC236}">
                  <a16:creationId xmlns:a16="http://schemas.microsoft.com/office/drawing/2014/main" id="{5A65F3B6-1AED-4F81-988B-FE76696C5300}"/>
                </a:ext>
              </a:extLst>
            </p:cNvPr>
            <p:cNvCxnSpPr>
              <a:cxnSpLocks/>
              <a:stCxn id="9" idx="1"/>
              <a:endCxn id="13" idx="3"/>
            </p:cNvCxnSpPr>
            <p:nvPr/>
          </p:nvCxnSpPr>
          <p:spPr>
            <a:xfrm>
              <a:off x="3269605" y="5061408"/>
              <a:ext cx="5825411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7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1356</Words>
  <Application>Microsoft Office PowerPoint</Application>
  <PresentationFormat>Широкий екран</PresentationFormat>
  <Paragraphs>97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TTE15135A0t00</vt:lpstr>
      <vt:lpstr>Тема Office</vt:lpstr>
      <vt:lpstr>Тема 2 Моделі мережевої архітектури. Протокольна модель</vt:lpstr>
      <vt:lpstr>Огляд активного обладнання</vt:lpstr>
      <vt:lpstr>Презентація PowerPoint</vt:lpstr>
      <vt:lpstr>Обладнання, до якого приєднано дві або більше ліній</vt:lpstr>
      <vt:lpstr>Різновиди пристроїв-«транспортерів» у провідникових мережах</vt:lpstr>
      <vt:lpstr>Пристрої, що з’єднують мережі</vt:lpstr>
      <vt:lpstr>Моделі логічної структури мережі</vt:lpstr>
      <vt:lpstr>Функціональна модель (дуже стисло)</vt:lpstr>
      <vt:lpstr>Протокольна модель мережевої взаємодії</vt:lpstr>
      <vt:lpstr>Презентація PowerPoint</vt:lpstr>
      <vt:lpstr>Кінець теми 2. Запитання?</vt:lpstr>
      <vt:lpstr>Список літератури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Obi Mike</dc:creator>
  <cp:lastModifiedBy>Obi Mike</cp:lastModifiedBy>
  <cp:revision>187</cp:revision>
  <dcterms:created xsi:type="dcterms:W3CDTF">2020-09-12T11:38:34Z</dcterms:created>
  <dcterms:modified xsi:type="dcterms:W3CDTF">2020-09-17T20:59:18Z</dcterms:modified>
</cp:coreProperties>
</file>