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307" r:id="rId4"/>
    <p:sldId id="301" r:id="rId5"/>
    <p:sldId id="306" r:id="rId6"/>
    <p:sldId id="310" r:id="rId7"/>
    <p:sldId id="311" r:id="rId8"/>
    <p:sldId id="315" r:id="rId9"/>
    <p:sldId id="320" r:id="rId10"/>
    <p:sldId id="316" r:id="rId11"/>
    <p:sldId id="318" r:id="rId12"/>
    <p:sldId id="319" r:id="rId13"/>
    <p:sldId id="308" r:id="rId14"/>
    <p:sldId id="312" r:id="rId15"/>
    <p:sldId id="313" r:id="rId16"/>
    <p:sldId id="314" r:id="rId17"/>
    <p:sldId id="323" r:id="rId18"/>
    <p:sldId id="324" r:id="rId19"/>
    <p:sldId id="321" r:id="rId20"/>
    <p:sldId id="325" r:id="rId21"/>
    <p:sldId id="328" r:id="rId22"/>
    <p:sldId id="326" r:id="rId23"/>
    <p:sldId id="327" r:id="rId24"/>
    <p:sldId id="322" r:id="rId25"/>
    <p:sldId id="329" r:id="rId26"/>
    <p:sldId id="262" r:id="rId2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A68E9-8F20-4D0E-A7A4-6F0D62FEC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1B14802-595E-4608-AFFE-14CCAF0F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8567075-6C8C-42DA-AA71-2A15A142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25.09.2020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F6DE6ED-904C-4144-BF64-4EB658AD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DF80C17-49AC-4417-A55E-FCC93AE0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269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A5C19-D983-482A-B632-4988C33B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D5F5319-4976-4DE3-9466-288A74E69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94AC55B-CAD4-4140-B0B5-078127C3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25.09.2020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8479628-E6EE-4A8B-80E8-E9AB23BC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68695C7-E867-4E48-8B84-A286F86F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753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079B471D-01F1-4C47-8CB6-BF6ACA6D9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6A7DE73-2090-4BD3-A71B-399230AB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E606D8C-594C-448F-9EED-C7454A79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25.09.2020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5B7C45E-E3B8-4600-9F17-C91417BD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19C92D3-0742-4635-9511-8A99D7CE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348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FC0C6-7B3B-4D5E-BB8F-647F5E55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3BB4F59-DE80-4D53-B0FD-356EAF7D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2DEB3EF-30CB-400E-98B2-FD6FBAD7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25.09.2020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E07C352-6A5F-44DC-854C-836D87E9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68BB8D1-CA78-4A07-8160-2813A457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36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16287-0B79-4E50-B215-9CB84233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9B2A5B3-C47D-4078-AB66-11476240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A299D7E-F350-478D-9496-3B531EAA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25.09.2020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5FFE2D1-D8AD-4065-A3E7-D13B2362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D5465CE-1DFB-463E-A4B8-A75EEBC0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64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95B6B-4C2D-4FF2-8C9A-A96DAB43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C47EC25-D635-40F7-9CE1-E8F52F579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FDEFB5D-5158-47F2-B65F-B4CA945D3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0DC2CFE-6136-4DE8-8D75-1077599F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25.09.2020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0027427-8B47-45E0-9560-DF2ED307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50F5794-4BDA-4098-887F-9F6D6AE4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958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93264-60F6-4867-9859-25087B6A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02AA235-87E0-493D-91C7-60607B23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B190844-B952-496D-A35B-6DC11CCD8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1995DCB-98E3-4C18-B73D-3C03A0F86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86490B2-44D1-41E8-8B82-10C3B91FE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DE42C8F7-33AF-4F11-B154-54F34ED0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25.09.2020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AF7F085E-ACD8-487A-B3F2-C0454B93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EB4FE4E8-0780-4815-ACAD-E816AE27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018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CE400-2C2A-4857-9FE1-DFDBC499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AACB203-5C8D-450D-AEC4-AD54EA39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25.09.2020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0BC74EA1-5906-4227-9B72-B6667661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7567046-B131-4E71-9002-AA0E3E99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429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04B59B43-F299-4721-8D4E-832C7B62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25.09.2020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81900CA0-AF9D-4D51-8A38-A76B2646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81D8F9F-A9B5-4A85-A9CD-670F5FA2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065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E5546-BB8A-438C-A114-16F7B3E1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35842B0-0FEB-411A-962E-FBC2D9E0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2485290-8AB7-475C-8CFF-0F142C38E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8C2C2B2-7D23-4077-AB16-82B187D3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25.09.2020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DBFAF58-1EC6-435C-8DEF-4AFB19BB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83B4FF5-F97D-4B73-8C09-B4DFA042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580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88F05-5539-4443-9016-3416DC54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DDF35E91-F143-4BA1-82B7-F45588A8E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41D6777-7A77-499A-A5C4-3B4718C75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DC4DD07-EC8E-4D54-BEE5-97274474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25.09.2020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D1C842D-F4B0-4946-A418-3AFB16AF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9EE43A5-4D49-4A0C-973C-0EACFA25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806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3B2A5558-21E6-4782-B773-F815CB22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E1F780C-C528-4384-A7BD-FD2F83B24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D0B18D4-E22D-4450-B55A-938BD31CC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4BDF-F8F1-4383-BB17-39D156AFB22D}" type="datetimeFigureOut">
              <a:rPr lang="uk-UA" smtClean="0"/>
              <a:t>25.09.2020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92F0738-257D-47AB-A9CF-6900C23D8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6E36A7D-6A24-40F7-83BB-A6A137045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11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01130-FC2F-4F9D-9C29-FFB132F5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011"/>
            <a:ext cx="9144000" cy="122019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uk-UA" sz="4000">
                <a:latin typeface="+mn-lt"/>
                <a:ea typeface="Times New Roman" panose="02020603050405020304" pitchFamily="18" charset="0"/>
              </a:rPr>
              <a:t>Тема </a:t>
            </a:r>
            <a:r>
              <a:rPr lang="en-US" sz="4000">
                <a:latin typeface="+mn-lt"/>
                <a:ea typeface="Times New Roman" panose="02020603050405020304" pitchFamily="18" charset="0"/>
              </a:rPr>
              <a:t>3</a:t>
            </a:r>
            <a:r>
              <a:rPr lang="uk-UA" sz="400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4000">
                <a:effectLst/>
                <a:latin typeface="+mn-lt"/>
                <a:ea typeface="Times New Roman" panose="02020603050405020304" pitchFamily="18" charset="0"/>
              </a:rPr>
              <a:t>Стек протоколів TCP/IP. Огляд передачі даних у моделі </a:t>
            </a:r>
            <a:r>
              <a:rPr lang="en-US" sz="4000">
                <a:effectLst/>
                <a:latin typeface="+mn-lt"/>
                <a:ea typeface="Times New Roman" panose="02020603050405020304" pitchFamily="18" charset="0"/>
              </a:rPr>
              <a:t>TCP</a:t>
            </a:r>
            <a:r>
              <a:rPr lang="ru-RU" sz="4000">
                <a:effectLst/>
                <a:latin typeface="+mn-lt"/>
                <a:ea typeface="Times New Roman" panose="02020603050405020304" pitchFamily="18" charset="0"/>
              </a:rPr>
              <a:t>/</a:t>
            </a:r>
            <a:r>
              <a:rPr lang="en-US" sz="4000">
                <a:effectLst/>
                <a:latin typeface="+mn-lt"/>
                <a:ea typeface="Times New Roman" panose="02020603050405020304" pitchFamily="18" charset="0"/>
              </a:rPr>
              <a:t>IP</a:t>
            </a:r>
            <a:endParaRPr lang="uk-UA" sz="4000">
              <a:latin typeface="+mn-lt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E255192-684E-4BEF-9725-EDF5D78D4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2" y="2063339"/>
            <a:ext cx="9144000" cy="3657599"/>
          </a:xfrm>
        </p:spPr>
        <p:txBody>
          <a:bodyPr>
            <a:normAutofit lnSpcReduction="10000"/>
          </a:bodyPr>
          <a:lstStyle/>
          <a:p>
            <a:pPr algn="l"/>
            <a:r>
              <a:rPr lang="uk-UA" sz="2800"/>
              <a:t>Стек протоколів </a:t>
            </a:r>
            <a:r>
              <a:rPr lang="en-US" sz="2800"/>
              <a:t>TCP/IP</a:t>
            </a:r>
          </a:p>
          <a:p>
            <a:pPr lvl="0" algn="l">
              <a:tabLst>
                <a:tab pos="270510" algn="l"/>
              </a:tabLst>
            </a:pPr>
            <a:r>
              <a:rPr lang="uk-UA" sz="2800"/>
              <a:t>Різновиди адресації вузлів у мережах та рівні протоколів, у яких вони використовуються </a:t>
            </a:r>
          </a:p>
          <a:p>
            <a:pPr lvl="0" algn="l">
              <a:tabLst>
                <a:tab pos="270510" algn="l"/>
              </a:tabLst>
            </a:pPr>
            <a:r>
              <a:rPr lang="en-US" sz="2800" err="1"/>
              <a:t>IPv</a:t>
            </a:r>
            <a:r>
              <a:rPr lang="ru-RU" sz="2800"/>
              <a:t>4-</a:t>
            </a:r>
            <a:r>
              <a:rPr lang="uk-UA" sz="2800"/>
              <a:t>адреса та її зображення. Адреса мережі, маска мережі</a:t>
            </a:r>
          </a:p>
          <a:p>
            <a:pPr lvl="0" algn="l">
              <a:tabLst>
                <a:tab pos="270510" algn="l"/>
              </a:tabLst>
            </a:pPr>
            <a:r>
              <a:rPr lang="uk-UA" sz="2800"/>
              <a:t>Огляд передачі повідомлень між двома кінцевими системами в моделі </a:t>
            </a:r>
            <a:r>
              <a:rPr lang="en-US" sz="2800"/>
              <a:t>TCP</a:t>
            </a:r>
            <a:r>
              <a:rPr lang="uk-UA" sz="2800"/>
              <a:t>/</a:t>
            </a:r>
            <a:r>
              <a:rPr lang="en-US" sz="2800"/>
              <a:t>IP</a:t>
            </a:r>
            <a:endParaRPr lang="uk-UA" sz="2800"/>
          </a:p>
          <a:p>
            <a:pPr lvl="0" algn="l">
              <a:tabLst>
                <a:tab pos="270510" algn="l"/>
              </a:tabLst>
            </a:pPr>
            <a:r>
              <a:rPr lang="uk-UA" sz="2800"/>
              <a:t>Приватні </a:t>
            </a:r>
            <a:r>
              <a:rPr lang="en-US" sz="2800"/>
              <a:t>IP-</a:t>
            </a:r>
            <a:r>
              <a:rPr lang="uk-UA" sz="2800"/>
              <a:t>адреси</a:t>
            </a:r>
          </a:p>
          <a:p>
            <a:endParaRPr lang="uk-UA" sz="2800"/>
          </a:p>
        </p:txBody>
      </p:sp>
    </p:spTree>
    <p:extLst>
      <p:ext uri="{BB962C8B-B14F-4D97-AF65-F5344CB8AC3E}">
        <p14:creationId xmlns:p14="http://schemas.microsoft.com/office/powerpoint/2010/main" val="123288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9B113-B58D-4467-BDA0-26335A4D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err="1">
                <a:highlight>
                  <a:srgbClr val="00FFFF"/>
                </a:highlight>
              </a:rPr>
              <a:t>IPv</a:t>
            </a:r>
            <a:r>
              <a:rPr lang="ru-RU" sz="3200" b="1">
                <a:highlight>
                  <a:srgbClr val="00FFFF"/>
                </a:highlight>
              </a:rPr>
              <a:t>4-</a:t>
            </a:r>
            <a:r>
              <a:rPr lang="uk-UA" sz="3200" b="1">
                <a:highlight>
                  <a:srgbClr val="00FFFF"/>
                </a:highlight>
              </a:rPr>
              <a:t>адреса та її зображення. Адреса мережі, маска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4E97B78-1F35-47F2-AAD8-8DCCA2C7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300"/>
            <a:ext cx="10515600" cy="5173663"/>
          </a:xfrm>
        </p:spPr>
        <p:txBody>
          <a:bodyPr>
            <a:normAutofit/>
          </a:bodyPr>
          <a:lstStyle/>
          <a:p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ea typeface="Calibri" panose="020F0502020204030204" pitchFamily="34" charset="0"/>
              </a:rPr>
              <a:t>-адреса – числова адреса інтерфейсу комп’ютера, маршрутизатора або мережі (може також позначати деяку множину інтерфейсів комп’ютерів). </a:t>
            </a:r>
          </a:p>
          <a:p>
            <a:r>
              <a:rPr lang="uk-UA" sz="2000">
                <a:effectLst/>
                <a:ea typeface="Calibri" panose="020F0502020204030204" pitchFamily="34" charset="0"/>
              </a:rPr>
              <a:t>У версії протоколу </a:t>
            </a:r>
            <a:r>
              <a:rPr lang="en-US" sz="2000">
                <a:effectLst/>
                <a:ea typeface="Calibri" panose="020F0502020204030204" pitchFamily="34" charset="0"/>
              </a:rPr>
              <a:t>IPv4</a:t>
            </a:r>
            <a:r>
              <a:rPr lang="uk-UA" sz="2000">
                <a:effectLst/>
                <a:ea typeface="Calibri" panose="020F0502020204030204" pitchFamily="34" charset="0"/>
              </a:rPr>
              <a:t>:</a:t>
            </a:r>
            <a:r>
              <a:rPr lang="en-US" sz="2000">
                <a:effectLst/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ea typeface="Calibri" panose="020F0502020204030204" pitchFamily="34" charset="0"/>
              </a:rPr>
              <a:t>4 байти (32 біт), </a:t>
            </a:r>
            <a:r>
              <a:rPr lang="en-US" sz="2000">
                <a:effectLst/>
                <a:ea typeface="Calibri" panose="020F0502020204030204" pitchFamily="34" charset="0"/>
              </a:rPr>
              <a:t>IPv6</a:t>
            </a:r>
            <a:r>
              <a:rPr lang="uk-UA" sz="2000">
                <a:effectLst/>
                <a:ea typeface="Calibri" panose="020F0502020204030204" pitchFamily="34" charset="0"/>
              </a:rPr>
              <a:t>: </a:t>
            </a:r>
            <a:r>
              <a:rPr lang="ru-RU" sz="2000">
                <a:effectLst/>
                <a:ea typeface="Calibri" panose="020F0502020204030204" pitchFamily="34" charset="0"/>
              </a:rPr>
              <a:t>1</a:t>
            </a:r>
            <a:r>
              <a:rPr lang="uk-UA" sz="2000">
                <a:effectLst/>
                <a:ea typeface="Calibri" panose="020F0502020204030204" pitchFamily="34" charset="0"/>
              </a:rPr>
              <a:t>6 байт (128 біт). </a:t>
            </a:r>
          </a:p>
          <a:p>
            <a:r>
              <a:rPr lang="en-US" sz="2000" err="1">
                <a:solidFill>
                  <a:srgbClr val="0070C0"/>
                </a:solidFill>
              </a:rPr>
              <a:t>IPv</a:t>
            </a:r>
            <a:r>
              <a:rPr lang="ru-RU" sz="2000">
                <a:solidFill>
                  <a:srgbClr val="0070C0"/>
                </a:solidFill>
              </a:rPr>
              <a:t>4-</a:t>
            </a:r>
            <a:r>
              <a:rPr lang="uk-UA" sz="2000">
                <a:solidFill>
                  <a:srgbClr val="0070C0"/>
                </a:solidFill>
              </a:rPr>
              <a:t>адреси</a:t>
            </a:r>
            <a:r>
              <a:rPr lang="uk-UA" sz="2000"/>
              <a:t>. </a:t>
            </a:r>
            <a:r>
              <a:rPr lang="uk-UA" sz="2000">
                <a:effectLst/>
                <a:ea typeface="Calibri" panose="020F0502020204030204" pitchFamily="34" charset="0"/>
              </a:rPr>
              <a:t>Для зручності адресу (32 біт) відображають четвіркою десяткових чисел від 0 до 255, що позначають значення байтів від старшого до молодшого (</a:t>
            </a:r>
            <a:r>
              <a:rPr lang="uk-UA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октети</a:t>
            </a:r>
            <a:r>
              <a:rPr lang="uk-UA" sz="2000">
                <a:effectLst/>
                <a:ea typeface="Calibri" panose="020F0502020204030204" pitchFamily="34" charset="0"/>
              </a:rPr>
              <a:t>). 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 i="1">
                <a:effectLst/>
                <a:ea typeface="Calibri" panose="020F0502020204030204" pitchFamily="34" charset="0"/>
              </a:rPr>
              <a:t>Приклади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 </a:t>
            </a:r>
            <a:r>
              <a:rPr lang="uk-UA" sz="2000">
                <a:effectLst/>
                <a:ea typeface="Calibri" panose="020F0502020204030204" pitchFamily="34" charset="0"/>
              </a:rPr>
              <a:t>позначає адресу 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11000000 10101000 00000000 00000001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b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9.33.15.254 </a:t>
            </a:r>
            <a:r>
              <a:rPr lang="uk-UA" sz="2000">
                <a:effectLst/>
                <a:ea typeface="Calibri" panose="020F0502020204030204" pitchFamily="34" charset="0"/>
              </a:rPr>
              <a:t>позначає адресу 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00001001 00100001 00001111 11111110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uk-UA" sz="2000"/>
          </a:p>
          <a:p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ru-RU" sz="2000">
                <a:effectLst/>
                <a:ea typeface="Calibri" panose="020F0502020204030204" pitchFamily="34" charset="0"/>
              </a:rPr>
              <a:t>-</a:t>
            </a:r>
            <a:r>
              <a:rPr lang="uk-UA" sz="2000">
                <a:effectLst/>
                <a:ea typeface="Calibri" panose="020F0502020204030204" pitchFamily="34" charset="0"/>
              </a:rPr>
              <a:t>адреса має два поля бітів: </a:t>
            </a:r>
          </a:p>
          <a:p>
            <a:pPr>
              <a:spcBef>
                <a:spcPts val="1800"/>
              </a:spcBef>
            </a:pPr>
            <a:r>
              <a:rPr lang="uk-UA" sz="2000" i="1">
                <a:effectLst/>
                <a:ea typeface="Calibri" panose="020F0502020204030204" pitchFamily="34" charset="0"/>
              </a:rPr>
              <a:t>Довжину поля</a:t>
            </a:r>
            <a:r>
              <a:rPr lang="uk-UA" sz="2000">
                <a:effectLst/>
                <a:ea typeface="Calibri" panose="020F0502020204030204" pitchFamily="34" charset="0"/>
              </a:rPr>
              <a:t> «номер мережі» для зручності позначають числом від 0 до 32 після </a:t>
            </a:r>
            <a:r>
              <a:rPr lang="uk-UA" sz="2000" err="1">
                <a:effectLst/>
                <a:ea typeface="Calibri" panose="020F0502020204030204" pitchFamily="34" charset="0"/>
              </a:rPr>
              <a:t>знака</a:t>
            </a:r>
            <a:r>
              <a:rPr lang="uk-UA" sz="2000">
                <a:effectLst/>
                <a:ea typeface="Calibri" panose="020F0502020204030204" pitchFamily="34" charset="0"/>
              </a:rPr>
              <a:t> /. 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 i="1">
                <a:effectLst/>
                <a:ea typeface="Calibri" panose="020F0502020204030204" pitchFamily="34" charset="0"/>
              </a:rPr>
              <a:t>Приклади</a:t>
            </a:r>
            <a:br>
              <a:rPr lang="uk-UA" sz="2000" i="1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200.170.2.251/28</a:t>
            </a:r>
            <a:r>
              <a:rPr lang="uk-UA" sz="2000">
                <a:effectLst/>
                <a:ea typeface="Calibri" panose="020F0502020204030204" pitchFamily="34" charset="0"/>
              </a:rPr>
              <a:t>: номер мережі займає перші 28 біт, номер вузла – останні 4 біт. 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a typeface="Calibri" panose="020F0502020204030204" pitchFamily="34" charset="0"/>
              </a:rPr>
              <a:t>Молодший</a:t>
            </a:r>
            <a:r>
              <a:rPr lang="uk-UA" sz="2000">
                <a:effectLst/>
                <a:ea typeface="Calibri" panose="020F0502020204030204" pitchFamily="34" charset="0"/>
              </a:rPr>
              <a:t> октет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251</a:t>
            </a:r>
            <a:r>
              <a:rPr lang="uk-UA" sz="2000">
                <a:effectLst/>
                <a:ea typeface="Calibri" panose="020F0502020204030204" pitchFamily="34" charset="0"/>
              </a:rPr>
              <a:t> – це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1111</a:t>
            </a:r>
            <a:r>
              <a:rPr lang="uk-UA" sz="2000">
                <a:effectLst/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1011</a:t>
            </a:r>
            <a:r>
              <a:rPr lang="uk-UA" sz="2000">
                <a:effectLst/>
                <a:ea typeface="Calibri" panose="020F0502020204030204" pitchFamily="34" charset="0"/>
              </a:rPr>
              <a:t>, в якому біти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1011</a:t>
            </a:r>
            <a:r>
              <a:rPr lang="uk-UA" sz="2000">
                <a:effectLst/>
                <a:ea typeface="Calibri" panose="020F0502020204030204" pitchFamily="34" charset="0"/>
              </a:rPr>
              <a:t> – це номер вузла.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200.170.6.53/22</a:t>
            </a:r>
            <a:r>
              <a:rPr lang="uk-UA" sz="2000">
                <a:effectLst/>
                <a:ea typeface="Calibri" panose="020F0502020204030204" pitchFamily="34" charset="0"/>
              </a:rPr>
              <a:t>: номер мережі займає перші 22 біт, номер вузла – останні 10 біт. 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ea typeface="Calibri" panose="020F0502020204030204" pitchFamily="34" charset="0"/>
              </a:rPr>
              <a:t>Октети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6.53</a:t>
            </a:r>
            <a:r>
              <a:rPr lang="uk-UA" sz="2000">
                <a:effectLst/>
                <a:ea typeface="Calibri" panose="020F0502020204030204" pitchFamily="34" charset="0"/>
              </a:rPr>
              <a:t> – це біти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000001</a:t>
            </a:r>
            <a:r>
              <a:rPr lang="uk-UA" sz="2000">
                <a:effectLst/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10</a:t>
            </a:r>
            <a:r>
              <a:rPr lang="uk-UA" sz="2000">
                <a:effectLst/>
                <a:highlight>
                  <a:srgbClr val="C0C0C0"/>
                </a:highlight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00110101</a:t>
            </a:r>
            <a:r>
              <a:rPr lang="uk-UA" sz="2000">
                <a:effectLst/>
                <a:ea typeface="Calibri" panose="020F0502020204030204" pitchFamily="34" charset="0"/>
              </a:rPr>
              <a:t>, виділені позначають номер вузла.</a:t>
            </a:r>
            <a:endParaRPr lang="uk-UA" sz="2000">
              <a:ea typeface="Calibri" panose="020F0502020204030204" pitchFamily="34" charset="0"/>
            </a:endParaRP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CF384BD7-8482-4CDF-8178-BD3C9F782E43}"/>
              </a:ext>
            </a:extLst>
          </p:cNvPr>
          <p:cNvGrpSpPr/>
          <p:nvPr/>
        </p:nvGrpSpPr>
        <p:grpSpPr>
          <a:xfrm>
            <a:off x="4438325" y="3590131"/>
            <a:ext cx="5202516" cy="461666"/>
            <a:chOff x="1276107" y="3963363"/>
            <a:chExt cx="5202516" cy="234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10F9CD-50F5-43E0-A4B4-31A1E50A9DDC}"/>
                </a:ext>
              </a:extLst>
            </p:cNvPr>
            <p:cNvSpPr txBox="1"/>
            <p:nvPr/>
          </p:nvSpPr>
          <p:spPr>
            <a:xfrm>
              <a:off x="1276107" y="3963363"/>
              <a:ext cx="3149969" cy="234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i="1">
                  <a:solidFill>
                    <a:srgbClr val="0070C0"/>
                  </a:solidFill>
                </a:rPr>
                <a:t>номер мережі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8F32FD-81FF-4E68-B082-E32CE4A7171A}"/>
                </a:ext>
              </a:extLst>
            </p:cNvPr>
            <p:cNvSpPr txBox="1"/>
            <p:nvPr/>
          </p:nvSpPr>
          <p:spPr>
            <a:xfrm>
              <a:off x="4426077" y="3963363"/>
              <a:ext cx="2052546" cy="234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i="1">
                  <a:solidFill>
                    <a:srgbClr val="0070C0"/>
                  </a:solidFill>
                </a:rPr>
                <a:t>номер</a:t>
              </a:r>
              <a:r>
                <a:rPr lang="uk-UA" sz="2400"/>
                <a:t> </a:t>
              </a:r>
              <a:r>
                <a:rPr lang="uk-UA" sz="2400" i="1">
                  <a:solidFill>
                    <a:srgbClr val="0070C0"/>
                  </a:solidFill>
                </a:rPr>
                <a:t>вузла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75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7B6B7-8767-4FAF-ABC3-D05E8308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47"/>
          </a:xfrm>
        </p:spPr>
        <p:txBody>
          <a:bodyPr>
            <a:normAutofit fontScale="90000"/>
          </a:bodyPr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0F384A6-1578-467D-8CED-32F9E4B8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472"/>
            <a:ext cx="10515600" cy="6045403"/>
          </a:xfrm>
        </p:spPr>
        <p:txBody>
          <a:bodyPr>
            <a:normAutofit fontScale="92500" lnSpcReduction="10000"/>
          </a:bodyPr>
          <a:lstStyle/>
          <a:p>
            <a:r>
              <a:rPr lang="uk-UA" sz="2000">
                <a:effectLst/>
                <a:ea typeface="Calibri" panose="020F0502020204030204" pitchFamily="34" charset="0"/>
              </a:rPr>
              <a:t>Усі адреси мережі, номер якої має довжину </a:t>
            </a:r>
            <a:r>
              <a:rPr lang="en-US" sz="2000" i="1">
                <a:effectLst/>
                <a:ea typeface="Calibri" panose="020F0502020204030204" pitchFamily="34" charset="0"/>
              </a:rPr>
              <a:t>n</a:t>
            </a:r>
            <a:r>
              <a:rPr lang="uk-UA" sz="2000">
                <a:effectLst/>
                <a:ea typeface="Calibri" panose="020F0502020204030204" pitchFamily="34" charset="0"/>
              </a:rPr>
              <a:t>, утворюють </a:t>
            </a:r>
            <a:r>
              <a:rPr lang="uk-UA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блок адрес</a:t>
            </a:r>
            <a:r>
              <a:rPr lang="uk-UA" sz="2000">
                <a:effectLst/>
                <a:ea typeface="Calibri" panose="020F0502020204030204" pitchFamily="34" charset="0"/>
              </a:rPr>
              <a:t> –   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ea typeface="Calibri" panose="020F0502020204030204" pitchFamily="34" charset="0"/>
              </a:rPr>
              <a:t>2</a:t>
            </a:r>
            <a:r>
              <a:rPr lang="uk-UA" sz="2000" baseline="30000">
                <a:effectLst/>
                <a:ea typeface="Calibri" panose="020F0502020204030204" pitchFamily="34" charset="0"/>
              </a:rPr>
              <a:t>32–</a:t>
            </a:r>
            <a:r>
              <a:rPr lang="en-US" sz="2000" i="1" baseline="30000">
                <a:effectLst/>
                <a:ea typeface="Calibri" panose="020F0502020204030204" pitchFamily="34" charset="0"/>
              </a:rPr>
              <a:t>n</a:t>
            </a:r>
            <a:r>
              <a:rPr lang="en-US" sz="2000">
                <a:effectLst/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ea typeface="Calibri" panose="020F0502020204030204" pitchFamily="34" charset="0"/>
              </a:rPr>
              <a:t>номерів </a:t>
            </a:r>
            <a:r>
              <a:rPr lang="uk-UA" sz="2000">
                <a:ea typeface="Calibri" panose="020F0502020204030204" pitchFamily="34" charset="0"/>
              </a:rPr>
              <a:t>довжини 32–</a:t>
            </a:r>
            <a:r>
              <a:rPr lang="en-US" sz="2000" i="1">
                <a:ea typeface="Calibri" panose="020F0502020204030204" pitchFamily="34" charset="0"/>
              </a:rPr>
              <a:t>n</a:t>
            </a:r>
            <a:r>
              <a:rPr lang="uk-UA" sz="2000">
                <a:ea typeface="Calibri" panose="020F0502020204030204" pitchFamily="34" charset="0"/>
              </a:rPr>
              <a:t>:</a:t>
            </a:r>
            <a:r>
              <a:rPr lang="en-US" sz="2000" i="1"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00…00</a:t>
            </a:r>
            <a:r>
              <a:rPr lang="uk-UA" sz="2000">
                <a:effectLst/>
                <a:ea typeface="Calibri" panose="020F0502020204030204" pitchFamily="34" charset="0"/>
              </a:rPr>
              <a:t>,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00…01</a:t>
            </a:r>
            <a:r>
              <a:rPr lang="uk-UA" sz="2000">
                <a:effectLst/>
                <a:ea typeface="Calibri" panose="020F0502020204030204" pitchFamily="34" charset="0"/>
              </a:rPr>
              <a:t>, … ,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11…10</a:t>
            </a:r>
            <a:r>
              <a:rPr lang="uk-UA" sz="2000">
                <a:effectLst/>
                <a:ea typeface="Calibri" panose="020F0502020204030204" pitchFamily="34" charset="0"/>
              </a:rPr>
              <a:t>,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11…11</a:t>
            </a:r>
            <a:r>
              <a:rPr lang="uk-UA" sz="2000">
                <a:effectLst/>
                <a:ea typeface="Calibri" panose="020F0502020204030204" pitchFamily="34" charset="0"/>
              </a:rPr>
              <a:t>,. 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ea typeface="Calibri" panose="020F0502020204030204" pitchFamily="34" charset="0"/>
              </a:rPr>
              <a:t>Номери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00…00</a:t>
            </a:r>
            <a:r>
              <a:rPr lang="uk-UA" sz="2000">
                <a:effectLst/>
                <a:ea typeface="Calibri" panose="020F0502020204030204" pitchFamily="34" charset="0"/>
              </a:rPr>
              <a:t> та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11…11</a:t>
            </a:r>
            <a:r>
              <a:rPr lang="uk-UA" sz="2000">
                <a:effectLst/>
                <a:ea typeface="Calibri" panose="020F0502020204030204" pitchFamily="34" charset="0"/>
              </a:rPr>
              <a:t> </a:t>
            </a:r>
            <a:r>
              <a:rPr lang="uk-UA" sz="2000" i="1">
                <a:effectLst/>
                <a:ea typeface="Calibri" panose="020F0502020204030204" pitchFamily="34" charset="0"/>
              </a:rPr>
              <a:t>не можуть бути номерами вузлів</a:t>
            </a:r>
            <a:r>
              <a:rPr lang="uk-UA" sz="2000">
                <a:effectLst/>
                <a:ea typeface="Calibri" panose="020F0502020204030204" pitchFamily="34" charset="0"/>
              </a:rPr>
              <a:t> у мережі. </a:t>
            </a:r>
          </a:p>
          <a:p>
            <a:r>
              <a:rPr lang="uk-UA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Адреса мережі </a:t>
            </a:r>
            <a:r>
              <a:rPr lang="uk-UA" sz="2000">
                <a:effectLst/>
                <a:ea typeface="Calibri" panose="020F0502020204030204" pitchFamily="34" charset="0"/>
              </a:rPr>
              <a:t>– це адреса вигляду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br>
              <a:rPr lang="uk-UA" sz="2000">
                <a:effectLst/>
                <a:ea typeface="Calibri" panose="020F0502020204030204" pitchFamily="34" charset="0"/>
              </a:rPr>
            </a:br>
            <a:br>
              <a:rPr lang="uk-UA" sz="2000">
                <a:effectLst/>
                <a:ea typeface="Calibri" panose="020F0502020204030204" pitchFamily="34" charset="0"/>
              </a:rPr>
            </a:br>
            <a:endParaRPr lang="uk-UA" sz="2000">
              <a:effectLst/>
              <a:ea typeface="Calibri" panose="020F0502020204030204" pitchFamily="34" charset="0"/>
            </a:endParaRPr>
          </a:p>
          <a:p>
            <a:r>
              <a:rPr lang="uk-UA" sz="2000">
                <a:effectLst/>
                <a:ea typeface="Calibri" panose="020F0502020204030204" pitchFamily="34" charset="0"/>
              </a:rPr>
              <a:t>Адреса вигляду</a:t>
            </a:r>
          </a:p>
          <a:p>
            <a:pPr marL="0" indent="0">
              <a:buNone/>
            </a:pP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ea typeface="Calibri" panose="020F0502020204030204" pitchFamily="34" charset="0"/>
              </a:rPr>
              <a:t>позначає множину всіх вузлів мережі й використовується для того, щоб надсилати дані всім її вузлам. Це так звана </a:t>
            </a:r>
            <a:r>
              <a:rPr lang="uk-UA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широкомовна</a:t>
            </a:r>
            <a:r>
              <a:rPr lang="uk-UA" sz="2000">
                <a:effectLst/>
                <a:ea typeface="Calibri" panose="020F0502020204030204" pitchFamily="34" charset="0"/>
              </a:rPr>
              <a:t> </a:t>
            </a:r>
            <a:r>
              <a:rPr lang="uk-UA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адреса (</a:t>
            </a:r>
            <a:r>
              <a:rPr lang="en-US" sz="2000" b="0" i="0">
                <a:solidFill>
                  <a:srgbClr val="0070C0"/>
                </a:solidFill>
                <a:effectLst/>
              </a:rPr>
              <a:t>broadcasting address</a:t>
            </a:r>
            <a:r>
              <a:rPr lang="uk-UA" sz="2000">
                <a:effectLst/>
                <a:ea typeface="Calibri" panose="020F0502020204030204" pitchFamily="34" charset="0"/>
              </a:rPr>
              <a:t>).</a:t>
            </a:r>
          </a:p>
          <a:p>
            <a:r>
              <a:rPr lang="uk-UA" sz="20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Приклади</a:t>
            </a:r>
            <a:b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В адресі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200.170.2.251/28</a:t>
            </a: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старші </a:t>
            </a:r>
            <a:r>
              <a:rPr lang="uk-UA" sz="2000">
                <a:effectLst/>
                <a:ea typeface="Calibri" panose="020F0502020204030204" pitchFamily="34" charset="0"/>
              </a:rPr>
              <a:t>28 біт задають номер мережі, останні 4 біт – номер вузла. Октет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251</a:t>
            </a:r>
            <a:r>
              <a:rPr lang="uk-UA" sz="2000">
                <a:effectLst/>
                <a:ea typeface="Calibri" panose="020F0502020204030204" pitchFamily="34" charset="0"/>
              </a:rPr>
              <a:t> – це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1111</a:t>
            </a:r>
            <a:r>
              <a:rPr lang="uk-UA" sz="2000">
                <a:effectLst/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1101</a:t>
            </a:r>
            <a:r>
              <a:rPr lang="uk-UA" sz="2000">
                <a:effectLst/>
                <a:ea typeface="Calibri" panose="020F0502020204030204" pitchFamily="34" charset="0"/>
              </a:rPr>
              <a:t>, тому в адресі мережі останній октет 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1111</a:t>
            </a:r>
            <a:r>
              <a:rPr lang="uk-UA" sz="2000">
                <a:effectLst/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0000</a:t>
            </a:r>
            <a:r>
              <a:rPr lang="uk-UA" sz="2000">
                <a:effectLst/>
                <a:ea typeface="Calibri" panose="020F0502020204030204" pitchFamily="34" charset="0"/>
              </a:rPr>
              <a:t>, тобто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240</a:t>
            </a:r>
            <a:r>
              <a:rPr lang="uk-UA" sz="2000">
                <a:effectLst/>
                <a:ea typeface="Calibri" panose="020F0502020204030204" pitchFamily="34" charset="0"/>
              </a:rPr>
              <a:t>. Отже, адреса мережі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200.170.2.240/28</a:t>
            </a:r>
            <a:r>
              <a:rPr lang="uk-UA" sz="2000">
                <a:effectLst/>
                <a:ea typeface="Calibri" panose="020F0502020204030204" pitchFamily="34" charset="0"/>
              </a:rPr>
              <a:t>. 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ea typeface="Calibri" panose="020F0502020204030204" pitchFamily="34" charset="0"/>
              </a:rPr>
              <a:t>А</a:t>
            </a: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дресами вузлів цієї мережі можуть бути а</a:t>
            </a:r>
            <a:r>
              <a:rPr lang="uk-UA" sz="2000">
                <a:effectLst/>
                <a:ea typeface="Calibri" panose="020F0502020204030204" pitchFamily="34" charset="0"/>
              </a:rPr>
              <a:t>дреси від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200.170.2.241</a:t>
            </a: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200.170.2.254</a:t>
            </a: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Адреса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200.170.2.255</a:t>
            </a: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>
                <a:effectLst/>
                <a:ea typeface="Calibri" panose="020F0502020204030204" pitchFamily="34" charset="0"/>
              </a:rPr>
              <a:t>є широкомовною в цій мережі. </a:t>
            </a:r>
          </a:p>
          <a:p>
            <a:r>
              <a:rPr lang="uk-UA" sz="2000">
                <a:effectLst/>
                <a:ea typeface="Calibri" panose="020F0502020204030204" pitchFamily="34" charset="0"/>
              </a:rPr>
              <a:t>2. Є адреса вузла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200.170.7.53/22</a:t>
            </a:r>
            <a:r>
              <a:rPr lang="uk-UA" sz="2000">
                <a:effectLst/>
                <a:ea typeface="Calibri" panose="020F0502020204030204" pitchFamily="34" charset="0"/>
              </a:rPr>
              <a:t>. Останні 10 біт </a:t>
            </a:r>
            <a:r>
              <a:rPr lang="uk-UA" sz="2000">
                <a:ea typeface="Calibri" panose="020F0502020204030204" pitchFamily="34" charset="0"/>
              </a:rPr>
              <a:t>у межах </a:t>
            </a:r>
            <a:r>
              <a:rPr lang="uk-UA" sz="2000">
                <a:effectLst/>
                <a:ea typeface="Calibri" panose="020F0502020204030204" pitchFamily="34" charset="0"/>
              </a:rPr>
              <a:t>октетів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7.53</a:t>
            </a:r>
            <a:r>
              <a:rPr lang="uk-UA" sz="2000">
                <a:effectLst/>
                <a:ea typeface="Calibri" panose="020F0502020204030204" pitchFamily="34" charset="0"/>
              </a:rPr>
              <a:t> задають номер вузла: 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000001</a:t>
            </a:r>
            <a:r>
              <a:rPr lang="uk-UA" sz="2000">
                <a:effectLst/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11</a:t>
            </a:r>
            <a:r>
              <a:rPr lang="uk-UA" sz="2000">
                <a:effectLst/>
                <a:highlight>
                  <a:srgbClr val="C0C0C0"/>
                </a:highlight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00110101</a:t>
            </a:r>
            <a:r>
              <a:rPr lang="uk-UA" sz="2000">
                <a:effectLst/>
                <a:ea typeface="Calibri" panose="020F0502020204030204" pitchFamily="34" charset="0"/>
              </a:rPr>
              <a:t>. Заміна їх нулями дає</a:t>
            </a:r>
            <a:r>
              <a:rPr lang="uk-UA" sz="2000"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ea typeface="Calibri" panose="020F0502020204030204" pitchFamily="34" charset="0"/>
              </a:rPr>
              <a:t>адресу мережі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200.170.4.0/22</a:t>
            </a:r>
            <a:r>
              <a:rPr lang="uk-UA" sz="2000">
                <a:effectLst/>
                <a:ea typeface="Calibri" panose="020F0502020204030204" pitchFamily="34" charset="0"/>
              </a:rPr>
              <a:t>. 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ea typeface="Calibri" panose="020F0502020204030204" pitchFamily="34" charset="0"/>
              </a:rPr>
              <a:t>Можливі адреси </a:t>
            </a: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вузлів мережі – в</a:t>
            </a:r>
            <a:r>
              <a:rPr lang="uk-UA" sz="2000">
                <a:effectLst/>
                <a:ea typeface="Calibri" panose="020F0502020204030204" pitchFamily="34" charset="0"/>
              </a:rPr>
              <a:t>ід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200.170.4.1</a:t>
            </a: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200.170.7.254</a:t>
            </a: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Адреса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200.170.7.255</a:t>
            </a: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uk-UA" sz="2000">
                <a:effectLst/>
                <a:ea typeface="Calibri" panose="020F0502020204030204" pitchFamily="34" charset="0"/>
              </a:rPr>
              <a:t>широкомовна в цій мережі.</a:t>
            </a:r>
          </a:p>
        </p:txBody>
      </p:sp>
      <p:grpSp>
        <p:nvGrpSpPr>
          <p:cNvPr id="5" name="Групувати 4">
            <a:extLst>
              <a:ext uri="{FF2B5EF4-FFF2-40B4-BE49-F238E27FC236}">
                <a16:creationId xmlns:a16="http://schemas.microsoft.com/office/drawing/2014/main" id="{8E230C04-3C3A-45F0-B314-91222854D6FA}"/>
              </a:ext>
            </a:extLst>
          </p:cNvPr>
          <p:cNvGrpSpPr/>
          <p:nvPr/>
        </p:nvGrpSpPr>
        <p:grpSpPr>
          <a:xfrm>
            <a:off x="3125091" y="1581386"/>
            <a:ext cx="5202516" cy="461666"/>
            <a:chOff x="1276107" y="3963363"/>
            <a:chExt cx="5202516" cy="234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92B38D-23E1-41A5-AA70-6B1F7C343873}"/>
                </a:ext>
              </a:extLst>
            </p:cNvPr>
            <p:cNvSpPr txBox="1"/>
            <p:nvPr/>
          </p:nvSpPr>
          <p:spPr>
            <a:xfrm>
              <a:off x="1276107" y="3963363"/>
              <a:ext cx="3149969" cy="234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i="1">
                  <a:solidFill>
                    <a:srgbClr val="0070C0"/>
                  </a:solidFill>
                </a:rPr>
                <a:t>номер мережі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D3EC4D-9E4E-4DBF-B2F1-573A819EC56F}"/>
                </a:ext>
              </a:extLst>
            </p:cNvPr>
            <p:cNvSpPr txBox="1"/>
            <p:nvPr/>
          </p:nvSpPr>
          <p:spPr>
            <a:xfrm>
              <a:off x="4426077" y="3963363"/>
              <a:ext cx="2052546" cy="234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>
                  <a:solidFill>
                    <a:srgbClr val="0070C0"/>
                  </a:solidFill>
                  <a:latin typeface="Consolas" panose="020B0609020204030204" pitchFamily="49" charset="0"/>
                </a:rPr>
                <a:t>00…00</a:t>
              </a:r>
            </a:p>
          </p:txBody>
        </p:sp>
      </p:grpSp>
      <p:grpSp>
        <p:nvGrpSpPr>
          <p:cNvPr id="11" name="Групувати 10">
            <a:extLst>
              <a:ext uri="{FF2B5EF4-FFF2-40B4-BE49-F238E27FC236}">
                <a16:creationId xmlns:a16="http://schemas.microsoft.com/office/drawing/2014/main" id="{97E0D88F-BB71-4F8C-BBF4-7A4463469C4A}"/>
              </a:ext>
            </a:extLst>
          </p:cNvPr>
          <p:cNvGrpSpPr/>
          <p:nvPr/>
        </p:nvGrpSpPr>
        <p:grpSpPr>
          <a:xfrm>
            <a:off x="3125091" y="2359875"/>
            <a:ext cx="5202516" cy="461666"/>
            <a:chOff x="1276107" y="3963363"/>
            <a:chExt cx="5202516" cy="234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FB84FC-0ADE-4A99-B229-191DC0D4FAE7}"/>
                </a:ext>
              </a:extLst>
            </p:cNvPr>
            <p:cNvSpPr txBox="1"/>
            <p:nvPr/>
          </p:nvSpPr>
          <p:spPr>
            <a:xfrm>
              <a:off x="1276107" y="3963363"/>
              <a:ext cx="3149969" cy="234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i="1">
                  <a:solidFill>
                    <a:srgbClr val="0070C0"/>
                  </a:solidFill>
                </a:rPr>
                <a:t>номер мережі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A4D5AC-C10C-4CA1-A3CF-28D41A811D08}"/>
                </a:ext>
              </a:extLst>
            </p:cNvPr>
            <p:cNvSpPr txBox="1"/>
            <p:nvPr/>
          </p:nvSpPr>
          <p:spPr>
            <a:xfrm>
              <a:off x="4426077" y="3963363"/>
              <a:ext cx="2052546" cy="234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>
                  <a:solidFill>
                    <a:srgbClr val="0070C0"/>
                  </a:solidFill>
                  <a:latin typeface="Consolas" panose="020B0609020204030204" pitchFamily="49" charset="0"/>
                </a:rPr>
                <a:t>11…11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25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09D59-311F-4F4F-AAC1-66E6465E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906"/>
          </a:xfrm>
        </p:spPr>
        <p:txBody>
          <a:bodyPr>
            <a:normAutofit fontScale="90000"/>
          </a:bodyPr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A63BCA9-D5BC-4709-A1B4-C3B3A574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8" y="422032"/>
            <a:ext cx="10515600" cy="5754931"/>
          </a:xfrm>
        </p:spPr>
        <p:txBody>
          <a:bodyPr>
            <a:normAutofit/>
          </a:bodyPr>
          <a:lstStyle/>
          <a:p>
            <a:r>
              <a:rPr lang="en-US" sz="240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IP-</a:t>
            </a:r>
            <a:r>
              <a:rPr lang="uk-UA" sz="240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пакет, який передається мережами, містить </a:t>
            </a:r>
            <a:r>
              <a:rPr lang="en-US" sz="240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IP-</a:t>
            </a:r>
            <a:r>
              <a:rPr lang="uk-UA" sz="240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адресу вузла призначення, але довжина поля з номером потрібної мережі в пакеті </a:t>
            </a:r>
            <a:r>
              <a:rPr lang="uk-UA" sz="2400" i="1">
                <a:solidFill>
                  <a:srgbClr val="0070C0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ніяк не вказується</a:t>
            </a:r>
            <a:r>
              <a:rPr lang="uk-UA" sz="240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. </a:t>
            </a:r>
          </a:p>
          <a:p>
            <a:r>
              <a:rPr lang="uk-UA" sz="2000">
                <a:ea typeface="Calibri" panose="020F0502020204030204" pitchFamily="34" charset="0"/>
              </a:rPr>
              <a:t>Маршрутизатор зберігає дані про певні «навколишні» мережі. Дані про кожну мережу містять </a:t>
            </a:r>
            <a:r>
              <a:rPr lang="en-US" sz="2000">
                <a:ea typeface="Calibri" panose="020F0502020204030204" pitchFamily="34" charset="0"/>
              </a:rPr>
              <a:t>IP-</a:t>
            </a:r>
            <a:r>
              <a:rPr lang="uk-UA" sz="2000">
                <a:ea typeface="Calibri" panose="020F0502020204030204" pitchFamily="34" charset="0"/>
              </a:rPr>
              <a:t>адресу мережі, а довжину поля з її номером зображує маска мережі.</a:t>
            </a:r>
          </a:p>
          <a:p>
            <a:r>
              <a:rPr lang="uk-UA" sz="2000">
                <a:solidFill>
                  <a:srgbClr val="0070C0"/>
                </a:solidFill>
                <a:ea typeface="Calibri" panose="020F0502020204030204" pitchFamily="34" charset="0"/>
              </a:rPr>
              <a:t>Маска мережі</a:t>
            </a:r>
            <a:r>
              <a:rPr lang="uk-UA" sz="2000">
                <a:ea typeface="Calibri" panose="020F0502020204030204" pitchFamily="34" charset="0"/>
              </a:rPr>
              <a:t> – це 32-бітове поле (4 байти), в якому </a:t>
            </a:r>
            <a:r>
              <a:rPr lang="uk-UA" sz="2000">
                <a:effectLst/>
                <a:ea typeface="Calibri" panose="020F0502020204030204" pitchFamily="34" charset="0"/>
              </a:rPr>
              <a:t>старші біти, відповідні бітам номера мережі, містять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</a:t>
            </a:r>
            <a:r>
              <a:rPr lang="uk-UA" sz="2000">
                <a:effectLst/>
                <a:ea typeface="Calibri" panose="020F0502020204030204" pitchFamily="34" charset="0"/>
              </a:rPr>
              <a:t>, решта молодших бітів – 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0</a:t>
            </a:r>
            <a:r>
              <a:rPr lang="uk-UA" sz="2000">
                <a:effectLst/>
                <a:ea typeface="Calibri" panose="020F0502020204030204" pitchFamily="34" charset="0"/>
              </a:rPr>
              <a:t>. </a:t>
            </a:r>
          </a:p>
          <a:p>
            <a:r>
              <a:rPr lang="uk-UA" sz="2000" i="1">
                <a:effectLst/>
                <a:ea typeface="Calibri" panose="020F0502020204030204" pitchFamily="34" charset="0"/>
              </a:rPr>
              <a:t>Приклади</a:t>
            </a:r>
            <a:br>
              <a:rPr lang="uk-UA" sz="2000" i="1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ea typeface="Calibri" panose="020F0502020204030204" pitchFamily="34" charset="0"/>
              </a:rPr>
              <a:t>1. </a:t>
            </a:r>
            <a:r>
              <a:rPr lang="uk-UA" sz="2000">
                <a:ea typeface="Calibri" panose="020F0502020204030204" pitchFamily="34" charset="0"/>
              </a:rPr>
              <a:t>М</a:t>
            </a:r>
            <a:r>
              <a:rPr lang="uk-UA" sz="2000">
                <a:effectLst/>
                <a:ea typeface="Calibri" panose="020F0502020204030204" pitchFamily="34" charset="0"/>
              </a:rPr>
              <a:t>аска мережі, номер якої має довжину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28</a:t>
            </a:r>
            <a:r>
              <a:rPr lang="uk-UA" sz="2000">
                <a:effectLst/>
                <a:ea typeface="Calibri" panose="020F0502020204030204" pitchFamily="34" charset="0"/>
              </a:rPr>
              <a:t>: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11111111 11111111 11111111 11110000  </a:t>
            </a:r>
            <a:r>
              <a:rPr lang="uk-UA" sz="2000">
                <a:effectLst/>
                <a:ea typeface="Calibri" panose="020F0502020204030204" pitchFamily="34" charset="0"/>
              </a:rPr>
              <a:t> (28 «1» і 4 «0»)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ea typeface="Calibri" panose="020F0502020204030204" pitchFamily="34" charset="0"/>
              </a:rPr>
              <a:t>Запис маски «для людини»: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255.255.255.240</a:t>
            </a:r>
            <a:r>
              <a:rPr lang="uk-UA" sz="2000">
                <a:effectLst/>
                <a:ea typeface="Calibri" panose="020F0502020204030204" pitchFamily="34" charset="0"/>
              </a:rPr>
              <a:t>. 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ea typeface="Calibri" panose="020F0502020204030204" pitchFamily="34" charset="0"/>
              </a:rPr>
              <a:t>2. </a:t>
            </a:r>
            <a:r>
              <a:rPr lang="uk-UA" sz="2000">
                <a:ea typeface="Calibri" panose="020F0502020204030204" pitchFamily="34" charset="0"/>
              </a:rPr>
              <a:t>М</a:t>
            </a:r>
            <a:r>
              <a:rPr lang="uk-UA" sz="2000">
                <a:effectLst/>
                <a:ea typeface="Calibri" panose="020F0502020204030204" pitchFamily="34" charset="0"/>
              </a:rPr>
              <a:t>аска мережі, номер якої має довжину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23</a:t>
            </a:r>
            <a:r>
              <a:rPr lang="uk-UA" sz="2000">
                <a:effectLst/>
                <a:ea typeface="Calibri" panose="020F0502020204030204" pitchFamily="34" charset="0"/>
              </a:rPr>
              <a:t>: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11111111 11111111 11111110 00000000  </a:t>
            </a:r>
            <a:r>
              <a:rPr lang="uk-UA" sz="2000">
                <a:effectLst/>
                <a:ea typeface="Calibri" panose="020F0502020204030204" pitchFamily="34" charset="0"/>
              </a:rPr>
              <a:t> (23 «1» і 9 «0»)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ea typeface="Calibri" panose="020F0502020204030204" pitchFamily="34" charset="0"/>
              </a:rPr>
              <a:t>Запис маски «для людини»: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255.255.254.0</a:t>
            </a:r>
            <a:r>
              <a:rPr lang="uk-UA" sz="2000">
                <a:effectLst/>
                <a:ea typeface="Calibri" panose="020F0502020204030204" pitchFamily="34" charset="0"/>
              </a:rPr>
              <a:t>. </a:t>
            </a:r>
          </a:p>
          <a:p>
            <a:r>
              <a:rPr lang="uk-UA" sz="2000"/>
              <a:t>Якщо є </a:t>
            </a:r>
            <a:r>
              <a:rPr lang="en-US" sz="2000"/>
              <a:t>IP-</a:t>
            </a:r>
            <a:r>
              <a:rPr lang="uk-UA" sz="2000"/>
              <a:t>адреса деякого вузла та маска, то побітова кон’юнкція дає адресу мережі, якій при такій масці має належати адреса вузла:</a:t>
            </a:r>
            <a:br>
              <a:rPr lang="uk-UA" sz="2000"/>
            </a:b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11010110 10110011 1011</a:t>
            </a:r>
            <a:r>
              <a:rPr lang="uk-UA" sz="2000">
                <a:effectLst/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1110 01001010</a:t>
            </a:r>
            <a:r>
              <a:rPr lang="uk-UA" sz="2000">
                <a:effectLst/>
                <a:ea typeface="Calibri" panose="020F0502020204030204" pitchFamily="34" charset="0"/>
              </a:rPr>
              <a:t>    </a:t>
            </a:r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ea typeface="Calibri" panose="020F0502020204030204" pitchFamily="34" charset="0"/>
              </a:rPr>
              <a:t>-адреса деякого вузла</a:t>
            </a:r>
            <a:br>
              <a:rPr lang="uk-UA" sz="2000"/>
            </a:br>
            <a:r>
              <a:rPr lang="uk-UA" sz="2000" u="sng"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11111111 11111111 1111</a:t>
            </a:r>
            <a:r>
              <a:rPr lang="uk-UA" sz="2000" u="sng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0000 00000000</a:t>
            </a:r>
            <a:r>
              <a:rPr lang="uk-UA" sz="2000">
                <a:effectLst/>
                <a:ea typeface="Calibri" panose="020F0502020204030204" pitchFamily="34" charset="0"/>
              </a:rPr>
              <a:t>    маска</a:t>
            </a:r>
            <a:b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11010110 10110011 10110000 00000000</a:t>
            </a:r>
            <a:r>
              <a:rPr lang="uk-UA" sz="2000">
                <a:effectLst/>
                <a:ea typeface="Calibri" panose="020F0502020204030204" pitchFamily="34" charset="0"/>
              </a:rPr>
              <a:t>    </a:t>
            </a:r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ea typeface="Calibri" panose="020F0502020204030204" pitchFamily="34" charset="0"/>
              </a:rPr>
              <a:t>-адреса мережі</a:t>
            </a:r>
            <a:endParaRPr lang="uk-UA" sz="2000"/>
          </a:p>
        </p:txBody>
      </p:sp>
    </p:spTree>
    <p:extLst>
      <p:ext uri="{BB962C8B-B14F-4D97-AF65-F5344CB8AC3E}">
        <p14:creationId xmlns:p14="http://schemas.microsoft.com/office/powerpoint/2010/main" val="423988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7BC8D-703B-48D6-A6C1-158E9BD1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447103"/>
            <a:ext cx="10384161" cy="979763"/>
          </a:xfrm>
        </p:spPr>
        <p:txBody>
          <a:bodyPr>
            <a:normAutofit/>
          </a:bodyPr>
          <a:lstStyle/>
          <a:p>
            <a:r>
              <a:rPr lang="uk-UA" sz="3200" b="1">
                <a:highlight>
                  <a:srgbClr val="00FFFF"/>
                </a:highlight>
              </a:rPr>
              <a:t>Схематичний приклад передачі повідомлення за допомогою протоколу </a:t>
            </a:r>
            <a:r>
              <a:rPr lang="en-US" sz="3200" b="1">
                <a:highlight>
                  <a:srgbClr val="00FFFF"/>
                </a:highlight>
              </a:rPr>
              <a:t>TCP </a:t>
            </a:r>
            <a:r>
              <a:rPr lang="uk-UA" sz="3200" b="1">
                <a:highlight>
                  <a:srgbClr val="00FFFF"/>
                </a:highlight>
              </a:rPr>
              <a:t>між двома кінцевими системами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4F2C560-3048-4748-8365-DD444D86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426867"/>
            <a:ext cx="7550525" cy="4702222"/>
          </a:xfrm>
        </p:spPr>
        <p:txBody>
          <a:bodyPr>
            <a:normAutofit lnSpcReduction="10000"/>
          </a:bodyPr>
          <a:lstStyle/>
          <a:p>
            <a:r>
              <a:rPr lang="uk-UA" sz="1800">
                <a:effectLst/>
                <a:highlight>
                  <a:srgbClr val="FF00FF"/>
                </a:highlight>
                <a:ea typeface="Calibri" panose="020F0502020204030204" pitchFamily="34" charset="0"/>
              </a:rPr>
              <a:t>Прикладний рівень</a:t>
            </a:r>
            <a:r>
              <a:rPr lang="uk-UA" sz="1800">
                <a:effectLst/>
                <a:ea typeface="Calibri" panose="020F0502020204030204" pitchFamily="34" charset="0"/>
              </a:rPr>
              <a:t>. Процес прикладного рівня на комп’ютері користувача має відправити повідомлення </a:t>
            </a:r>
            <a:r>
              <a:rPr lang="en-US" sz="1800" i="1">
                <a:effectLst/>
                <a:ea typeface="Calibri" panose="020F0502020204030204" pitchFamily="34" charset="0"/>
              </a:rPr>
              <a:t>M</a:t>
            </a:r>
            <a:r>
              <a:rPr lang="en-US" sz="1800">
                <a:effectLst/>
                <a:ea typeface="Calibri" panose="020F0502020204030204" pitchFamily="34" charset="0"/>
              </a:rPr>
              <a:t> </a:t>
            </a:r>
            <a:r>
              <a:rPr lang="uk-UA" sz="1800">
                <a:effectLst/>
                <a:ea typeface="Calibri" panose="020F0502020204030204" pitchFamily="34" charset="0"/>
              </a:rPr>
              <a:t>на віддалений </a:t>
            </a:r>
            <a:r>
              <a:rPr lang="uk-UA" sz="1800" err="1">
                <a:effectLst/>
                <a:ea typeface="Calibri" panose="020F0502020204030204" pitchFamily="34" charset="0"/>
              </a:rPr>
              <a:t>хост</a:t>
            </a:r>
            <a:r>
              <a:rPr lang="uk-UA" sz="1800">
                <a:effectLst/>
                <a:ea typeface="Calibri" panose="020F0502020204030204" pitchFamily="34" charset="0"/>
              </a:rPr>
              <a:t> </a:t>
            </a:r>
            <a:r>
              <a:rPr lang="en-US" sz="1800" i="1">
                <a:effectLst/>
                <a:ea typeface="Calibri" panose="020F0502020204030204" pitchFamily="34" charset="0"/>
              </a:rPr>
              <a:t>H</a:t>
            </a:r>
            <a:r>
              <a:rPr lang="uk-UA" sz="1800">
                <a:effectLst/>
                <a:ea typeface="Calibri" panose="020F0502020204030204" pitchFamily="34" charset="0"/>
              </a:rPr>
              <a:t>. </a:t>
            </a:r>
          </a:p>
          <a:p>
            <a:pPr marL="216000" indent="0">
              <a:spcBef>
                <a:spcPts val="600"/>
              </a:spcBef>
              <a:buNone/>
            </a:pPr>
            <a:r>
              <a:rPr lang="uk-UA" sz="1800">
                <a:effectLst/>
                <a:ea typeface="Calibri" panose="020F0502020204030204" pitchFamily="34" charset="0"/>
              </a:rPr>
              <a:t>Процес прикладного рівня передає процесу </a:t>
            </a:r>
            <a:r>
              <a:rPr lang="en-US" sz="1800">
                <a:effectLst/>
                <a:ea typeface="Calibri" panose="020F0502020204030204" pitchFamily="34" charset="0"/>
              </a:rPr>
              <a:t>TCP </a:t>
            </a:r>
            <a:r>
              <a:rPr lang="uk-UA" sz="1800">
                <a:effectLst/>
                <a:ea typeface="Calibri" panose="020F0502020204030204" pitchFamily="34" charset="0"/>
              </a:rPr>
              <a:t>повідомлення та </a:t>
            </a:r>
            <a:r>
              <a:rPr lang="en-US" sz="1800">
                <a:effectLst/>
                <a:ea typeface="Calibri" panose="020F0502020204030204" pitchFamily="34" charset="0"/>
              </a:rPr>
              <a:t>IP</a:t>
            </a:r>
            <a:r>
              <a:rPr lang="ru-RU" sz="1800">
                <a:effectLst/>
                <a:ea typeface="Calibri" panose="020F0502020204030204" pitchFamily="34" charset="0"/>
              </a:rPr>
              <a:t>-</a:t>
            </a:r>
            <a:r>
              <a:rPr lang="uk-UA" sz="1800">
                <a:effectLst/>
                <a:ea typeface="Calibri" panose="020F0502020204030204" pitchFamily="34" charset="0"/>
              </a:rPr>
              <a:t>адресу </a:t>
            </a:r>
            <a:r>
              <a:rPr lang="uk-UA" sz="1800" err="1">
                <a:effectLst/>
                <a:ea typeface="Calibri" panose="020F0502020204030204" pitchFamily="34" charset="0"/>
              </a:rPr>
              <a:t>хосту</a:t>
            </a:r>
            <a:r>
              <a:rPr lang="en-US" sz="1800">
                <a:effectLst/>
                <a:ea typeface="Calibri" panose="020F0502020204030204" pitchFamily="34" charset="0"/>
              </a:rPr>
              <a:t> </a:t>
            </a:r>
            <a:r>
              <a:rPr lang="en-US" sz="1800" i="1">
                <a:effectLst/>
                <a:ea typeface="Calibri" panose="020F0502020204030204" pitchFamily="34" charset="0"/>
              </a:rPr>
              <a:t>H</a:t>
            </a:r>
            <a:r>
              <a:rPr lang="uk-UA" sz="1800">
                <a:effectLst/>
                <a:ea typeface="Calibri" panose="020F0502020204030204" pitchFamily="34" charset="0"/>
              </a:rPr>
              <a:t>.</a:t>
            </a:r>
          </a:p>
          <a:p>
            <a:pPr indent="180340"/>
            <a:r>
              <a:rPr lang="uk-UA" sz="1800">
                <a:effectLst/>
                <a:highlight>
                  <a:srgbClr val="FF00FF"/>
                </a:highlight>
                <a:ea typeface="Calibri" panose="020F0502020204030204" pitchFamily="34" charset="0"/>
              </a:rPr>
              <a:t>Транспортний рівень</a:t>
            </a:r>
            <a:r>
              <a:rPr lang="uk-UA" sz="1800">
                <a:effectLst/>
                <a:ea typeface="Calibri" panose="020F0502020204030204" pitchFamily="34" charset="0"/>
              </a:rPr>
              <a:t>. </a:t>
            </a:r>
          </a:p>
          <a:p>
            <a:pPr indent="0">
              <a:buNone/>
            </a:pPr>
            <a:r>
              <a:rPr lang="uk-UA" sz="1800">
                <a:ea typeface="Calibri" panose="020F0502020204030204" pitchFamily="34" charset="0"/>
              </a:rPr>
              <a:t>1. </a:t>
            </a:r>
            <a:r>
              <a:rPr lang="uk-UA" sz="1800">
                <a:effectLst/>
                <a:ea typeface="Calibri" panose="020F0502020204030204" pitchFamily="34" charset="0"/>
              </a:rPr>
              <a:t>TCP встановлює зв’язок з процесом </a:t>
            </a:r>
            <a:r>
              <a:rPr lang="en-US" sz="1800">
                <a:effectLst/>
                <a:ea typeface="Calibri" panose="020F0502020204030204" pitchFamily="34" charset="0"/>
              </a:rPr>
              <a:t>TCP </a:t>
            </a:r>
            <a:r>
              <a:rPr lang="uk-UA" sz="1800">
                <a:effectLst/>
                <a:ea typeface="Calibri" panose="020F0502020204030204" pitchFamily="34" charset="0"/>
              </a:rPr>
              <a:t>на </a:t>
            </a:r>
            <a:r>
              <a:rPr lang="uk-UA" sz="1800" err="1">
                <a:effectLst/>
                <a:ea typeface="Calibri" panose="020F0502020204030204" pitchFamily="34" charset="0"/>
              </a:rPr>
              <a:t>хості</a:t>
            </a:r>
            <a:r>
              <a:rPr lang="uk-UA" sz="1800">
                <a:effectLst/>
                <a:ea typeface="Calibri" panose="020F0502020204030204" pitchFamily="34" charset="0"/>
              </a:rPr>
              <a:t> </a:t>
            </a:r>
            <a:r>
              <a:rPr lang="en-US" sz="1800" i="1">
                <a:effectLst/>
                <a:ea typeface="Calibri" panose="020F0502020204030204" pitchFamily="34" charset="0"/>
              </a:rPr>
              <a:t>H</a:t>
            </a:r>
            <a:r>
              <a:rPr lang="uk-UA" sz="1800">
                <a:effectLst/>
                <a:ea typeface="Calibri" panose="020F0502020204030204" pitchFamily="34" charset="0"/>
              </a:rPr>
              <a:t>. </a:t>
            </a:r>
          </a:p>
          <a:p>
            <a:pPr indent="0">
              <a:buNone/>
            </a:pPr>
            <a:r>
              <a:rPr lang="uk-UA" sz="1800">
                <a:ea typeface="Calibri" panose="020F0502020204030204" pitchFamily="34" charset="0"/>
              </a:rPr>
              <a:t>2. </a:t>
            </a:r>
            <a:r>
              <a:rPr lang="uk-UA" sz="1800">
                <a:effectLst/>
                <a:ea typeface="Calibri" panose="020F0502020204030204" pitchFamily="34" charset="0"/>
              </a:rPr>
              <a:t>TCP розбиває повідомлення на сегменти, до кожного з них додає </a:t>
            </a:r>
            <a:r>
              <a:rPr lang="en-US" sz="1800">
                <a:effectLst/>
                <a:ea typeface="Calibri" panose="020F0502020204030204" pitchFamily="34" charset="0"/>
              </a:rPr>
              <a:t>TCP</a:t>
            </a:r>
            <a:r>
              <a:rPr lang="uk-UA" sz="1800">
                <a:effectLst/>
                <a:ea typeface="Calibri" panose="020F0502020204030204" pitchFamily="34" charset="0"/>
              </a:rPr>
              <a:t>-заголовок і утворює послідовність </a:t>
            </a:r>
            <a:r>
              <a:rPr lang="en-US" sz="1800">
                <a:effectLst/>
                <a:ea typeface="Calibri" panose="020F0502020204030204" pitchFamily="34" charset="0"/>
              </a:rPr>
              <a:t>TCP</a:t>
            </a:r>
            <a:r>
              <a:rPr lang="uk-UA" sz="1800">
                <a:effectLst/>
                <a:ea typeface="Calibri" panose="020F0502020204030204" pitchFamily="34" charset="0"/>
              </a:rPr>
              <a:t>-пакетів. </a:t>
            </a:r>
            <a:br>
              <a:rPr lang="uk-UA" sz="1800">
                <a:effectLst/>
                <a:ea typeface="Calibri" panose="020F0502020204030204" pitchFamily="34" charset="0"/>
              </a:rPr>
            </a:br>
            <a:r>
              <a:rPr lang="en-US" sz="1800">
                <a:effectLst/>
                <a:ea typeface="Calibri" panose="020F0502020204030204" pitchFamily="34" charset="0"/>
              </a:rPr>
              <a:t>TCP</a:t>
            </a:r>
            <a:r>
              <a:rPr lang="uk-UA" sz="1800">
                <a:effectLst/>
                <a:ea typeface="Calibri" panose="020F0502020204030204" pitchFamily="34" charset="0"/>
              </a:rPr>
              <a:t>-заголовок містить дані, що вказують на прикладну програму </a:t>
            </a:r>
            <a:r>
              <a:rPr lang="uk-UA" sz="1800" err="1">
                <a:effectLst/>
                <a:ea typeface="Calibri" panose="020F0502020204030204" pitchFamily="34" charset="0"/>
              </a:rPr>
              <a:t>хоста</a:t>
            </a:r>
            <a:r>
              <a:rPr lang="uk-UA" sz="1800">
                <a:effectLst/>
                <a:ea typeface="Calibri" panose="020F0502020204030204" pitchFamily="34" charset="0"/>
              </a:rPr>
              <a:t>, для якої призначено </a:t>
            </a:r>
            <a:r>
              <a:rPr lang="en-US" sz="1800" i="1">
                <a:effectLst/>
                <a:ea typeface="Calibri" panose="020F0502020204030204" pitchFamily="34" charset="0"/>
              </a:rPr>
              <a:t>M</a:t>
            </a:r>
            <a:r>
              <a:rPr lang="uk-UA" sz="1800">
                <a:effectLst/>
                <a:ea typeface="Calibri" panose="020F0502020204030204" pitchFamily="34" charset="0"/>
              </a:rPr>
              <a:t>, та дані, за якими TCP на </a:t>
            </a:r>
            <a:r>
              <a:rPr lang="uk-UA" sz="1800" err="1">
                <a:effectLst/>
                <a:ea typeface="Calibri" panose="020F0502020204030204" pitchFamily="34" charset="0"/>
              </a:rPr>
              <a:t>хості</a:t>
            </a:r>
            <a:r>
              <a:rPr lang="uk-UA" sz="1800">
                <a:effectLst/>
                <a:ea typeface="Calibri" panose="020F0502020204030204" pitchFamily="34" charset="0"/>
              </a:rPr>
              <a:t> може відновити сегмент даних, або виявити пошкодження та вирішити, що пакет прийняти неможливо, </a:t>
            </a:r>
            <a:r>
              <a:rPr lang="uk-UA" sz="1800">
                <a:ea typeface="Calibri" panose="020F0502020204030204" pitchFamily="34" charset="0"/>
              </a:rPr>
              <a:t>а також відновити порядок сегментів. </a:t>
            </a:r>
            <a:br>
              <a:rPr lang="uk-UA" sz="1800">
                <a:effectLst/>
                <a:ea typeface="Calibri" panose="020F0502020204030204" pitchFamily="34" charset="0"/>
              </a:rPr>
            </a:br>
            <a:r>
              <a:rPr lang="uk-UA" sz="1800">
                <a:effectLst/>
                <a:ea typeface="Calibri" panose="020F0502020204030204" pitchFamily="34" charset="0"/>
              </a:rPr>
              <a:t>Позначення: </a:t>
            </a:r>
            <a:r>
              <a:rPr lang="en-US" sz="1800" i="1">
                <a:effectLst/>
                <a:ea typeface="Calibri" panose="020F0502020204030204" pitchFamily="34" charset="0"/>
              </a:rPr>
              <a:t>S</a:t>
            </a:r>
            <a:r>
              <a:rPr lang="en-US" sz="1800">
                <a:effectLst/>
                <a:ea typeface="Calibri" panose="020F0502020204030204" pitchFamily="34" charset="0"/>
              </a:rPr>
              <a:t> </a:t>
            </a:r>
            <a:r>
              <a:rPr lang="uk-UA" sz="1800">
                <a:effectLst/>
                <a:ea typeface="Calibri" panose="020F0502020204030204" pitchFamily="34" charset="0"/>
              </a:rPr>
              <a:t>– сегмент даних, </a:t>
            </a:r>
            <a:r>
              <a:rPr lang="en-US" sz="1800" i="1">
                <a:effectLst/>
                <a:ea typeface="Calibri" panose="020F0502020204030204" pitchFamily="34" charset="0"/>
              </a:rPr>
              <a:t>T</a:t>
            </a:r>
            <a:r>
              <a:rPr lang="uk-UA" sz="1800">
                <a:effectLst/>
                <a:ea typeface="Calibri" panose="020F0502020204030204" pitchFamily="34" charset="0"/>
              </a:rPr>
              <a:t> – </a:t>
            </a:r>
            <a:r>
              <a:rPr lang="en-US" sz="1800">
                <a:effectLst/>
                <a:ea typeface="Calibri" panose="020F0502020204030204" pitchFamily="34" charset="0"/>
              </a:rPr>
              <a:t>TCP</a:t>
            </a:r>
            <a:r>
              <a:rPr lang="uk-UA" sz="1800">
                <a:effectLst/>
                <a:ea typeface="Calibri" panose="020F0502020204030204" pitchFamily="34" charset="0"/>
              </a:rPr>
              <a:t>-заголовок, </a:t>
            </a:r>
            <a:r>
              <a:rPr lang="en-US" sz="1800" i="1">
                <a:effectLst/>
                <a:ea typeface="Calibri" panose="020F0502020204030204" pitchFamily="34" charset="0"/>
              </a:rPr>
              <a:t>TS</a:t>
            </a:r>
            <a:r>
              <a:rPr lang="uk-UA" sz="1800">
                <a:effectLst/>
                <a:ea typeface="Calibri" panose="020F0502020204030204" pitchFamily="34" charset="0"/>
              </a:rPr>
              <a:t> – </a:t>
            </a:r>
            <a:r>
              <a:rPr lang="en-US" sz="1800">
                <a:effectLst/>
                <a:ea typeface="Calibri" panose="020F0502020204030204" pitchFamily="34" charset="0"/>
              </a:rPr>
              <a:t>TCP</a:t>
            </a:r>
            <a:r>
              <a:rPr lang="uk-UA" sz="1800">
                <a:effectLst/>
                <a:ea typeface="Calibri" panose="020F0502020204030204" pitchFamily="34" charset="0"/>
              </a:rPr>
              <a:t>-пакет. </a:t>
            </a:r>
            <a:r>
              <a:rPr lang="uk-UA" sz="1800">
                <a:effectLst/>
                <a:highlight>
                  <a:srgbClr val="C0C0C0"/>
                </a:highlight>
                <a:ea typeface="Calibri" panose="020F0502020204030204" pitchFamily="34" charset="0"/>
              </a:rPr>
              <a:t>Отже,</a:t>
            </a:r>
            <a:endParaRPr lang="en-US" sz="1800">
              <a:effectLst/>
              <a:highlight>
                <a:srgbClr val="C0C0C0"/>
              </a:highlight>
              <a:ea typeface="Calibri" panose="020F0502020204030204" pitchFamily="34" charset="0"/>
            </a:endParaRPr>
          </a:p>
          <a:p>
            <a:pPr indent="0">
              <a:buNone/>
            </a:pPr>
            <a:r>
              <a:rPr lang="en-US" sz="1800" i="1">
                <a:effectLst/>
                <a:ea typeface="Calibri" panose="020F0502020204030204" pitchFamily="34" charset="0"/>
              </a:rPr>
              <a:t>M </a:t>
            </a:r>
            <a:r>
              <a:rPr lang="uk-UA" sz="1800">
                <a:effectLst/>
                <a:ea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uk-UA" sz="1800" i="1">
                <a:effectLst/>
                <a:ea typeface="Calibri" panose="020F0502020204030204" pitchFamily="34" charset="0"/>
              </a:rPr>
              <a:t> </a:t>
            </a:r>
            <a:r>
              <a:rPr lang="en-US" sz="1800" i="1">
                <a:ea typeface="Calibri" panose="020F0502020204030204" pitchFamily="34" charset="0"/>
              </a:rPr>
              <a:t>&lt; </a:t>
            </a:r>
            <a:r>
              <a:rPr lang="en-US" sz="1800" i="1">
                <a:effectLst/>
                <a:ea typeface="Calibri" panose="020F0502020204030204" pitchFamily="34" charset="0"/>
              </a:rPr>
              <a:t>S</a:t>
            </a:r>
            <a:r>
              <a:rPr lang="uk-UA" sz="1800" baseline="-25000">
                <a:effectLst/>
                <a:ea typeface="Calibri" panose="020F0502020204030204" pitchFamily="34" charset="0"/>
              </a:rPr>
              <a:t>1</a:t>
            </a:r>
            <a:r>
              <a:rPr lang="uk-UA" sz="1800">
                <a:effectLst/>
                <a:ea typeface="Calibri" panose="020F0502020204030204" pitchFamily="34" charset="0"/>
              </a:rPr>
              <a:t>, </a:t>
            </a:r>
            <a:r>
              <a:rPr lang="en-US" sz="1800" i="1">
                <a:effectLst/>
                <a:ea typeface="Calibri" panose="020F0502020204030204" pitchFamily="34" charset="0"/>
              </a:rPr>
              <a:t>S</a:t>
            </a:r>
            <a:r>
              <a:rPr lang="uk-UA" sz="1800" baseline="-25000">
                <a:effectLst/>
                <a:ea typeface="Calibri" panose="020F0502020204030204" pitchFamily="34" charset="0"/>
              </a:rPr>
              <a:t>2</a:t>
            </a:r>
            <a:r>
              <a:rPr lang="uk-UA" sz="1800">
                <a:effectLst/>
                <a:ea typeface="Calibri" panose="020F0502020204030204" pitchFamily="34" charset="0"/>
              </a:rPr>
              <a:t>, … </a:t>
            </a:r>
            <a:r>
              <a:rPr lang="en-US" sz="1800">
                <a:effectLst/>
                <a:ea typeface="Calibri" panose="020F0502020204030204" pitchFamily="34" charset="0"/>
              </a:rPr>
              <a:t>&gt; </a:t>
            </a:r>
            <a:r>
              <a:rPr lang="uk-UA" sz="1800">
                <a:effectLst/>
                <a:ea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uk-UA" sz="1800">
                <a:effectLst/>
                <a:ea typeface="Calibri" panose="020F0502020204030204" pitchFamily="34" charset="0"/>
              </a:rPr>
              <a:t> </a:t>
            </a:r>
            <a:r>
              <a:rPr lang="en-US" sz="1800">
                <a:effectLst/>
                <a:ea typeface="Calibri" panose="020F0502020204030204" pitchFamily="34" charset="0"/>
              </a:rPr>
              <a:t>&lt; </a:t>
            </a:r>
            <a:r>
              <a:rPr lang="en-US" sz="1800" i="1">
                <a:effectLst/>
                <a:ea typeface="Calibri" panose="020F0502020204030204" pitchFamily="34" charset="0"/>
              </a:rPr>
              <a:t>T</a:t>
            </a:r>
            <a:r>
              <a:rPr lang="uk-UA" sz="1800" baseline="-25000">
                <a:effectLst/>
                <a:ea typeface="Calibri" panose="020F0502020204030204" pitchFamily="34" charset="0"/>
              </a:rPr>
              <a:t>1</a:t>
            </a:r>
            <a:r>
              <a:rPr lang="en-US" sz="1800" i="1">
                <a:effectLst/>
                <a:ea typeface="Calibri" panose="020F0502020204030204" pitchFamily="34" charset="0"/>
              </a:rPr>
              <a:t>S</a:t>
            </a:r>
            <a:r>
              <a:rPr lang="uk-UA" sz="1800" baseline="-25000">
                <a:effectLst/>
                <a:ea typeface="Calibri" panose="020F0502020204030204" pitchFamily="34" charset="0"/>
              </a:rPr>
              <a:t>1</a:t>
            </a:r>
            <a:r>
              <a:rPr lang="uk-UA" sz="1800">
                <a:effectLst/>
                <a:ea typeface="Calibri" panose="020F0502020204030204" pitchFamily="34" charset="0"/>
              </a:rPr>
              <a:t>, </a:t>
            </a:r>
            <a:r>
              <a:rPr lang="en-US" sz="1800" i="1">
                <a:effectLst/>
                <a:ea typeface="Calibri" panose="020F0502020204030204" pitchFamily="34" charset="0"/>
              </a:rPr>
              <a:t>T</a:t>
            </a:r>
            <a:r>
              <a:rPr lang="uk-UA" sz="1800" baseline="-25000">
                <a:effectLst/>
                <a:ea typeface="Calibri" panose="020F0502020204030204" pitchFamily="34" charset="0"/>
              </a:rPr>
              <a:t>2</a:t>
            </a:r>
            <a:r>
              <a:rPr lang="en-US" sz="1800" i="1">
                <a:effectLst/>
                <a:ea typeface="Calibri" panose="020F0502020204030204" pitchFamily="34" charset="0"/>
              </a:rPr>
              <a:t>S</a:t>
            </a:r>
            <a:r>
              <a:rPr lang="uk-UA" sz="1800" baseline="-25000">
                <a:effectLst/>
                <a:ea typeface="Calibri" panose="020F0502020204030204" pitchFamily="34" charset="0"/>
              </a:rPr>
              <a:t>2</a:t>
            </a:r>
            <a:r>
              <a:rPr lang="uk-UA" sz="1800">
                <a:effectLst/>
                <a:ea typeface="Calibri" panose="020F0502020204030204" pitchFamily="34" charset="0"/>
              </a:rPr>
              <a:t>, …</a:t>
            </a:r>
            <a:r>
              <a:rPr lang="en-US" sz="1800">
                <a:effectLst/>
                <a:ea typeface="Calibri" panose="020F0502020204030204" pitchFamily="34" charset="0"/>
              </a:rPr>
              <a:t> &gt;</a:t>
            </a:r>
            <a:endParaRPr lang="uk-UA" sz="1800">
              <a:effectLst/>
              <a:ea typeface="Calibri" panose="020F0502020204030204" pitchFamily="34" charset="0"/>
            </a:endParaRPr>
          </a:p>
          <a:p>
            <a:pPr indent="0">
              <a:buNone/>
            </a:pPr>
            <a:r>
              <a:rPr lang="uk-UA" sz="1800">
                <a:effectLst/>
                <a:ea typeface="Calibri" panose="020F0502020204030204" pitchFamily="34" charset="0"/>
              </a:rPr>
              <a:t>3. </a:t>
            </a:r>
            <a:r>
              <a:rPr lang="en-US" sz="1800">
                <a:effectLst/>
                <a:ea typeface="Calibri" panose="020F0502020204030204" pitchFamily="34" charset="0"/>
              </a:rPr>
              <a:t>TCP</a:t>
            </a:r>
            <a:r>
              <a:rPr lang="uk-UA" sz="1800">
                <a:effectLst/>
                <a:ea typeface="Calibri" panose="020F0502020204030204" pitchFamily="34" charset="0"/>
              </a:rPr>
              <a:t> передає про</a:t>
            </a:r>
            <a:r>
              <a:rPr lang="uk-UA" sz="1800">
                <a:ea typeface="Calibri" panose="020F0502020204030204" pitchFamily="34" charset="0"/>
              </a:rPr>
              <a:t>цесу </a:t>
            </a:r>
            <a:r>
              <a:rPr lang="en-US" sz="1800">
                <a:effectLst/>
                <a:ea typeface="Calibri" panose="020F0502020204030204" pitchFamily="34" charset="0"/>
              </a:rPr>
              <a:t>IP </a:t>
            </a:r>
            <a:r>
              <a:rPr lang="uk-UA" sz="1800">
                <a:effectLst/>
                <a:ea typeface="Calibri" panose="020F0502020204030204" pitchFamily="34" charset="0"/>
              </a:rPr>
              <a:t>послідовність </a:t>
            </a:r>
            <a:r>
              <a:rPr lang="en-US" sz="1800">
                <a:effectLst/>
                <a:ea typeface="Calibri" panose="020F0502020204030204" pitchFamily="34" charset="0"/>
              </a:rPr>
              <a:t>TCP</a:t>
            </a:r>
            <a:r>
              <a:rPr lang="uk-UA" sz="1800">
                <a:effectLst/>
                <a:ea typeface="Calibri" panose="020F0502020204030204" pitchFamily="34" charset="0"/>
              </a:rPr>
              <a:t>-пакетів та </a:t>
            </a:r>
            <a:r>
              <a:rPr lang="en-US" sz="1800">
                <a:effectLst/>
                <a:ea typeface="Calibri" panose="020F0502020204030204" pitchFamily="34" charset="0"/>
              </a:rPr>
              <a:t>IP</a:t>
            </a:r>
            <a:r>
              <a:rPr lang="uk-UA" sz="1800">
                <a:effectLst/>
                <a:ea typeface="Calibri" panose="020F0502020204030204" pitchFamily="34" charset="0"/>
              </a:rPr>
              <a:t>-адресу одержувача. </a:t>
            </a:r>
          </a:p>
          <a:p>
            <a:endParaRPr lang="uk-UA" sz="1100"/>
          </a:p>
        </p:txBody>
      </p:sp>
      <p:pic>
        <p:nvPicPr>
          <p:cNvPr id="6" name="Рисунок 5" descr="Зображення, що містить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769BBB35-C367-4CF4-950A-B9BE07E9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79" y="1812975"/>
            <a:ext cx="3288674" cy="34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24247-7FA6-4659-9462-AC7BCCFA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846"/>
          </a:xfrm>
        </p:spPr>
        <p:txBody>
          <a:bodyPr>
            <a:normAutofit fontScale="90000"/>
          </a:bodyPr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4BDFAD-C373-4AFC-B67B-31E292B0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78972"/>
            <a:ext cx="7154008" cy="5697991"/>
          </a:xfrm>
        </p:spPr>
        <p:txBody>
          <a:bodyPr>
            <a:normAutofit/>
          </a:bodyPr>
          <a:lstStyle/>
          <a:p>
            <a:pPr marL="216000" indent="-216000">
              <a:spcBef>
                <a:spcPts val="600"/>
              </a:spcBef>
            </a:pPr>
            <a:r>
              <a:rPr lang="uk-UA" sz="2000" err="1">
                <a:effectLst/>
                <a:highlight>
                  <a:srgbClr val="FF00FF"/>
                </a:highlight>
                <a:ea typeface="Calibri" panose="020F0502020204030204" pitchFamily="34" charset="0"/>
              </a:rPr>
              <a:t>Міжмережевий</a:t>
            </a:r>
            <a:r>
              <a:rPr lang="uk-UA" sz="2000">
                <a:effectLst/>
                <a:highlight>
                  <a:srgbClr val="FF00FF"/>
                </a:highlight>
                <a:ea typeface="Calibri" panose="020F0502020204030204" pitchFamily="34" charset="0"/>
              </a:rPr>
              <a:t> рівень</a:t>
            </a:r>
            <a:r>
              <a:rPr lang="uk-UA" sz="2000">
                <a:effectLst/>
                <a:ea typeface="Calibri" panose="020F0502020204030204" pitchFamily="34" charset="0"/>
              </a:rPr>
              <a:t>. До кожного </a:t>
            </a:r>
            <a:r>
              <a:rPr lang="en-US" sz="2000">
                <a:effectLst/>
                <a:ea typeface="Calibri" panose="020F0502020204030204" pitchFamily="34" charset="0"/>
              </a:rPr>
              <a:t>TCP-</a:t>
            </a:r>
            <a:r>
              <a:rPr lang="uk-UA" sz="2000">
                <a:effectLst/>
                <a:ea typeface="Calibri" panose="020F0502020204030204" pitchFamily="34" charset="0"/>
              </a:rPr>
              <a:t>пакета </a:t>
            </a:r>
            <a:r>
              <a:rPr lang="en-US" sz="2000" i="1">
                <a:effectLst/>
                <a:ea typeface="Calibri" panose="020F0502020204030204" pitchFamily="34" charset="0"/>
              </a:rPr>
              <a:t>TS</a:t>
            </a:r>
            <a:r>
              <a:rPr lang="uk-UA" sz="2000">
                <a:effectLst/>
                <a:ea typeface="Calibri" panose="020F0502020204030204" pitchFamily="34" charset="0"/>
              </a:rPr>
              <a:t> процес </a:t>
            </a:r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ea typeface="Calibri" panose="020F0502020204030204" pitchFamily="34" charset="0"/>
              </a:rPr>
              <a:t> додає </a:t>
            </a:r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ea typeface="Calibri" panose="020F0502020204030204" pitchFamily="34" charset="0"/>
              </a:rPr>
              <a:t>-заголовок </a:t>
            </a:r>
            <a:r>
              <a:rPr lang="en-US" sz="2000" i="1">
                <a:effectLst/>
                <a:ea typeface="Calibri" panose="020F0502020204030204" pitchFamily="34" charset="0"/>
              </a:rPr>
              <a:t>I</a:t>
            </a:r>
            <a:r>
              <a:rPr lang="en-US" sz="2000">
                <a:effectLst/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ea typeface="Calibri" panose="020F0502020204030204" pitchFamily="34" charset="0"/>
              </a:rPr>
              <a:t>(</a:t>
            </a:r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ea typeface="Calibri" panose="020F0502020204030204" pitchFamily="34" charset="0"/>
              </a:rPr>
              <a:t>-адреси відправника й одержувача та інші дані). Кожен утворений </a:t>
            </a:r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ru-RU" sz="2000">
                <a:effectLst/>
                <a:ea typeface="Calibri" panose="020F0502020204030204" pitchFamily="34" charset="0"/>
              </a:rPr>
              <a:t>-</a:t>
            </a:r>
            <a:r>
              <a:rPr lang="uk-UA" sz="2000">
                <a:effectLst/>
                <a:ea typeface="Calibri" panose="020F0502020204030204" pitchFamily="34" charset="0"/>
              </a:rPr>
              <a:t>пакет </a:t>
            </a:r>
            <a:r>
              <a:rPr lang="en-US" sz="2000" i="1">
                <a:effectLst/>
                <a:ea typeface="Calibri" panose="020F0502020204030204" pitchFamily="34" charset="0"/>
              </a:rPr>
              <a:t>ITS </a:t>
            </a:r>
            <a:r>
              <a:rPr lang="uk-UA" sz="2000">
                <a:effectLst/>
                <a:ea typeface="Calibri" panose="020F0502020204030204" pitchFamily="34" charset="0"/>
              </a:rPr>
              <a:t>процес </a:t>
            </a:r>
            <a:r>
              <a:rPr lang="en-US" sz="2000">
                <a:effectLst/>
                <a:ea typeface="Calibri" panose="020F0502020204030204" pitchFamily="34" charset="0"/>
              </a:rPr>
              <a:t>IP </a:t>
            </a:r>
            <a:r>
              <a:rPr lang="uk-UA" sz="2000">
                <a:effectLst/>
                <a:ea typeface="Calibri" panose="020F0502020204030204" pitchFamily="34" charset="0"/>
              </a:rPr>
              <a:t>передає на канальний рівень</a:t>
            </a:r>
            <a:r>
              <a:rPr lang="en-US" sz="2000">
                <a:effectLst/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ea typeface="Calibri" panose="020F0502020204030204" pitchFamily="34" charset="0"/>
              </a:rPr>
              <a:t>процесу, який відповідає типу мережі (</a:t>
            </a:r>
            <a:r>
              <a:rPr lang="en-US" sz="2000">
                <a:effectLst/>
                <a:ea typeface="Calibri" panose="020F0502020204030204" pitchFamily="34" charset="0"/>
              </a:rPr>
              <a:t>Ethernet</a:t>
            </a:r>
            <a:r>
              <a:rPr lang="uk-UA" sz="2000">
                <a:effectLst/>
                <a:ea typeface="Calibri" panose="020F0502020204030204" pitchFamily="34" charset="0"/>
              </a:rPr>
              <a:t>, </a:t>
            </a:r>
            <a:r>
              <a:rPr lang="en-US" sz="2000">
                <a:effectLst/>
                <a:ea typeface="Calibri" panose="020F0502020204030204" pitchFamily="34" charset="0"/>
              </a:rPr>
              <a:t>Wi</a:t>
            </a:r>
            <a:r>
              <a:rPr lang="uk-UA" sz="2000">
                <a:effectLst/>
                <a:ea typeface="Calibri" panose="020F0502020204030204" pitchFamily="34" charset="0"/>
              </a:rPr>
              <a:t>-</a:t>
            </a:r>
            <a:r>
              <a:rPr lang="en-US" sz="2000">
                <a:effectLst/>
                <a:ea typeface="Calibri" panose="020F0502020204030204" pitchFamily="34" charset="0"/>
              </a:rPr>
              <a:t>Fi </a:t>
            </a:r>
            <a:r>
              <a:rPr lang="uk-UA" sz="2000">
                <a:effectLst/>
                <a:ea typeface="Calibri" panose="020F0502020204030204" pitchFamily="34" charset="0"/>
              </a:rPr>
              <a:t>або іншій): 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en-US" sz="2000" i="1">
                <a:effectLst/>
                <a:ea typeface="Calibri" panose="020F0502020204030204" pitchFamily="34" charset="0"/>
              </a:rPr>
              <a:t>T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1</a:t>
            </a:r>
            <a:r>
              <a:rPr lang="en-US" sz="2000" i="1">
                <a:effectLst/>
                <a:ea typeface="Calibri" panose="020F0502020204030204" pitchFamily="34" charset="0"/>
              </a:rPr>
              <a:t>S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1</a:t>
            </a:r>
            <a:r>
              <a:rPr lang="uk-UA" sz="2000">
                <a:ea typeface="Calibri" panose="020F0502020204030204" pitchFamily="34" charset="0"/>
                <a:sym typeface="Symbol" panose="05050102010706020507" pitchFamily="18" charset="2"/>
              </a:rPr>
              <a:t> </a:t>
            </a:r>
            <a:r>
              <a:rPr lang="uk-UA" sz="2000">
                <a:ea typeface="Calibri" panose="020F0502020204030204" pitchFamily="34" charset="0"/>
              </a:rPr>
              <a:t> </a:t>
            </a:r>
            <a:r>
              <a:rPr lang="en-US" sz="2000" i="1">
                <a:ea typeface="Calibri" panose="020F0502020204030204" pitchFamily="34" charset="0"/>
              </a:rPr>
              <a:t>I</a:t>
            </a:r>
            <a:r>
              <a:rPr lang="uk-UA" sz="2000" baseline="-25000">
                <a:ea typeface="Calibri" panose="020F0502020204030204" pitchFamily="34" charset="0"/>
              </a:rPr>
              <a:t>1</a:t>
            </a:r>
            <a:r>
              <a:rPr lang="en-US" sz="2000" i="1">
                <a:ea typeface="Calibri" panose="020F0502020204030204" pitchFamily="34" charset="0"/>
              </a:rPr>
              <a:t>T</a:t>
            </a:r>
            <a:r>
              <a:rPr lang="uk-UA" sz="2000" baseline="-25000">
                <a:ea typeface="Calibri" panose="020F0502020204030204" pitchFamily="34" charset="0"/>
              </a:rPr>
              <a:t>1</a:t>
            </a:r>
            <a:r>
              <a:rPr lang="en-US" sz="2000" i="1">
                <a:ea typeface="Calibri" panose="020F0502020204030204" pitchFamily="34" charset="0"/>
              </a:rPr>
              <a:t>S</a:t>
            </a:r>
            <a:r>
              <a:rPr lang="uk-UA" sz="2000" baseline="-25000">
                <a:ea typeface="Calibri" panose="020F0502020204030204" pitchFamily="34" charset="0"/>
              </a:rPr>
              <a:t>1</a:t>
            </a:r>
            <a:r>
              <a:rPr lang="uk-UA" sz="2000">
                <a:ea typeface="Calibri" panose="020F0502020204030204" pitchFamily="34" charset="0"/>
              </a:rPr>
              <a:t>, </a:t>
            </a:r>
            <a:r>
              <a:rPr lang="en-US" sz="2000" i="1">
                <a:effectLst/>
                <a:ea typeface="Calibri" panose="020F0502020204030204" pitchFamily="34" charset="0"/>
              </a:rPr>
              <a:t>T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2</a:t>
            </a:r>
            <a:r>
              <a:rPr lang="en-US" sz="2000" i="1">
                <a:effectLst/>
                <a:ea typeface="Calibri" panose="020F0502020204030204" pitchFamily="34" charset="0"/>
              </a:rPr>
              <a:t>S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2</a:t>
            </a:r>
            <a:r>
              <a:rPr lang="uk-UA" sz="2000">
                <a:effectLst/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ea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uk-UA" sz="2000">
                <a:effectLst/>
                <a:ea typeface="Calibri" panose="020F0502020204030204" pitchFamily="34" charset="0"/>
              </a:rPr>
              <a:t> </a:t>
            </a:r>
            <a:r>
              <a:rPr lang="en-US" sz="2000" i="1">
                <a:effectLst/>
                <a:ea typeface="Calibri" panose="020F0502020204030204" pitchFamily="34" charset="0"/>
              </a:rPr>
              <a:t>I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2</a:t>
            </a:r>
            <a:r>
              <a:rPr lang="en-US" sz="2000" i="1">
                <a:effectLst/>
                <a:ea typeface="Calibri" panose="020F0502020204030204" pitchFamily="34" charset="0"/>
              </a:rPr>
              <a:t>T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2</a:t>
            </a:r>
            <a:r>
              <a:rPr lang="en-US" sz="2000" i="1">
                <a:effectLst/>
                <a:ea typeface="Calibri" panose="020F0502020204030204" pitchFamily="34" charset="0"/>
              </a:rPr>
              <a:t>S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2</a:t>
            </a:r>
            <a:r>
              <a:rPr lang="uk-UA" sz="2000">
                <a:effectLst/>
                <a:ea typeface="Calibri" panose="020F0502020204030204" pitchFamily="34" charset="0"/>
              </a:rPr>
              <a:t>, …</a:t>
            </a:r>
          </a:p>
          <a:p>
            <a:pPr marL="216000" indent="-216000">
              <a:spcBef>
                <a:spcPts val="600"/>
              </a:spcBef>
            </a:pPr>
            <a:r>
              <a:rPr lang="uk-UA" sz="2000">
                <a:effectLst/>
                <a:highlight>
                  <a:srgbClr val="FF00FF"/>
                </a:highlight>
                <a:ea typeface="Calibri" panose="020F0502020204030204" pitchFamily="34" charset="0"/>
              </a:rPr>
              <a:t>Канальний рівень</a:t>
            </a:r>
            <a:r>
              <a:rPr lang="uk-UA" sz="2000">
                <a:effectLst/>
                <a:ea typeface="Calibri" panose="020F0502020204030204" pitchFamily="34" charset="0"/>
              </a:rPr>
              <a:t>. Канальний процес додає до IP-пакета заголовок </a:t>
            </a:r>
            <a:r>
              <a:rPr lang="en-US" sz="2000" i="1">
                <a:effectLst/>
                <a:ea typeface="Calibri" panose="020F0502020204030204" pitchFamily="34" charset="0"/>
              </a:rPr>
              <a:t>E</a:t>
            </a:r>
            <a:r>
              <a:rPr lang="uk-UA" sz="2000">
                <a:effectLst/>
                <a:ea typeface="Calibri" panose="020F0502020204030204" pitchFamily="34" charset="0"/>
              </a:rPr>
              <a:t>, потрібний для передачі пакета всередині мережі й відповідний типу мережі, утворюючи пакет канального рівня </a:t>
            </a:r>
            <a:r>
              <a:rPr lang="en-US" sz="2000" i="1">
                <a:effectLst/>
                <a:ea typeface="Calibri" panose="020F0502020204030204" pitchFamily="34" charset="0"/>
              </a:rPr>
              <a:t>EITS</a:t>
            </a:r>
            <a:r>
              <a:rPr lang="uk-UA" sz="2000">
                <a:effectLst/>
                <a:ea typeface="Calibri" panose="020F0502020204030204" pitchFamily="34" charset="0"/>
              </a:rPr>
              <a:t> (кадр, фрейм, </a:t>
            </a:r>
            <a:r>
              <a:rPr lang="uk-UA" sz="2000" err="1">
                <a:effectLst/>
                <a:ea typeface="Calibri" panose="020F0502020204030204" pitchFamily="34" charset="0"/>
              </a:rPr>
              <a:t>дейтаграма</a:t>
            </a:r>
            <a:r>
              <a:rPr lang="uk-UA" sz="2000">
                <a:effectLst/>
                <a:ea typeface="Calibri" panose="020F0502020204030204" pitchFamily="34" charset="0"/>
              </a:rPr>
              <a:t>). Кадр спрямовується на мережеве обладнання.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en-US" sz="2000" i="1">
                <a:effectLst/>
                <a:ea typeface="Calibri" panose="020F0502020204030204" pitchFamily="34" charset="0"/>
              </a:rPr>
              <a:t>I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1</a:t>
            </a:r>
            <a:r>
              <a:rPr lang="en-US" sz="2000" i="1">
                <a:effectLst/>
                <a:ea typeface="Calibri" panose="020F0502020204030204" pitchFamily="34" charset="0"/>
              </a:rPr>
              <a:t>T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1</a:t>
            </a:r>
            <a:r>
              <a:rPr lang="en-US" sz="2000" i="1">
                <a:effectLst/>
                <a:ea typeface="Calibri" panose="020F0502020204030204" pitchFamily="34" charset="0"/>
              </a:rPr>
              <a:t>S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1</a:t>
            </a:r>
            <a:r>
              <a:rPr lang="uk-UA" sz="2000">
                <a:effectLst/>
                <a:ea typeface="Calibri" panose="020F0502020204030204" pitchFamily="34" charset="0"/>
              </a:rPr>
              <a:t> </a:t>
            </a:r>
            <a:r>
              <a:rPr lang="uk-UA" sz="2000">
                <a:ea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uk-UA" sz="2000">
                <a:ea typeface="Calibri" panose="020F0502020204030204" pitchFamily="34" charset="0"/>
              </a:rPr>
              <a:t> </a:t>
            </a:r>
            <a:r>
              <a:rPr lang="en-US" sz="2000" i="1">
                <a:ea typeface="Calibri" panose="020F0502020204030204" pitchFamily="34" charset="0"/>
              </a:rPr>
              <a:t>E</a:t>
            </a:r>
            <a:r>
              <a:rPr lang="uk-UA" sz="2000" baseline="-25000">
                <a:ea typeface="Calibri" panose="020F0502020204030204" pitchFamily="34" charset="0"/>
              </a:rPr>
              <a:t>1</a:t>
            </a:r>
            <a:r>
              <a:rPr lang="en-US" sz="2000" i="1">
                <a:ea typeface="Calibri" panose="020F0502020204030204" pitchFamily="34" charset="0"/>
              </a:rPr>
              <a:t>I</a:t>
            </a:r>
            <a:r>
              <a:rPr lang="uk-UA" sz="2000" baseline="-25000">
                <a:ea typeface="Calibri" panose="020F0502020204030204" pitchFamily="34" charset="0"/>
              </a:rPr>
              <a:t>1</a:t>
            </a:r>
            <a:r>
              <a:rPr lang="en-US" sz="2000" i="1">
                <a:ea typeface="Calibri" panose="020F0502020204030204" pitchFamily="34" charset="0"/>
              </a:rPr>
              <a:t>T</a:t>
            </a:r>
            <a:r>
              <a:rPr lang="uk-UA" sz="2000" baseline="-25000">
                <a:ea typeface="Calibri" panose="020F0502020204030204" pitchFamily="34" charset="0"/>
              </a:rPr>
              <a:t>1</a:t>
            </a:r>
            <a:r>
              <a:rPr lang="en-US" sz="2000" i="1">
                <a:ea typeface="Calibri" panose="020F0502020204030204" pitchFamily="34" charset="0"/>
              </a:rPr>
              <a:t>S</a:t>
            </a:r>
            <a:r>
              <a:rPr lang="uk-UA" sz="2000" baseline="-25000">
                <a:ea typeface="Calibri" panose="020F0502020204030204" pitchFamily="34" charset="0"/>
              </a:rPr>
              <a:t>1</a:t>
            </a:r>
            <a:r>
              <a:rPr lang="uk-UA" sz="2000">
                <a:ea typeface="Calibri" panose="020F0502020204030204" pitchFamily="34" charset="0"/>
              </a:rPr>
              <a:t>, </a:t>
            </a:r>
            <a:r>
              <a:rPr lang="en-US" sz="2000" i="1">
                <a:effectLst/>
                <a:ea typeface="Calibri" panose="020F0502020204030204" pitchFamily="34" charset="0"/>
              </a:rPr>
              <a:t>I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2</a:t>
            </a:r>
            <a:r>
              <a:rPr lang="en-US" sz="2000" i="1">
                <a:effectLst/>
                <a:ea typeface="Calibri" panose="020F0502020204030204" pitchFamily="34" charset="0"/>
              </a:rPr>
              <a:t>T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2</a:t>
            </a:r>
            <a:r>
              <a:rPr lang="en-US" sz="2000" i="1">
                <a:effectLst/>
                <a:ea typeface="Calibri" panose="020F0502020204030204" pitchFamily="34" charset="0"/>
              </a:rPr>
              <a:t>S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2</a:t>
            </a:r>
            <a:r>
              <a:rPr lang="uk-UA" sz="2000">
                <a:effectLst/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ea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uk-UA" sz="2000">
                <a:effectLst/>
                <a:ea typeface="Calibri" panose="020F0502020204030204" pitchFamily="34" charset="0"/>
              </a:rPr>
              <a:t> </a:t>
            </a:r>
            <a:r>
              <a:rPr lang="en-US" sz="2000" i="1">
                <a:effectLst/>
                <a:ea typeface="Calibri" panose="020F0502020204030204" pitchFamily="34" charset="0"/>
              </a:rPr>
              <a:t>E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2</a:t>
            </a:r>
            <a:r>
              <a:rPr lang="en-US" sz="2000" i="1">
                <a:effectLst/>
                <a:ea typeface="Calibri" panose="020F0502020204030204" pitchFamily="34" charset="0"/>
              </a:rPr>
              <a:t>I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2</a:t>
            </a:r>
            <a:r>
              <a:rPr lang="en-US" sz="2000" i="1">
                <a:effectLst/>
                <a:ea typeface="Calibri" panose="020F0502020204030204" pitchFamily="34" charset="0"/>
              </a:rPr>
              <a:t>T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2</a:t>
            </a:r>
            <a:r>
              <a:rPr lang="en-US" sz="2000" i="1">
                <a:effectLst/>
                <a:ea typeface="Calibri" panose="020F0502020204030204" pitchFamily="34" charset="0"/>
              </a:rPr>
              <a:t>S</a:t>
            </a:r>
            <a:r>
              <a:rPr lang="uk-UA" sz="2000" baseline="-25000">
                <a:effectLst/>
                <a:ea typeface="Calibri" panose="020F0502020204030204" pitchFamily="34" charset="0"/>
              </a:rPr>
              <a:t>2</a:t>
            </a:r>
            <a:r>
              <a:rPr lang="uk-UA" sz="2000">
                <a:effectLst/>
                <a:ea typeface="Calibri" panose="020F0502020204030204" pitchFamily="34" charset="0"/>
              </a:rPr>
              <a:t>, …</a:t>
            </a:r>
          </a:p>
          <a:p>
            <a:pPr marL="216000" indent="-216000">
              <a:spcBef>
                <a:spcPts val="600"/>
              </a:spcBef>
            </a:pPr>
            <a:r>
              <a:rPr lang="uk-UA" sz="2000">
                <a:highlight>
                  <a:srgbClr val="FF00FF"/>
                </a:highlight>
                <a:ea typeface="Calibri" panose="020F0502020204030204" pitchFamily="34" charset="0"/>
              </a:rPr>
              <a:t>Фізичний рівень</a:t>
            </a:r>
            <a:r>
              <a:rPr lang="uk-UA" sz="2000">
                <a:ea typeface="Calibri" panose="020F0502020204030204" pitchFamily="34" charset="0"/>
              </a:rPr>
              <a:t>. Через мережевий інтерфейс кадр надходить у фізичну лінію зв’язку (ЛЗ), передається всередині мережі, а потім між мережами та в інших мережах. </a:t>
            </a:r>
            <a:br>
              <a:rPr lang="uk-UA" sz="2000">
                <a:ea typeface="Calibri" panose="020F0502020204030204" pitchFamily="34" charset="0"/>
              </a:rPr>
            </a:br>
            <a:endParaRPr lang="uk-UA" sz="2000"/>
          </a:p>
        </p:txBody>
      </p:sp>
      <p:pic>
        <p:nvPicPr>
          <p:cNvPr id="10" name="Рисунок 9" descr="Зображення, що містить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A9489302-0A87-4F8C-BA7A-61847FF00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65" y="762921"/>
            <a:ext cx="3576882" cy="37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9294E-B8AB-4F19-AA70-C2333F3D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845"/>
          </a:xfrm>
        </p:spPr>
        <p:txBody>
          <a:bodyPr>
            <a:normAutofit fontScale="90000"/>
          </a:bodyPr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577CBD-F242-48D9-A1E4-F1D29D93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972"/>
            <a:ext cx="10515600" cy="569799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uk-UA" sz="2000" i="1">
                <a:effectLst/>
                <a:ea typeface="Calibri" panose="020F0502020204030204" pitchFamily="34" charset="0"/>
              </a:rPr>
              <a:t>Заголовки кадра на фізичному та канальному рівнях змінюються відповідно до типів ЛЗ в мережах</a:t>
            </a:r>
            <a:r>
              <a:rPr lang="uk-UA" sz="2000">
                <a:effectLst/>
                <a:ea typeface="Calibri" panose="020F0502020204030204" pitchFamily="34" charset="0"/>
              </a:rPr>
              <a:t>. </a:t>
            </a:r>
            <a:br>
              <a:rPr lang="uk-UA" sz="2000">
                <a:effectLst/>
                <a:ea typeface="Calibri" panose="020F0502020204030204" pitchFamily="34" charset="0"/>
              </a:rPr>
            </a:br>
            <a:r>
              <a:rPr lang="uk-UA" sz="2000">
                <a:effectLst/>
                <a:ea typeface="Calibri" panose="020F0502020204030204" pitchFamily="34" charset="0"/>
              </a:rPr>
              <a:t>Для прикладу заголовки кадрів позначено </a:t>
            </a:r>
            <a:r>
              <a:rPr lang="en-US" sz="2000" i="1">
                <a:effectLst/>
                <a:ea typeface="Calibri" panose="020F0502020204030204" pitchFamily="34" charset="0"/>
              </a:rPr>
              <a:t>E</a:t>
            </a:r>
            <a:r>
              <a:rPr lang="en-US" sz="2000">
                <a:effectLst/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ea typeface="Calibri" panose="020F0502020204030204" pitchFamily="34" charset="0"/>
              </a:rPr>
              <a:t>та далі буде </a:t>
            </a:r>
            <a:r>
              <a:rPr lang="en-US" sz="2000" i="1">
                <a:effectLst/>
                <a:ea typeface="Calibri" panose="020F0502020204030204" pitchFamily="34" charset="0"/>
              </a:rPr>
              <a:t>W</a:t>
            </a:r>
            <a:r>
              <a:rPr lang="uk-UA" sz="2000">
                <a:effectLst/>
                <a:ea typeface="Calibri" panose="020F0502020204030204" pitchFamily="34" charset="0"/>
              </a:rPr>
              <a:t> відповідно до типів мереж </a:t>
            </a:r>
            <a:r>
              <a:rPr lang="en-US" sz="2000">
                <a:effectLst/>
                <a:ea typeface="Calibri" panose="020F0502020204030204" pitchFamily="34" charset="0"/>
              </a:rPr>
              <a:t>Ethernet</a:t>
            </a:r>
            <a:r>
              <a:rPr lang="uk-UA" sz="2000">
                <a:effectLst/>
                <a:ea typeface="Calibri" panose="020F0502020204030204" pitchFamily="34" charset="0"/>
              </a:rPr>
              <a:t> та </a:t>
            </a:r>
            <a:r>
              <a:rPr lang="en-US" sz="2000">
                <a:effectLst/>
                <a:ea typeface="Calibri" panose="020F0502020204030204" pitchFamily="34" charset="0"/>
              </a:rPr>
              <a:t>Wi</a:t>
            </a:r>
            <a:r>
              <a:rPr lang="uk-UA" sz="2000">
                <a:effectLst/>
                <a:ea typeface="Calibri" panose="020F0502020204030204" pitchFamily="34" charset="0"/>
              </a:rPr>
              <a:t>-</a:t>
            </a:r>
            <a:r>
              <a:rPr lang="en-US" sz="2000">
                <a:effectLst/>
                <a:ea typeface="Calibri" panose="020F0502020204030204" pitchFamily="34" charset="0"/>
              </a:rPr>
              <a:t>Fi</a:t>
            </a:r>
            <a:r>
              <a:rPr lang="uk-UA" sz="2000">
                <a:effectLst/>
                <a:ea typeface="Calibri" panose="020F0502020204030204" pitchFamily="34" charset="0"/>
              </a:rPr>
              <a:t> на боці джерела та одержувача повідомлення.</a:t>
            </a:r>
          </a:p>
          <a:p>
            <a:pPr>
              <a:spcBef>
                <a:spcPts val="600"/>
              </a:spcBef>
            </a:pPr>
            <a:r>
              <a:rPr lang="uk-UA" sz="2000">
                <a:effectLst/>
                <a:highlight>
                  <a:srgbClr val="FF00FF"/>
                </a:highlight>
                <a:ea typeface="Calibri" panose="020F0502020204030204" pitchFamily="34" charset="0"/>
              </a:rPr>
              <a:t>Передача між мережами</a:t>
            </a:r>
            <a:r>
              <a:rPr lang="uk-UA" sz="2000">
                <a:effectLst/>
                <a:ea typeface="Calibri" panose="020F0502020204030204" pitchFamily="34" charset="0"/>
              </a:rPr>
              <a:t>. Кадр надходить на інтерфейс маршрутизатора, </a:t>
            </a:r>
            <a:r>
              <a:rPr lang="uk-UA" sz="2000" err="1">
                <a:effectLst/>
                <a:ea typeface="Calibri" panose="020F0502020204030204" pitchFamily="34" charset="0"/>
              </a:rPr>
              <a:t>пр</a:t>
            </a:r>
            <a:r>
              <a:rPr lang="ru-RU" sz="2000" err="1">
                <a:effectLst/>
                <a:ea typeface="Calibri" panose="020F0502020204030204" pitchFamily="34" charset="0"/>
              </a:rPr>
              <a:t>иєднаний</a:t>
            </a:r>
            <a:r>
              <a:rPr lang="ru-RU" sz="2000">
                <a:effectLst/>
                <a:ea typeface="Calibri" panose="020F0502020204030204" pitchFamily="34" charset="0"/>
              </a:rPr>
              <a:t> до </a:t>
            </a:r>
            <a:r>
              <a:rPr lang="ru-RU" sz="2000" err="1">
                <a:effectLst/>
                <a:ea typeface="Calibri" panose="020F0502020204030204" pitchFamily="34" charset="0"/>
              </a:rPr>
              <a:t>однієї</a:t>
            </a:r>
            <a:r>
              <a:rPr lang="ru-RU" sz="2000">
                <a:effectLst/>
                <a:ea typeface="Calibri" panose="020F0502020204030204" pitchFamily="34" charset="0"/>
              </a:rPr>
              <a:t> з мереж, і </a:t>
            </a:r>
            <a:r>
              <a:rPr lang="ru-RU" sz="2000" err="1">
                <a:effectLst/>
                <a:ea typeface="Calibri" panose="020F0502020204030204" pitchFamily="34" charset="0"/>
              </a:rPr>
              <a:t>має</a:t>
            </a:r>
            <a:r>
              <a:rPr lang="ru-RU" sz="2000">
                <a:effectLst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ea typeface="Calibri" panose="020F0502020204030204" pitchFamily="34" charset="0"/>
              </a:rPr>
              <a:t>потрапити</a:t>
            </a:r>
            <a:r>
              <a:rPr lang="ru-RU" sz="2000">
                <a:effectLst/>
                <a:ea typeface="Calibri" panose="020F0502020204030204" pitchFamily="34" charset="0"/>
              </a:rPr>
              <a:t> на </a:t>
            </a:r>
            <a:r>
              <a:rPr lang="ru-RU" sz="2000" err="1">
                <a:effectLst/>
                <a:ea typeface="Calibri" panose="020F0502020204030204" pitchFamily="34" charset="0"/>
              </a:rPr>
              <a:t>інтерфейс</a:t>
            </a:r>
            <a:r>
              <a:rPr lang="ru-RU" sz="2000">
                <a:effectLst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ea typeface="Calibri" panose="020F0502020204030204" pitchFamily="34" charset="0"/>
              </a:rPr>
              <a:t>іншої</a:t>
            </a:r>
            <a:r>
              <a:rPr lang="ru-RU" sz="2000">
                <a:effectLst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ea typeface="Calibri" panose="020F0502020204030204" pitchFamily="34" charset="0"/>
              </a:rPr>
              <a:t>мережі</a:t>
            </a:r>
            <a:r>
              <a:rPr lang="en-US" sz="2000">
                <a:effectLst/>
                <a:ea typeface="Calibri" panose="020F0502020204030204" pitchFamily="34" charset="0"/>
              </a:rPr>
              <a:t> (</a:t>
            </a:r>
            <a:r>
              <a:rPr lang="uk-UA" sz="2000">
                <a:effectLst/>
                <a:ea typeface="Calibri" panose="020F0502020204030204" pitchFamily="34" charset="0"/>
              </a:rPr>
              <a:t>маршрутизатор на межі мереж ще називають </a:t>
            </a:r>
            <a:r>
              <a:rPr lang="uk-UA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шлюзом</a:t>
            </a:r>
            <a:r>
              <a:rPr lang="en-US" sz="2000">
                <a:effectLst/>
                <a:ea typeface="Calibri" panose="020F0502020204030204" pitchFamily="34" charset="0"/>
              </a:rPr>
              <a:t>)</a:t>
            </a:r>
            <a:r>
              <a:rPr lang="ru-RU" sz="2000">
                <a:effectLst/>
                <a:ea typeface="Calibri" panose="020F0502020204030204" pitchFamily="34" charset="0"/>
              </a:rPr>
              <a:t>. П</a:t>
            </a:r>
            <a:r>
              <a:rPr lang="uk-UA" sz="2000" err="1">
                <a:effectLst/>
                <a:ea typeface="Calibri" panose="020F0502020204030204" pitchFamily="34" charset="0"/>
              </a:rPr>
              <a:t>роцес</a:t>
            </a:r>
            <a:r>
              <a:rPr lang="uk-UA" sz="2000">
                <a:effectLst/>
                <a:ea typeface="Calibri" panose="020F0502020204030204" pitchFamily="34" charset="0"/>
              </a:rPr>
              <a:t> канального рівня передає </a:t>
            </a:r>
            <a:r>
              <a:rPr lang="en-US" sz="2000">
                <a:effectLst/>
                <a:ea typeface="Calibri" panose="020F0502020204030204" pitchFamily="34" charset="0"/>
              </a:rPr>
              <a:t>IP-</a:t>
            </a:r>
            <a:r>
              <a:rPr lang="uk-UA" sz="2000">
                <a:ea typeface="Calibri" panose="020F0502020204030204" pitchFamily="34" charset="0"/>
              </a:rPr>
              <a:t>пакет з кадру процесу </a:t>
            </a:r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ea typeface="Calibri" panose="020F0502020204030204" pitchFamily="34" charset="0"/>
              </a:rPr>
              <a:t>, а той за IP-</a:t>
            </a:r>
            <a:r>
              <a:rPr lang="uk-UA" sz="2000" err="1">
                <a:effectLst/>
                <a:ea typeface="Calibri" panose="020F0502020204030204" pitchFamily="34" charset="0"/>
              </a:rPr>
              <a:t>адресою</a:t>
            </a:r>
            <a:r>
              <a:rPr lang="uk-UA" sz="2000">
                <a:effectLst/>
                <a:ea typeface="Calibri" panose="020F0502020204030204" pitchFamily="34" charset="0"/>
              </a:rPr>
              <a:t> одержувача й своїми даними про стан мереж визначає інтерфейс у тій мережі, яка буде </a:t>
            </a:r>
            <a:r>
              <a:rPr lang="uk-UA" sz="2000" i="1">
                <a:effectLst/>
                <a:ea typeface="Calibri" panose="020F0502020204030204" pitchFamily="34" charset="0"/>
              </a:rPr>
              <a:t>наступною на шляху</a:t>
            </a:r>
            <a:r>
              <a:rPr lang="uk-UA" sz="2000">
                <a:effectLst/>
                <a:ea typeface="Calibri" panose="020F0502020204030204" pitchFamily="34" charset="0"/>
              </a:rPr>
              <a:t> до одержувача. </a:t>
            </a:r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ea typeface="Calibri" panose="020F0502020204030204" pitchFamily="34" charset="0"/>
              </a:rPr>
              <a:t>-пакет передається на канальний рівень. Процес канального рівня утворює кадр, відповідний типу наступної мережі, і кадр надсилається на фізичному рівні (</a:t>
            </a: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802.11</a:t>
            </a:r>
            <a:r>
              <a:rPr lang="uk-UA" sz="2000">
                <a:effectLst/>
                <a:ea typeface="Calibri" panose="020F0502020204030204" pitchFamily="34" charset="0"/>
              </a:rPr>
              <a:t> позначає заголовок кадру, відповідний мережі </a:t>
            </a:r>
            <a:r>
              <a:rPr lang="en-US" sz="2000">
                <a:effectLst/>
                <a:ea typeface="Calibri" panose="020F0502020204030204" pitchFamily="34" charset="0"/>
              </a:rPr>
              <a:t>Wi</a:t>
            </a:r>
            <a:r>
              <a:rPr lang="uk-UA" sz="2000">
                <a:effectLst/>
                <a:ea typeface="Calibri" panose="020F0502020204030204" pitchFamily="34" charset="0"/>
              </a:rPr>
              <a:t>-</a:t>
            </a:r>
            <a:r>
              <a:rPr lang="en-US" sz="2000">
                <a:effectLst/>
                <a:ea typeface="Calibri" panose="020F0502020204030204" pitchFamily="34" charset="0"/>
              </a:rPr>
              <a:t>Fi</a:t>
            </a:r>
            <a:r>
              <a:rPr lang="uk-UA" sz="2000">
                <a:effectLst/>
                <a:ea typeface="Calibri" panose="020F0502020204030204" pitchFamily="34" charset="0"/>
              </a:rPr>
              <a:t>, </a:t>
            </a:r>
            <a:r>
              <a:rPr lang="uk-UA" sz="20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Ether</a:t>
            </a:r>
            <a:r>
              <a:rPr lang="en-US" sz="2000">
                <a:effectLst/>
                <a:ea typeface="Calibri" panose="020F0502020204030204" pitchFamily="34" charset="0"/>
              </a:rPr>
              <a:t> </a:t>
            </a:r>
            <a:r>
              <a:rPr lang="uk-UA" sz="2000">
                <a:effectLst/>
                <a:ea typeface="Calibri" panose="020F0502020204030204" pitchFamily="34" charset="0"/>
              </a:rPr>
              <a:t>– мережі </a:t>
            </a:r>
            <a:r>
              <a:rPr lang="en-US" sz="2000">
                <a:effectLst/>
                <a:ea typeface="Calibri" panose="020F0502020204030204" pitchFamily="34" charset="0"/>
              </a:rPr>
              <a:t>Ethernet</a:t>
            </a:r>
            <a:r>
              <a:rPr lang="uk-UA" sz="2000">
                <a:effectLst/>
                <a:ea typeface="Calibri" panose="020F0502020204030204" pitchFamily="34" charset="0"/>
              </a:rPr>
              <a:t>).</a:t>
            </a:r>
            <a:endParaRPr lang="uk-UA" sz="2000"/>
          </a:p>
        </p:txBody>
      </p:sp>
      <p:pic>
        <p:nvPicPr>
          <p:cNvPr id="5" name="Рисунок 4" descr="Зображення, що містить годинник&#10;&#10;Автоматично згенерований опис">
            <a:extLst>
              <a:ext uri="{FF2B5EF4-FFF2-40B4-BE49-F238E27FC236}">
                <a16:creationId xmlns:a16="http://schemas.microsoft.com/office/drawing/2014/main" id="{F20081D5-A430-4A07-B034-14920429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90" y="3797670"/>
            <a:ext cx="5844316" cy="21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5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6D214-347A-4CF0-9F15-88AB3AC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6504"/>
          </a:xfrm>
        </p:spPr>
        <p:txBody>
          <a:bodyPr>
            <a:normAutofit fontScale="90000"/>
          </a:bodyPr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FBD01A-305D-4C7B-8FBC-8ACCA120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630"/>
            <a:ext cx="10515600" cy="6179316"/>
          </a:xfrm>
        </p:spPr>
        <p:txBody>
          <a:bodyPr/>
          <a:lstStyle/>
          <a:p>
            <a:r>
              <a:rPr lang="uk-UA" sz="2000">
                <a:effectLst/>
                <a:highlight>
                  <a:srgbClr val="FF00FF"/>
                </a:highlight>
                <a:ea typeface="Calibri" panose="020F0502020204030204" pitchFamily="34" charset="0"/>
              </a:rPr>
              <a:t>Вузол призначення</a:t>
            </a:r>
            <a:r>
              <a:rPr lang="uk-UA" sz="2000">
                <a:effectLst/>
                <a:ea typeface="Calibri" panose="020F0502020204030204" pitchFamily="34" charset="0"/>
              </a:rPr>
              <a:t>. Кадр </a:t>
            </a:r>
            <a:r>
              <a:rPr lang="uk-UA" sz="2000">
                <a:ea typeface="Calibri" panose="020F0502020204030204" pitchFamily="34" charset="0"/>
              </a:rPr>
              <a:t>через мережевий інтерфейс </a:t>
            </a:r>
            <a:r>
              <a:rPr lang="uk-UA" sz="2000">
                <a:effectLst/>
                <a:ea typeface="Calibri" panose="020F0502020204030204" pitchFamily="34" charset="0"/>
              </a:rPr>
              <a:t>приходить на вузол призначення й передається на канальний рівень.</a:t>
            </a:r>
          </a:p>
          <a:p>
            <a:pPr>
              <a:spcBef>
                <a:spcPts val="0"/>
              </a:spcBef>
            </a:pPr>
            <a:r>
              <a:rPr lang="uk-UA" sz="2000">
                <a:effectLst/>
                <a:ea typeface="Calibri" panose="020F0502020204030204" pitchFamily="34" charset="0"/>
              </a:rPr>
              <a:t>Канальний протокол вилучає заголовок канального рівня (</a:t>
            </a:r>
            <a:r>
              <a:rPr lang="en-US" sz="2000" i="1">
                <a:effectLst/>
                <a:ea typeface="Calibri" panose="020F0502020204030204" pitchFamily="34" charset="0"/>
              </a:rPr>
              <a:t>WITS</a:t>
            </a:r>
            <a:r>
              <a:rPr lang="uk-UA" sz="2000">
                <a:effectLst/>
                <a:ea typeface="Calibri" panose="020F0502020204030204" pitchFamily="34" charset="0"/>
              </a:rPr>
              <a:t> </a:t>
            </a: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000">
                <a:effectLst/>
                <a:ea typeface="Calibri" panose="020F0502020204030204" pitchFamily="34" charset="0"/>
              </a:rPr>
              <a:t> </a:t>
            </a:r>
            <a:r>
              <a:rPr lang="en-US" sz="2000" i="1">
                <a:effectLst/>
                <a:ea typeface="Calibri" panose="020F0502020204030204" pitchFamily="34" charset="0"/>
              </a:rPr>
              <a:t>ITS</a:t>
            </a:r>
            <a:r>
              <a:rPr lang="uk-UA" sz="2000">
                <a:effectLst/>
                <a:ea typeface="Calibri" panose="020F0502020204030204" pitchFamily="34" charset="0"/>
              </a:rPr>
              <a:t>) і передає </a:t>
            </a:r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ru-RU" sz="2000">
                <a:effectLst/>
                <a:ea typeface="Calibri" panose="020F0502020204030204" pitchFamily="34" charset="0"/>
              </a:rPr>
              <a:t>-</a:t>
            </a:r>
            <a:r>
              <a:rPr lang="uk-UA" sz="2000">
                <a:effectLst/>
                <a:ea typeface="Calibri" panose="020F0502020204030204" pitchFamily="34" charset="0"/>
              </a:rPr>
              <a:t>пакет протоколу </a:t>
            </a:r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ea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uk-UA" sz="2000">
                <a:effectLst/>
                <a:ea typeface="Calibri" panose="020F0502020204030204" pitchFamily="34" charset="0"/>
              </a:rPr>
              <a:t>Протокол </a:t>
            </a:r>
            <a:r>
              <a:rPr lang="en-US" sz="2000">
                <a:effectLst/>
                <a:ea typeface="Calibri" panose="020F0502020204030204" pitchFamily="34" charset="0"/>
              </a:rPr>
              <a:t>IP </a:t>
            </a:r>
            <a:r>
              <a:rPr lang="uk-UA" sz="2000">
                <a:effectLst/>
                <a:ea typeface="Calibri" panose="020F0502020204030204" pitchFamily="34" charset="0"/>
              </a:rPr>
              <a:t>вилучає </a:t>
            </a:r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ea typeface="Calibri" panose="020F0502020204030204" pitchFamily="34" charset="0"/>
              </a:rPr>
              <a:t>-заголовок (</a:t>
            </a:r>
            <a:r>
              <a:rPr lang="en-US" sz="2000" i="1">
                <a:effectLst/>
                <a:ea typeface="Calibri" panose="020F0502020204030204" pitchFamily="34" charset="0"/>
              </a:rPr>
              <a:t>ITS</a:t>
            </a:r>
            <a:r>
              <a:rPr lang="uk-UA" sz="2000">
                <a:effectLst/>
                <a:ea typeface="Calibri" panose="020F0502020204030204" pitchFamily="34" charset="0"/>
              </a:rPr>
              <a:t> </a:t>
            </a:r>
            <a:r>
              <a:rPr lang="uk-UA" sz="200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000">
                <a:effectLst/>
                <a:ea typeface="Calibri" panose="020F0502020204030204" pitchFamily="34" charset="0"/>
              </a:rPr>
              <a:t> </a:t>
            </a:r>
            <a:r>
              <a:rPr lang="en-US" sz="2000" i="1">
                <a:effectLst/>
                <a:ea typeface="Calibri" panose="020F0502020204030204" pitchFamily="34" charset="0"/>
              </a:rPr>
              <a:t>TS</a:t>
            </a:r>
            <a:r>
              <a:rPr lang="uk-UA" sz="2000">
                <a:effectLst/>
                <a:ea typeface="Calibri" panose="020F0502020204030204" pitchFamily="34" charset="0"/>
              </a:rPr>
              <a:t>) й передає </a:t>
            </a:r>
            <a:r>
              <a:rPr lang="en-US" sz="2000">
                <a:effectLst/>
                <a:ea typeface="Calibri" panose="020F0502020204030204" pitchFamily="34" charset="0"/>
              </a:rPr>
              <a:t>TCP</a:t>
            </a:r>
            <a:r>
              <a:rPr lang="uk-UA" sz="2000">
                <a:effectLst/>
                <a:ea typeface="Calibri" panose="020F0502020204030204" pitchFamily="34" charset="0"/>
              </a:rPr>
              <a:t>-пакет (</a:t>
            </a:r>
            <a:r>
              <a:rPr lang="en-US" sz="2000" i="1">
                <a:effectLst/>
                <a:ea typeface="Calibri" panose="020F0502020204030204" pitchFamily="34" charset="0"/>
              </a:rPr>
              <a:t>TS</a:t>
            </a:r>
            <a:r>
              <a:rPr lang="uk-UA" sz="2000">
                <a:effectLst/>
                <a:ea typeface="Calibri" panose="020F0502020204030204" pitchFamily="34" charset="0"/>
              </a:rPr>
              <a:t>) протоколу </a:t>
            </a:r>
            <a:r>
              <a:rPr lang="en-US" sz="2000">
                <a:effectLst/>
                <a:ea typeface="Calibri" panose="020F0502020204030204" pitchFamily="34" charset="0"/>
              </a:rPr>
              <a:t>TCP</a:t>
            </a:r>
            <a:r>
              <a:rPr lang="uk-UA" sz="2000">
                <a:effectLst/>
                <a:ea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uk-UA" sz="2000">
                <a:effectLst/>
                <a:ea typeface="Calibri" panose="020F0502020204030204" pitchFamily="34" charset="0"/>
              </a:rPr>
              <a:t>Протокол TCP збирає </a:t>
            </a:r>
            <a:r>
              <a:rPr lang="en-US" sz="2000">
                <a:effectLst/>
                <a:ea typeface="Calibri" panose="020F0502020204030204" pitchFamily="34" charset="0"/>
              </a:rPr>
              <a:t>TCP</a:t>
            </a:r>
            <a:r>
              <a:rPr lang="uk-UA" sz="2000">
                <a:effectLst/>
                <a:ea typeface="Calibri" panose="020F0502020204030204" pitchFamily="34" charset="0"/>
              </a:rPr>
              <a:t>-пакети, витягує з них сегменти даних (</a:t>
            </a:r>
            <a:r>
              <a:rPr lang="en-US" sz="2000" i="1">
                <a:effectLst/>
                <a:ea typeface="Calibri" panose="020F0502020204030204" pitchFamily="34" charset="0"/>
              </a:rPr>
              <a:t>S</a:t>
            </a:r>
            <a:r>
              <a:rPr lang="uk-UA" sz="2000">
                <a:effectLst/>
                <a:ea typeface="Calibri" panose="020F0502020204030204" pitchFamily="34" charset="0"/>
              </a:rPr>
              <a:t>) і розташовує їх у правильному порядку. </a:t>
            </a:r>
            <a:r>
              <a:rPr lang="uk-UA" sz="2000" i="1">
                <a:effectLst/>
                <a:ea typeface="Calibri" panose="020F0502020204030204" pitchFamily="34" charset="0"/>
              </a:rPr>
              <a:t>Коли якихось сегментів немає або вони пошкоджені, він відправляє запит відправнику передати їх ще раз</a:t>
            </a:r>
            <a:r>
              <a:rPr lang="uk-UA" sz="2000">
                <a:effectLst/>
                <a:ea typeface="Calibri" panose="020F0502020204030204" pitchFamily="34" charset="0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uk-UA" sz="2000">
                <a:effectLst/>
                <a:ea typeface="Calibri" panose="020F0502020204030204" pitchFamily="34" charset="0"/>
              </a:rPr>
              <a:t>Після розміщення всіх сегментів у правильному порядку </a:t>
            </a:r>
            <a:r>
              <a:rPr lang="en-US" sz="2000">
                <a:effectLst/>
                <a:ea typeface="Calibri" panose="020F0502020204030204" pitchFamily="34" charset="0"/>
              </a:rPr>
              <a:t>TCP </a:t>
            </a:r>
            <a:r>
              <a:rPr lang="uk-UA" sz="2000">
                <a:effectLst/>
                <a:ea typeface="Calibri" panose="020F0502020204030204" pitchFamily="34" charset="0"/>
              </a:rPr>
              <a:t>передає утворене повідомлення процесу прикладного рівня. </a:t>
            </a:r>
            <a:endParaRPr lang="uk-UA" sz="2000" i="1">
              <a:solidFill>
                <a:schemeClr val="bg1"/>
              </a:solidFill>
              <a:highlight>
                <a:srgbClr val="C0C0C0"/>
              </a:highlight>
            </a:endParaRPr>
          </a:p>
          <a:p>
            <a:endParaRPr lang="uk-UA"/>
          </a:p>
        </p:txBody>
      </p:sp>
      <p:grpSp>
        <p:nvGrpSpPr>
          <p:cNvPr id="6" name="Групувати 5">
            <a:extLst>
              <a:ext uri="{FF2B5EF4-FFF2-40B4-BE49-F238E27FC236}">
                <a16:creationId xmlns:a16="http://schemas.microsoft.com/office/drawing/2014/main" id="{64BAF182-6A77-4980-B77E-23277921832D}"/>
              </a:ext>
            </a:extLst>
          </p:cNvPr>
          <p:cNvGrpSpPr/>
          <p:nvPr/>
        </p:nvGrpSpPr>
        <p:grpSpPr>
          <a:xfrm>
            <a:off x="3343619" y="3345678"/>
            <a:ext cx="5745952" cy="2998334"/>
            <a:chOff x="3343619" y="3037114"/>
            <a:chExt cx="5745952" cy="3139849"/>
          </a:xfrm>
        </p:grpSpPr>
        <p:pic>
          <p:nvPicPr>
            <p:cNvPr id="4" name="Місце для вмісту 4" descr="Зображення, що містить знімок екрана&#10;&#10;Автоматично згенерований опис">
              <a:extLst>
                <a:ext uri="{FF2B5EF4-FFF2-40B4-BE49-F238E27FC236}">
                  <a16:creationId xmlns:a16="http://schemas.microsoft.com/office/drawing/2014/main" id="{C1DFBD5E-EB41-4168-9E35-05C1A5701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619" y="3148392"/>
              <a:ext cx="5504762" cy="3028571"/>
            </a:xfrm>
            <a:prstGeom prst="rect">
              <a:avLst/>
            </a:prstGeom>
          </p:spPr>
        </p:pic>
        <p:sp>
          <p:nvSpPr>
            <p:cNvPr id="5" name="Прямокутник: округлені кути 4">
              <a:extLst>
                <a:ext uri="{FF2B5EF4-FFF2-40B4-BE49-F238E27FC236}">
                  <a16:creationId xmlns:a16="http://schemas.microsoft.com/office/drawing/2014/main" id="{3AFA5EBF-EDA1-491A-B2E7-720F524A21D8}"/>
                </a:ext>
              </a:extLst>
            </p:cNvPr>
            <p:cNvSpPr/>
            <p:nvPr/>
          </p:nvSpPr>
          <p:spPr>
            <a:xfrm>
              <a:off x="6248400" y="3037114"/>
              <a:ext cx="2841171" cy="3139849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251046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DD499-396C-427B-84D8-21888861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uk-UA" b="1">
                <a:highlight>
                  <a:srgbClr val="00FFFF"/>
                </a:highlight>
              </a:rPr>
              <a:t>Порти й з’єднання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D5EAE74-4B5E-4948-A398-80AA3805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976"/>
            <a:ext cx="10515600" cy="5233987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Протокол транспортного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рівня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боці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відправника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отримує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повідомлення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від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процесу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прикладного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рівня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а на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боці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одержувача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передає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повідомлення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певному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процесу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прикладного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рівня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між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прикладними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процесами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транспортними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протоколами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передає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операційна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система за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допомогою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спеціальних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програмних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каналів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які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називаються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портами.</a:t>
            </a:r>
          </a:p>
          <a:p>
            <a:pPr>
              <a:spcBef>
                <a:spcPts val="600"/>
              </a:spcBef>
            </a:pPr>
            <a:r>
              <a:rPr lang="uk-UA" sz="20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– це програмне поняття, аналогічне файловій змінній для файлу. Порти позначаються </a:t>
            </a:r>
            <a:r>
              <a:rPr lang="uk-UA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двобайтовими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номерами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від 1 до 65535 і призначаються операційною системою процесам </a:t>
            </a:r>
            <a:r>
              <a:rPr lang="uk-U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прикладного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рівня.</a:t>
            </a:r>
          </a:p>
          <a:p>
            <a:pPr>
              <a:spcBef>
                <a:spcPts val="600"/>
              </a:spcBef>
            </a:pP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Стандарти призначення номерів портів протоколам прикладного рівня. </a:t>
            </a:r>
            <a:b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Приклади: 25 – протокол відправки електронної пошти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SMTP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Simple Mail Transfer Protocol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110 – протокол прийому пошти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POP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 (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 Office Protocol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version 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3). </a:t>
            </a:r>
          </a:p>
          <a:p>
            <a:pPr>
              <a:spcBef>
                <a:spcPts val="600"/>
              </a:spcBef>
            </a:pP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Стандартизацією займається IANA (</a:t>
            </a:r>
            <a:r>
              <a:rPr lang="uk-UA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Internet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Assigned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Numbers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Authority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– Адміністрація адресного простору Інтернет). Американська некомерційна організація: керує просторами 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-адрес, доменами верхнього рівня й проводить іншу роботу.</a:t>
            </a:r>
          </a:p>
          <a:p>
            <a:pPr>
              <a:spcBef>
                <a:spcPts val="600"/>
              </a:spcBef>
            </a:pP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Порти 1–1023 : під відомі мережеві сервіси (це </a:t>
            </a:r>
            <a:r>
              <a:rPr lang="ru-RU" sz="2000" b="1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системні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або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b="1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загальновідомі</a:t>
            </a:r>
            <a:r>
              <a:rPr lang="ru-RU" sz="20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порти). Порти 1024–49151 :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служби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зареєстровані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IANA. 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Порти 49152–65535 офіційно не призначені й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зазвичай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використовуються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як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тимчасові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наприклад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клієнтами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зв’язку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 серверами. Номер 0 :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або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не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використовується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або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позначає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відсутність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порту. </a:t>
            </a:r>
            <a:r>
              <a:rPr lang="ru-RU" sz="2000" i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Див. сайт </a:t>
            </a:r>
            <a:r>
              <a:rPr lang="en-US" sz="2000" i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IANA</a:t>
            </a:r>
            <a:endParaRPr lang="uk-UA" sz="2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0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26DB0-10E6-4AFE-ABF8-76C1B63C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25"/>
          </a:xfrm>
        </p:spPr>
        <p:txBody>
          <a:bodyPr>
            <a:normAutofit fontScale="90000"/>
          </a:bodyPr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86D0FC-BE0C-4CBC-8C9D-BB6517D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Коли на боці відправника прикладний процес передає дані транспортному протоколу, тоді разом з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uk-UA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адресою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одержувача він передає й номер порту, призначений потрібному прикладному процесу на боці одержувача.</a:t>
            </a:r>
          </a:p>
          <a:p>
            <a:r>
              <a:rPr lang="uk-UA" sz="1800" b="1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Сокет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це пара (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-адреса комп’ютера, порт), яка визначає протокол прикладного рівня на комп’ютері</a:t>
            </a:r>
            <a:r>
              <a:rPr lang="uk-UA" sz="180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uk-UA" sz="18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надійно доставляє повідомлення завдяки </a:t>
            </a:r>
            <a:r>
              <a:rPr lang="uk-UA" sz="1800" i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двосторонньому обміну даними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між вузлами-учасниками. Для цього перед початком обміну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забезпечує, що кожен з учасників має обидві пари вигляду (</a:t>
            </a:r>
            <a:r>
              <a:rPr lang="uk-UA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адреса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Для цього він </a:t>
            </a:r>
            <a:r>
              <a:rPr lang="uk-UA" sz="18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встановлює з’єднання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r>
              <a:rPr lang="uk-UA" sz="18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З’єднання</a:t>
            </a:r>
            <a:r>
              <a:rPr lang="uk-UA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структура з полями (</a:t>
            </a:r>
            <a:r>
              <a:rPr lang="uk-UA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IP-адреса хоста1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 хоста1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IP-адреса хоста2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 хоста2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Визначає два </a:t>
            </a:r>
            <a:r>
              <a:rPr lang="uk-UA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хости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прикладні протоколи на них.</a:t>
            </a:r>
            <a:endParaRPr lang="uk-UA" sz="18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Процес обміну спеціальними повідомленнями, після якого обидва учасники обміну даними створюють з’єднання й стають готовими до подальшого двостороннього обміну даними, називається </a:t>
            </a:r>
            <a:r>
              <a:rPr lang="uk-UA" sz="1800" i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встановленням з'єднання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Відповідно,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uk-UA" sz="18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протокол, орієнтований на з’єднання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UDP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передає дані тільки в один бік і надає </a:t>
            </a:r>
            <a:r>
              <a:rPr lang="uk-UA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ненадійний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сервіс. Перед початком передачі даних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UDP </a:t>
            </a:r>
            <a:r>
              <a:rPr lang="uk-UA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встановлює з’єднання, тому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UDP 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uk-UA" sz="18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протокол, не орієнтований на з’єднання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Заголовок UDP-пакета також містить </a:t>
            </a:r>
            <a:r>
              <a:rPr lang="uk-UA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двобайтові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номери портів відправника та одержувача, але </a:t>
            </a:r>
            <a:r>
              <a:rPr lang="uk-UA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номер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порту відправника в дійсності не використовується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0762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BA0A7-2FF1-4A89-B4ED-162142A0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uk-UA" sz="3200">
                <a:effectLst/>
                <a:highlight>
                  <a:srgbClr val="00FFFF"/>
                </a:highlight>
                <a:latin typeface="+mn-lt"/>
                <a:ea typeface="Times New Roman" panose="02020603050405020304" pitchFamily="18" charset="0"/>
              </a:rPr>
              <a:t>Приватні </a:t>
            </a:r>
            <a:r>
              <a:rPr lang="en-US" sz="3200" err="1">
                <a:effectLst/>
                <a:highlight>
                  <a:srgbClr val="00FFFF"/>
                </a:highlight>
                <a:latin typeface="+mn-lt"/>
                <a:ea typeface="Times New Roman" panose="02020603050405020304" pitchFamily="18" charset="0"/>
              </a:rPr>
              <a:t>IPv</a:t>
            </a:r>
            <a:r>
              <a:rPr lang="uk-UA" sz="3200">
                <a:effectLst/>
                <a:highlight>
                  <a:srgbClr val="00FFFF"/>
                </a:highlight>
                <a:latin typeface="+mn-lt"/>
                <a:ea typeface="Times New Roman" panose="02020603050405020304" pitchFamily="18" charset="0"/>
              </a:rPr>
              <a:t>4-адреси</a:t>
            </a:r>
            <a:endParaRPr lang="uk-UA" sz="3200"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E691A5E-6A69-42B1-8E9A-AE1BA510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571"/>
            <a:ext cx="10993582" cy="541313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IPv4-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адресації, теоретично: порядку 1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00 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млрд адрес. Проте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пакети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містять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довжину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номерів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мереж, тому:</a:t>
            </a:r>
            <a:r>
              <a:rPr lang="uk-U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порядку 4 млрд адрес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uk-UA" sz="2200">
                <a:latin typeface="Times New Roman" panose="02020603050405020304" pitchFamily="18" charset="0"/>
                <a:cs typeface="Times New Roman" panose="02020603050405020304" pitchFamily="18" charset="0"/>
              </a:rPr>
              <a:t>Давно зрозуміло: </a:t>
            </a:r>
            <a:r>
              <a:rPr lang="uk-UA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Замало. Як боротися?</a:t>
            </a:r>
          </a:p>
          <a:p>
            <a:pPr>
              <a:spcBef>
                <a:spcPts val="600"/>
              </a:spcBef>
            </a:pP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Основний спосіб</a:t>
            </a:r>
            <a:r>
              <a:rPr lang="en-US" sz="220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2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трансляція мережевих адрес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або 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Network Address Translation</a:t>
            </a:r>
            <a:r>
              <a:rPr lang="uk-UA" sz="22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RFC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3022). Транслятор</a:t>
            </a:r>
            <a:r>
              <a:rPr lang="en-US" sz="220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ru-RU" sz="22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</a:t>
            </a:r>
            <a:r>
              <a:rPr lang="uk-UA" sz="22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-блок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 </a:t>
            </a:r>
            <a:r>
              <a:rPr lang="ru-RU" sz="2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box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– ПЗ, що включає протокол 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NAT, 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встановлене на маршрутизаторі або </a:t>
            </a:r>
            <a:r>
              <a:rPr lang="uk-UA" sz="2200">
                <a:latin typeface="Times New Roman" panose="02020603050405020304" pitchFamily="18" charset="0"/>
                <a:ea typeface="Calibri" panose="020F0502020204030204" pitchFamily="34" charset="0"/>
              </a:rPr>
              <a:t>на 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перетворювачі сигналів на межі ЛМ.</a:t>
            </a:r>
          </a:p>
          <a:p>
            <a:pPr>
              <a:spcBef>
                <a:spcPts val="600"/>
              </a:spcBef>
            </a:pPr>
            <a:r>
              <a:rPr lang="uk-UA" sz="22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Ідея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абонент має одну або кілька 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 («</a:t>
            </a:r>
            <a:r>
              <a:rPr lang="uk-UA" sz="22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зовнішні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», абонентські адреси). Кожен вузол в ЛМ абонента отримує іншу, </a:t>
            </a:r>
            <a:r>
              <a:rPr lang="uk-UA" sz="2200" i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локальну </a:t>
            </a:r>
            <a:r>
              <a:rPr lang="ru-RU" sz="2200" i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uk-UA" sz="2200" i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-адресу, унікальну в цій ЛМ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Одночасно цю саму адресу можуть мати скільки завгодно вузлів, але </a:t>
            </a:r>
            <a:r>
              <a:rPr lang="uk-UA" sz="22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різних ЛМ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Коли пакет </a:t>
            </a:r>
            <a:r>
              <a:rPr lang="ru-RU" sz="2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залишає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ЛМ, 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блок заміняє цю </a:t>
            </a:r>
            <a:r>
              <a:rPr lang="ru-RU" sz="2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локальну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-адресу IP-</a:t>
            </a:r>
            <a:r>
              <a:rPr lang="ru-RU" sz="2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адресою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абонента. І </a:t>
            </a:r>
            <a:r>
              <a:rPr lang="ru-RU" sz="2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навпаки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uk-UA" sz="22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Як це реалізовано?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Виділено три </a:t>
            </a:r>
            <a:r>
              <a:rPr lang="uk-UA" sz="22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діапазони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2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приватних </a:t>
            </a:r>
            <a:r>
              <a:rPr lang="ru-RU" sz="22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uk-UA" sz="22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(внутрішні, локальні, «сірі»), які використовуються </a:t>
            </a:r>
            <a:r>
              <a:rPr lang="uk-UA" sz="22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тільки всередині локальних мереж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180340" algn="just">
              <a:spcBef>
                <a:spcPts val="600"/>
              </a:spcBef>
            </a:pPr>
            <a:r>
              <a:rPr lang="ru-RU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10.0.0.0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–</a:t>
            </a:r>
            <a:r>
              <a:rPr lang="ru-RU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10.255.255.255/8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(16</a:t>
            </a:r>
            <a:r>
              <a:rPr lang="ru-RU" sz="20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777</a:t>
            </a:r>
            <a:r>
              <a:rPr lang="ru-RU" sz="20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216 адрес), </a:t>
            </a:r>
            <a:endParaRPr lang="uk-UA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180340" algn="just">
              <a:spcBef>
                <a:spcPts val="600"/>
              </a:spcBef>
            </a:pPr>
            <a:r>
              <a:rPr lang="ru-RU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172.16.0.0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–</a:t>
            </a:r>
            <a:r>
              <a:rPr lang="ru-RU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172.31.255.255/12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(1</a:t>
            </a:r>
            <a:r>
              <a:rPr lang="ru-RU" sz="20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048</a:t>
            </a:r>
            <a:r>
              <a:rPr lang="ru-RU" sz="20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576 адрес), </a:t>
            </a:r>
            <a:endParaRPr lang="uk-UA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180340" algn="just">
              <a:spcBef>
                <a:spcPts val="600"/>
              </a:spcBef>
            </a:pPr>
            <a:r>
              <a:rPr lang="ru-RU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192.168.0.0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–</a:t>
            </a:r>
            <a:r>
              <a:rPr lang="ru-RU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192.168.255.255/16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(65</a:t>
            </a:r>
            <a:r>
              <a:rPr lang="ru-RU" sz="20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536 адрес). </a:t>
            </a:r>
            <a:endParaRPr lang="uk-UA" sz="2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Відповідно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ЛМ з «</a:t>
            </a:r>
            <a:r>
              <a:rPr lang="ru-RU" sz="2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сірими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адресами, </a:t>
            </a:r>
            <a:r>
              <a:rPr lang="ru-RU" sz="2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умовно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мають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один з </a:t>
            </a:r>
            <a:r>
              <a:rPr lang="ru-RU" sz="2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номерів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2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10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22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172.16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22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192.168</a:t>
            </a: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   </a:t>
            </a:r>
            <a:r>
              <a:rPr lang="ru-RU" sz="2200" i="1" err="1">
                <a:solidFill>
                  <a:schemeClr val="bg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Загугліть</a:t>
            </a:r>
            <a:r>
              <a:rPr lang="ru-RU" sz="2200" i="1">
                <a:solidFill>
                  <a:schemeClr val="bg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192.168.0.0 та 192.168.0.1</a:t>
            </a:r>
            <a:endParaRPr lang="uk-UA" sz="2200" i="1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785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CDC5E-6D59-4698-8EB0-27161BE7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268"/>
          </a:xfrm>
          <a:noFill/>
        </p:spPr>
        <p:txBody>
          <a:bodyPr>
            <a:normAutofit/>
          </a:bodyPr>
          <a:lstStyle/>
          <a:p>
            <a:r>
              <a:rPr lang="uk-UA" sz="3200" b="1">
                <a:highlight>
                  <a:srgbClr val="00FFFF"/>
                </a:highlight>
              </a:rPr>
              <a:t>Стек протоколів </a:t>
            </a:r>
            <a:r>
              <a:rPr lang="en-US" sz="3200" b="1">
                <a:highlight>
                  <a:srgbClr val="00FFFF"/>
                </a:highlight>
              </a:rPr>
              <a:t>TCP/IP</a:t>
            </a:r>
            <a:endParaRPr lang="uk-UA" sz="3200" b="1">
              <a:highlight>
                <a:srgbClr val="00FFFF"/>
              </a:highlight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7A636AE-CFF8-4328-8A43-9263D38E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394"/>
            <a:ext cx="10515600" cy="526456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000" b="0" i="1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Нагадування</a:t>
            </a:r>
            <a:r>
              <a:rPr lang="uk-UA" sz="2000" b="0" i="0">
                <a:solidFill>
                  <a:srgbClr val="000000"/>
                </a:solidFill>
                <a:effectLst/>
              </a:rPr>
              <a:t>. Багаторівнева протокольна модель мережевої взаємодії: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20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2000" b="0" i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20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2000" b="0" i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20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2000" b="0" i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20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2000" b="0" i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20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2000" b="0" i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20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000" b="0" i="0">
                <a:solidFill>
                  <a:srgbClr val="000000"/>
                </a:solidFill>
                <a:effectLst/>
              </a:rPr>
              <a:t>Протоколи утворюють ієрархію, яку традиційно називають: </a:t>
            </a:r>
            <a:r>
              <a:rPr lang="uk-UA" sz="2000" b="0" i="0">
                <a:solidFill>
                  <a:srgbClr val="0070C0"/>
                </a:solidFill>
                <a:effectLst/>
              </a:rPr>
              <a:t>стек протоколів</a:t>
            </a:r>
            <a:r>
              <a:rPr lang="uk-UA" sz="2000" b="0" i="0">
                <a:solidFill>
                  <a:srgbClr val="000000"/>
                </a:solidFill>
                <a:effectLst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000" b="0" i="1">
                <a:solidFill>
                  <a:srgbClr val="000000"/>
                </a:solidFill>
                <a:effectLst/>
              </a:rPr>
              <a:t>Ця модель була сформована на основі реального стек</a:t>
            </a:r>
            <a:r>
              <a:rPr lang="uk-UA" sz="2000" i="1">
                <a:solidFill>
                  <a:srgbClr val="000000"/>
                </a:solidFill>
              </a:rPr>
              <a:t>а</a:t>
            </a:r>
            <a:r>
              <a:rPr lang="uk-UA" sz="2000" b="0" i="1">
                <a:solidFill>
                  <a:srgbClr val="000000"/>
                </a:solidFill>
                <a:effectLst/>
              </a:rPr>
              <a:t> протоколів </a:t>
            </a:r>
            <a:r>
              <a:rPr lang="en-US" sz="2000" b="0" i="1">
                <a:solidFill>
                  <a:srgbClr val="000000"/>
                </a:solidFill>
                <a:effectLst/>
              </a:rPr>
              <a:t>TCP/IP.</a:t>
            </a:r>
            <a:endParaRPr lang="uk-UA" sz="2000" b="0" i="1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20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i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Групувати 3">
            <a:extLst>
              <a:ext uri="{FF2B5EF4-FFF2-40B4-BE49-F238E27FC236}">
                <a16:creationId xmlns:a16="http://schemas.microsoft.com/office/drawing/2014/main" id="{D66BDA42-A566-4A3A-AF70-A5A34BE8E30E}"/>
              </a:ext>
            </a:extLst>
          </p:cNvPr>
          <p:cNvGrpSpPr/>
          <p:nvPr/>
        </p:nvGrpSpPr>
        <p:grpSpPr>
          <a:xfrm>
            <a:off x="1624830" y="1418729"/>
            <a:ext cx="8942341" cy="3012303"/>
            <a:chOff x="1676801" y="3459826"/>
            <a:chExt cx="8852024" cy="2856114"/>
          </a:xfrm>
        </p:grpSpPr>
        <p:grpSp>
          <p:nvGrpSpPr>
            <p:cNvPr id="5" name="Групувати 4">
              <a:extLst>
                <a:ext uri="{FF2B5EF4-FFF2-40B4-BE49-F238E27FC236}">
                  <a16:creationId xmlns:a16="http://schemas.microsoft.com/office/drawing/2014/main" id="{B36E0E92-6772-4C18-93D6-857CDB83BC45}"/>
                </a:ext>
              </a:extLst>
            </p:cNvPr>
            <p:cNvGrpSpPr/>
            <p:nvPr/>
          </p:nvGrpSpPr>
          <p:grpSpPr>
            <a:xfrm>
              <a:off x="1676801" y="3459826"/>
              <a:ext cx="8852024" cy="2856114"/>
              <a:chOff x="1256924" y="2424125"/>
              <a:chExt cx="8852024" cy="2856114"/>
            </a:xfrm>
          </p:grpSpPr>
          <p:grpSp>
            <p:nvGrpSpPr>
              <p:cNvPr id="8" name="Групувати 7">
                <a:extLst>
                  <a:ext uri="{FF2B5EF4-FFF2-40B4-BE49-F238E27FC236}">
                    <a16:creationId xmlns:a16="http://schemas.microsoft.com/office/drawing/2014/main" id="{0E416B69-9FF2-4019-9784-D01037F61DCD}"/>
                  </a:ext>
                </a:extLst>
              </p:cNvPr>
              <p:cNvGrpSpPr/>
              <p:nvPr/>
            </p:nvGrpSpPr>
            <p:grpSpPr>
              <a:xfrm>
                <a:off x="3601616" y="2425951"/>
                <a:ext cx="4205001" cy="2854288"/>
                <a:chOff x="3601616" y="2425951"/>
                <a:chExt cx="4205001" cy="285428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DCD0B50-04BE-47D5-B56D-7EB46C009AA2}"/>
                    </a:ext>
                  </a:extLst>
                </p:cNvPr>
                <p:cNvSpPr txBox="1"/>
                <p:nvPr/>
              </p:nvSpPr>
              <p:spPr>
                <a:xfrm>
                  <a:off x="3601616" y="4941685"/>
                  <a:ext cx="4204995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uk-UA" sz="1600"/>
                    <a:t>Фізична мережа</a:t>
                  </a:r>
                </a:p>
              </p:txBody>
            </p:sp>
            <p:grpSp>
              <p:nvGrpSpPr>
                <p:cNvPr id="20" name="Групувати 19">
                  <a:extLst>
                    <a:ext uri="{FF2B5EF4-FFF2-40B4-BE49-F238E27FC236}">
                      <a16:creationId xmlns:a16="http://schemas.microsoft.com/office/drawing/2014/main" id="{EDB5E399-0D18-46DD-B1E1-1BEBA354169A}"/>
                    </a:ext>
                  </a:extLst>
                </p:cNvPr>
                <p:cNvGrpSpPr/>
                <p:nvPr/>
              </p:nvGrpSpPr>
              <p:grpSpPr>
                <a:xfrm>
                  <a:off x="3601616" y="2425951"/>
                  <a:ext cx="4205001" cy="2517790"/>
                  <a:chOff x="3601616" y="2435282"/>
                  <a:chExt cx="4205001" cy="2517790"/>
                </a:xfrm>
              </p:grpSpPr>
              <p:grpSp>
                <p:nvGrpSpPr>
                  <p:cNvPr id="21" name="Групувати 20">
                    <a:extLst>
                      <a:ext uri="{FF2B5EF4-FFF2-40B4-BE49-F238E27FC236}">
                        <a16:creationId xmlns:a16="http://schemas.microsoft.com/office/drawing/2014/main" id="{40F55419-321D-41C2-935E-01B842E0411A}"/>
                      </a:ext>
                    </a:extLst>
                  </p:cNvPr>
                  <p:cNvGrpSpPr/>
                  <p:nvPr/>
                </p:nvGrpSpPr>
                <p:grpSpPr>
                  <a:xfrm>
                    <a:off x="3601616" y="2435283"/>
                    <a:ext cx="2898709" cy="2179235"/>
                    <a:chOff x="3601616" y="2435283"/>
                    <a:chExt cx="2898709" cy="2179235"/>
                  </a:xfrm>
                </p:grpSpPr>
                <p:cxnSp>
                  <p:nvCxnSpPr>
                    <p:cNvPr id="32" name="Пряма зі стрілкою 31">
                      <a:extLst>
                        <a:ext uri="{FF2B5EF4-FFF2-40B4-BE49-F238E27FC236}">
                          <a16:creationId xmlns:a16="http://schemas.microsoft.com/office/drawing/2014/main" id="{E5E20398-AD82-44D2-A5AE-C66913D94B9B}"/>
                        </a:ext>
                      </a:extLst>
                    </p:cNvPr>
                    <p:cNvCxnSpPr>
                      <a:cxnSpLocks/>
                      <a:stCxn id="33" idx="2"/>
                      <a:endCxn id="35" idx="0"/>
                    </p:cNvCxnSpPr>
                    <p:nvPr/>
                  </p:nvCxnSpPr>
                  <p:spPr>
                    <a:xfrm>
                      <a:off x="4254762" y="2773837"/>
                      <a:ext cx="0" cy="382825"/>
                    </a:xfrm>
                    <a:prstGeom prst="straightConnector1">
                      <a:avLst/>
                    </a:prstGeom>
                    <a:ln w="28575"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49085BA9-BA5A-4BC0-B02A-5A8C24F3B7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1616" y="2435283"/>
                      <a:ext cx="1306292" cy="33855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uk-UA" sz="1600"/>
                    </a:p>
                  </p:txBody>
                </p:sp>
                <p:cxnSp>
                  <p:nvCxnSpPr>
                    <p:cNvPr id="34" name="Пряма зі стрілкою 33">
                      <a:extLst>
                        <a:ext uri="{FF2B5EF4-FFF2-40B4-BE49-F238E27FC236}">
                          <a16:creationId xmlns:a16="http://schemas.microsoft.com/office/drawing/2014/main" id="{1C2CB8CF-B226-43DF-B617-A2CEF67D6D1B}"/>
                        </a:ext>
                      </a:extLst>
                    </p:cNvPr>
                    <p:cNvCxnSpPr>
                      <a:cxnSpLocks/>
                      <a:stCxn id="33" idx="3"/>
                      <a:endCxn id="27" idx="1"/>
                    </p:cNvCxnSpPr>
                    <p:nvPr/>
                  </p:nvCxnSpPr>
                  <p:spPr>
                    <a:xfrm flipV="1">
                      <a:off x="4907908" y="2604559"/>
                      <a:ext cx="1592417" cy="1"/>
                    </a:xfrm>
                    <a:prstGeom prst="straightConnector1">
                      <a:avLst/>
                    </a:prstGeom>
                    <a:ln w="38100">
                      <a:solidFill>
                        <a:srgbClr val="C00000"/>
                      </a:solidFill>
                      <a:prstDash val="dash"/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41529A2-75CA-41C9-9F73-1F8C34F2C8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1616" y="3156662"/>
                      <a:ext cx="1306292" cy="33855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7AD7B020-EF7A-43E9-A979-C223750BBD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1616" y="3870103"/>
                      <a:ext cx="1306292" cy="33855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uk-UA" sz="1600"/>
                        <a:t>…</a:t>
                      </a:r>
                    </a:p>
                  </p:txBody>
                </p:sp>
                <p:cxnSp>
                  <p:nvCxnSpPr>
                    <p:cNvPr id="37" name="Пряма зі стрілкою 36">
                      <a:extLst>
                        <a:ext uri="{FF2B5EF4-FFF2-40B4-BE49-F238E27FC236}">
                          <a16:creationId xmlns:a16="http://schemas.microsoft.com/office/drawing/2014/main" id="{1C09E55E-2337-45D4-8B9B-58A79E7362BF}"/>
                        </a:ext>
                      </a:extLst>
                    </p:cNvPr>
                    <p:cNvCxnSpPr>
                      <a:cxnSpLocks/>
                      <a:stCxn id="36" idx="2"/>
                    </p:cNvCxnSpPr>
                    <p:nvPr/>
                  </p:nvCxnSpPr>
                  <p:spPr>
                    <a:xfrm>
                      <a:off x="4254762" y="4208657"/>
                      <a:ext cx="0" cy="405861"/>
                    </a:xfrm>
                    <a:prstGeom prst="straightConnector1">
                      <a:avLst/>
                    </a:prstGeom>
                    <a:ln w="28575"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Пряма зі стрілкою 37">
                      <a:extLst>
                        <a:ext uri="{FF2B5EF4-FFF2-40B4-BE49-F238E27FC236}">
                          <a16:creationId xmlns:a16="http://schemas.microsoft.com/office/drawing/2014/main" id="{49ADBAD8-F22A-4B56-A964-1AB1380C6975}"/>
                        </a:ext>
                      </a:extLst>
                    </p:cNvPr>
                    <p:cNvCxnSpPr>
                      <a:cxnSpLocks/>
                      <a:stCxn id="35" idx="2"/>
                      <a:endCxn id="36" idx="0"/>
                    </p:cNvCxnSpPr>
                    <p:nvPr/>
                  </p:nvCxnSpPr>
                  <p:spPr>
                    <a:xfrm>
                      <a:off x="4254762" y="3495216"/>
                      <a:ext cx="0" cy="374887"/>
                    </a:xfrm>
                    <a:prstGeom prst="straightConnector1">
                      <a:avLst/>
                    </a:prstGeom>
                    <a:ln w="28575">
                      <a:prstDash val="sysDash"/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Групувати 21">
                    <a:extLst>
                      <a:ext uri="{FF2B5EF4-FFF2-40B4-BE49-F238E27FC236}">
                        <a16:creationId xmlns:a16="http://schemas.microsoft.com/office/drawing/2014/main" id="{3250798D-6BDD-41EC-A0B0-62B4211772D8}"/>
                      </a:ext>
                    </a:extLst>
                  </p:cNvPr>
                  <p:cNvGrpSpPr/>
                  <p:nvPr/>
                </p:nvGrpSpPr>
                <p:grpSpPr>
                  <a:xfrm>
                    <a:off x="6500325" y="2435282"/>
                    <a:ext cx="1306292" cy="2205353"/>
                    <a:chOff x="6500325" y="2435282"/>
                    <a:chExt cx="1306292" cy="2205353"/>
                  </a:xfrm>
                </p:grpSpPr>
                <p:cxnSp>
                  <p:nvCxnSpPr>
                    <p:cNvPr id="26" name="Пряма зі стрілкою 25">
                      <a:extLst>
                        <a:ext uri="{FF2B5EF4-FFF2-40B4-BE49-F238E27FC236}">
                          <a16:creationId xmlns:a16="http://schemas.microsoft.com/office/drawing/2014/main" id="{FF3E8B22-0FAF-470D-BDB4-9700E8426A56}"/>
                        </a:ext>
                      </a:extLst>
                    </p:cNvPr>
                    <p:cNvCxnSpPr>
                      <a:cxnSpLocks/>
                      <a:stCxn id="28" idx="0"/>
                      <a:endCxn id="27" idx="2"/>
                    </p:cNvCxnSpPr>
                    <p:nvPr/>
                  </p:nvCxnSpPr>
                  <p:spPr>
                    <a:xfrm flipV="1">
                      <a:off x="7153471" y="2773836"/>
                      <a:ext cx="0" cy="381142"/>
                    </a:xfrm>
                    <a:prstGeom prst="straightConnector1">
                      <a:avLst/>
                    </a:prstGeom>
                    <a:ln w="28575"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B4D5C23-1420-47D6-9345-6B3D4A4EDD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0325" y="2435282"/>
                      <a:ext cx="1306292" cy="33855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F8A61B9A-749D-459D-8F84-4A9AFCD48D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0325" y="3154978"/>
                      <a:ext cx="1306292" cy="33855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426ACE22-67BE-4B70-86FF-54CFC2615B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0325" y="3877322"/>
                      <a:ext cx="1306292" cy="33855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uk-UA" sz="1600"/>
                        <a:t>…</a:t>
                      </a:r>
                    </a:p>
                  </p:txBody>
                </p:sp>
                <p:cxnSp>
                  <p:nvCxnSpPr>
                    <p:cNvPr id="30" name="Пряма зі стрілкою 29">
                      <a:extLst>
                        <a:ext uri="{FF2B5EF4-FFF2-40B4-BE49-F238E27FC236}">
                          <a16:creationId xmlns:a16="http://schemas.microsoft.com/office/drawing/2014/main" id="{AFA386B5-B656-4F98-B027-5F1ADE0E91CF}"/>
                        </a:ext>
                      </a:extLst>
                    </p:cNvPr>
                    <p:cNvCxnSpPr>
                      <a:cxnSpLocks/>
                      <a:endCxn id="29" idx="2"/>
                    </p:cNvCxnSpPr>
                    <p:nvPr/>
                  </p:nvCxnSpPr>
                  <p:spPr>
                    <a:xfrm flipV="1">
                      <a:off x="7153471" y="4215876"/>
                      <a:ext cx="0" cy="424759"/>
                    </a:xfrm>
                    <a:prstGeom prst="straightConnector1">
                      <a:avLst/>
                    </a:prstGeom>
                    <a:ln w="28575"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Пряма зі стрілкою 30">
                      <a:extLst>
                        <a:ext uri="{FF2B5EF4-FFF2-40B4-BE49-F238E27FC236}">
                          <a16:creationId xmlns:a16="http://schemas.microsoft.com/office/drawing/2014/main" id="{6F64445E-66C5-48CD-8C80-E8D00B52046D}"/>
                        </a:ext>
                      </a:extLst>
                    </p:cNvPr>
                    <p:cNvCxnSpPr>
                      <a:cxnSpLocks/>
                      <a:stCxn id="29" idx="0"/>
                      <a:endCxn id="28" idx="2"/>
                    </p:cNvCxnSpPr>
                    <p:nvPr/>
                  </p:nvCxnSpPr>
                  <p:spPr>
                    <a:xfrm flipV="1">
                      <a:off x="7153471" y="3493532"/>
                      <a:ext cx="0" cy="383790"/>
                    </a:xfrm>
                    <a:prstGeom prst="straightConnector1">
                      <a:avLst/>
                    </a:prstGeom>
                    <a:ln w="28575">
                      <a:prstDash val="sysDash"/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Групувати 22">
                    <a:extLst>
                      <a:ext uri="{FF2B5EF4-FFF2-40B4-BE49-F238E27FC236}">
                        <a16:creationId xmlns:a16="http://schemas.microsoft.com/office/drawing/2014/main" id="{74A185E8-0339-49C9-870B-80E6E3F0ABBD}"/>
                      </a:ext>
                    </a:extLst>
                  </p:cNvPr>
                  <p:cNvGrpSpPr/>
                  <p:nvPr/>
                </p:nvGrpSpPr>
                <p:grpSpPr>
                  <a:xfrm>
                    <a:off x="3601616" y="4614518"/>
                    <a:ext cx="4204991" cy="338554"/>
                    <a:chOff x="3601616" y="4614518"/>
                    <a:chExt cx="4204991" cy="338554"/>
                  </a:xfrm>
                </p:grpSpPr>
                <p:cxnSp>
                  <p:nvCxnSpPr>
                    <p:cNvPr id="24" name="Пряма зі стрілкою 23">
                      <a:extLst>
                        <a:ext uri="{FF2B5EF4-FFF2-40B4-BE49-F238E27FC236}">
                          <a16:creationId xmlns:a16="http://schemas.microsoft.com/office/drawing/2014/main" id="{A54E54A0-496B-426C-8DD2-F7753E39EF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17439" y="4768341"/>
                      <a:ext cx="2971412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prstDash val="dash"/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Прямокутник 24">
                      <a:extLst>
                        <a:ext uri="{FF2B5EF4-FFF2-40B4-BE49-F238E27FC236}">
                          <a16:creationId xmlns:a16="http://schemas.microsoft.com/office/drawing/2014/main" id="{4F920726-7AB2-47B5-A933-FA641FC22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1616" y="4614518"/>
                      <a:ext cx="4204991" cy="33855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</p:grpSp>
          </p:grpSp>
          <p:grpSp>
            <p:nvGrpSpPr>
              <p:cNvPr id="9" name="Групувати 8">
                <a:extLst>
                  <a:ext uri="{FF2B5EF4-FFF2-40B4-BE49-F238E27FC236}">
                    <a16:creationId xmlns:a16="http://schemas.microsoft.com/office/drawing/2014/main" id="{15635C4F-E5C2-4191-9B75-521F978A1535}"/>
                  </a:ext>
                </a:extLst>
              </p:cNvPr>
              <p:cNvGrpSpPr/>
              <p:nvPr/>
            </p:nvGrpSpPr>
            <p:grpSpPr>
              <a:xfrm>
                <a:off x="1256924" y="2424125"/>
                <a:ext cx="2301930" cy="1782420"/>
                <a:chOff x="1256924" y="2433456"/>
                <a:chExt cx="2301930" cy="1782420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2DF9FEB-0A5A-4E71-A421-8107E1B1D8DB}"/>
                    </a:ext>
                  </a:extLst>
                </p:cNvPr>
                <p:cNvSpPr txBox="1"/>
                <p:nvPr/>
              </p:nvSpPr>
              <p:spPr>
                <a:xfrm>
                  <a:off x="1638312" y="2433456"/>
                  <a:ext cx="1817910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/>
                    <a:t>Протокол рівня </a:t>
                  </a:r>
                  <a:r>
                    <a:rPr lang="en-US" sz="1600" i="1"/>
                    <a:t>N</a:t>
                  </a:r>
                  <a:endParaRPr lang="uk-UA" sz="160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0244364-F71E-4D7A-AF1F-1211FC27433E}"/>
                    </a:ext>
                  </a:extLst>
                </p:cNvPr>
                <p:cNvSpPr txBox="1"/>
                <p:nvPr/>
              </p:nvSpPr>
              <p:spPr>
                <a:xfrm>
                  <a:off x="1343620" y="2772010"/>
                  <a:ext cx="2215234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/>
                    <a:t>Інтерфейс із рівнем </a:t>
                  </a:r>
                  <a:r>
                    <a:rPr lang="en-US" sz="1600" i="1"/>
                    <a:t>N</a:t>
                  </a:r>
                  <a:r>
                    <a:rPr lang="uk-UA" sz="1600"/>
                    <a:t>-1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4B26CFF-1849-461E-963F-96E8AC1EEA2C}"/>
                    </a:ext>
                  </a:extLst>
                </p:cNvPr>
                <p:cNvSpPr txBox="1"/>
                <p:nvPr/>
              </p:nvSpPr>
              <p:spPr>
                <a:xfrm>
                  <a:off x="1256924" y="3171132"/>
                  <a:ext cx="2215234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/>
                    <a:t>Протокол(и) рівня </a:t>
                  </a:r>
                  <a:r>
                    <a:rPr lang="en-US" sz="1600" i="1"/>
                    <a:t>N</a:t>
                  </a:r>
                  <a:r>
                    <a:rPr lang="uk-UA" sz="1600"/>
                    <a:t>-1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EC1870-B5F2-4C81-911B-5CD1F2F96435}"/>
                    </a:ext>
                  </a:extLst>
                </p:cNvPr>
                <p:cNvSpPr txBox="1"/>
                <p:nvPr/>
              </p:nvSpPr>
              <p:spPr>
                <a:xfrm>
                  <a:off x="1734730" y="3877322"/>
                  <a:ext cx="1721490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/>
                    <a:t>Протокол рівня 1</a:t>
                  </a:r>
                </a:p>
              </p:txBody>
            </p:sp>
          </p:grpSp>
          <p:grpSp>
            <p:nvGrpSpPr>
              <p:cNvPr id="10" name="Групувати 9">
                <a:extLst>
                  <a:ext uri="{FF2B5EF4-FFF2-40B4-BE49-F238E27FC236}">
                    <a16:creationId xmlns:a16="http://schemas.microsoft.com/office/drawing/2014/main" id="{7F58007F-3851-4AA7-9692-25983FFA9830}"/>
                  </a:ext>
                </a:extLst>
              </p:cNvPr>
              <p:cNvGrpSpPr/>
              <p:nvPr/>
            </p:nvGrpSpPr>
            <p:grpSpPr>
              <a:xfrm>
                <a:off x="7884761" y="2424196"/>
                <a:ext cx="2224187" cy="1747219"/>
                <a:chOff x="7884761" y="2433527"/>
                <a:chExt cx="2224187" cy="1747219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96CB323-9582-430C-9FAB-172B1B07BA83}"/>
                    </a:ext>
                  </a:extLst>
                </p:cNvPr>
                <p:cNvSpPr txBox="1"/>
                <p:nvPr/>
              </p:nvSpPr>
              <p:spPr>
                <a:xfrm>
                  <a:off x="8083423" y="2433527"/>
                  <a:ext cx="1817910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/>
                    <a:t>Протокол рівня </a:t>
                  </a:r>
                  <a:r>
                    <a:rPr lang="en-US" sz="1600" i="1"/>
                    <a:t>N</a:t>
                  </a:r>
                  <a:endParaRPr lang="uk-UA" sz="160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67EA1B8-0E47-4DA2-B204-F25D46692CE8}"/>
                    </a:ext>
                  </a:extLst>
                </p:cNvPr>
                <p:cNvSpPr txBox="1"/>
                <p:nvPr/>
              </p:nvSpPr>
              <p:spPr>
                <a:xfrm>
                  <a:off x="7884761" y="2772010"/>
                  <a:ext cx="2215234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/>
                    <a:t>Інтерфейс із рівнем </a:t>
                  </a:r>
                  <a:r>
                    <a:rPr lang="en-US" sz="1600" i="1"/>
                    <a:t>N</a:t>
                  </a:r>
                  <a:r>
                    <a:rPr lang="uk-UA" sz="1600"/>
                    <a:t>-1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E619B7-DCD5-4316-B1FE-3107820E4974}"/>
                    </a:ext>
                  </a:extLst>
                </p:cNvPr>
                <p:cNvSpPr txBox="1"/>
                <p:nvPr/>
              </p:nvSpPr>
              <p:spPr>
                <a:xfrm>
                  <a:off x="7919751" y="3842192"/>
                  <a:ext cx="1721490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/>
                    <a:t>Протокол рівня 1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D54D10B-AEA3-490E-B0C4-8FB63628813D}"/>
                    </a:ext>
                  </a:extLst>
                </p:cNvPr>
                <p:cNvSpPr txBox="1"/>
                <p:nvPr/>
              </p:nvSpPr>
              <p:spPr>
                <a:xfrm>
                  <a:off x="7893714" y="3154978"/>
                  <a:ext cx="2215234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/>
                    <a:t>Протокол(и) рівня </a:t>
                  </a:r>
                  <a:r>
                    <a:rPr lang="en-US" sz="1600" i="1"/>
                    <a:t>N</a:t>
                  </a:r>
                  <a:r>
                    <a:rPr lang="uk-UA" sz="1600"/>
                    <a:t>-1</a:t>
                  </a:r>
                </a:p>
              </p:txBody>
            </p:sp>
          </p:grpSp>
        </p:grpSp>
        <p:cxnSp>
          <p:nvCxnSpPr>
            <p:cNvPr id="6" name="Пряма зі стрілкою 5">
              <a:extLst>
                <a:ext uri="{FF2B5EF4-FFF2-40B4-BE49-F238E27FC236}">
                  <a16:creationId xmlns:a16="http://schemas.microsoft.com/office/drawing/2014/main" id="{466A8D79-3207-4B14-86C4-1920FF9379E8}"/>
                </a:ext>
              </a:extLst>
            </p:cNvPr>
            <p:cNvCxnSpPr>
              <a:cxnSpLocks/>
              <a:stCxn id="35" idx="3"/>
              <a:endCxn id="28" idx="1"/>
            </p:cNvCxnSpPr>
            <p:nvPr/>
          </p:nvCxnSpPr>
          <p:spPr>
            <a:xfrm flipV="1">
              <a:off x="5327785" y="4350625"/>
              <a:ext cx="1592417" cy="168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 зі стрілкою 6">
              <a:extLst>
                <a:ext uri="{FF2B5EF4-FFF2-40B4-BE49-F238E27FC236}">
                  <a16:creationId xmlns:a16="http://schemas.microsoft.com/office/drawing/2014/main" id="{4137FDF4-2BA2-464A-BC0E-6C9B618AAA36}"/>
                </a:ext>
              </a:extLst>
            </p:cNvPr>
            <p:cNvCxnSpPr>
              <a:cxnSpLocks/>
              <a:stCxn id="36" idx="3"/>
              <a:endCxn id="29" idx="1"/>
            </p:cNvCxnSpPr>
            <p:nvPr/>
          </p:nvCxnSpPr>
          <p:spPr>
            <a:xfrm>
              <a:off x="5327785" y="5065750"/>
              <a:ext cx="1592417" cy="721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339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F01B6-D393-45D8-8E12-A9CCC29C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175"/>
          </a:xfrm>
        </p:spPr>
        <p:txBody>
          <a:bodyPr>
            <a:normAutofit fontScale="90000"/>
          </a:bodyPr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A94303A-3EB6-4205-ABC4-FD52002B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трансляції локальних адрес в адреси абонента 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NAT-блок 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веде </a:t>
            </a:r>
            <a:r>
              <a:rPr lang="ru-RU" sz="2000" b="1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таблицю</a:t>
            </a:r>
            <a:r>
              <a:rPr lang="ru-RU" sz="20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перетворення (ТП)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Елемент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таблиці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є парою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вигляду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uk-U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локальна</a:t>
            </a:r>
            <a:r>
              <a:rPr lang="ru-RU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IP-адреса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номер порту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і </a:t>
            </a:r>
            <a:r>
              <a:rPr lang="ru-RU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визначає</a:t>
            </a:r>
            <a:r>
              <a:rPr lang="ru-RU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програму</a:t>
            </a:r>
            <a:r>
              <a:rPr lang="ru-RU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прикладного </a:t>
            </a:r>
            <a:r>
              <a:rPr lang="ru-RU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рівня</a:t>
            </a:r>
            <a:r>
              <a:rPr lang="ru-RU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</a:t>
            </a:r>
            <a:r>
              <a:rPr lang="ru-RU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вузлі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ЛМ. </a:t>
            </a:r>
            <a:r>
              <a:rPr lang="ru-RU" sz="200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Поле </a:t>
            </a:r>
            <a:r>
              <a:rPr lang="ru-RU" sz="2000" i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номер порту</a:t>
            </a:r>
            <a:r>
              <a:rPr lang="ru-RU" sz="200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має 16 біт, як і індекс у ТП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Припустимо, прикладний процес 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 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</a:t>
            </a:r>
            <a:r>
              <a:rPr lang="uk-UA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вузлі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ЛМ (</a:t>
            </a:r>
            <a:r>
              <a:rPr lang="uk-U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вузол-джерело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відправляє повідомлення на віддалений вузол (</a:t>
            </a:r>
            <a:r>
              <a:rPr lang="uk-U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приймач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за допомогою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Процес 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або вже має призначений порт, або отримує його, коли встановлюється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з’єднання з процесом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 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приймачі. Процес 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також передає процесу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 </a:t>
            </a:r>
            <a: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  <a:t>номер порту цільового процесу на приймачі. </a:t>
            </a:r>
            <a:endParaRPr lang="uk-UA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  <a:t>Процес 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TCP </a:t>
            </a:r>
            <a: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  <a:t>до кожного сегменту даних додає </a:t>
            </a:r>
            <a:r>
              <a:rPr lang="en-US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TCP-</a:t>
            </a:r>
            <a:r>
              <a:rPr lang="uk-UA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заголовок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який серед іншого містить</a:t>
            </a:r>
            <a:r>
              <a:rPr lang="uk-UA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номери портів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боці джерела та приймача (поля </a:t>
            </a:r>
            <a:r>
              <a:rPr lang="uk-U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 джерела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uk-U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 приймача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і утворює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TCP-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пакет. </a:t>
            </a:r>
            <a:b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00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TCP-</a:t>
            </a:r>
            <a:r>
              <a:rPr lang="uk-UA" sz="200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заголовок містить поля </a:t>
            </a:r>
            <a:r>
              <a:rPr lang="uk-UA" sz="2000" i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Порт джерела</a:t>
            </a:r>
            <a:r>
              <a:rPr lang="uk-UA" sz="200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uk-UA" sz="2000" i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Порт приймача</a:t>
            </a:r>
            <a:r>
              <a:rPr lang="uk-U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uk-UA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TCP-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пакет передається протоколу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і отримує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-заголовок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b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00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IP-</a:t>
            </a:r>
            <a:r>
              <a:rPr lang="uk-UA" sz="200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заголовок містить </a:t>
            </a:r>
            <a:r>
              <a:rPr lang="en-US" sz="200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IP-</a:t>
            </a:r>
            <a:r>
              <a:rPr lang="uk-UA" sz="200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адресу джерела та </a:t>
            </a:r>
            <a:r>
              <a:rPr lang="en-US" sz="200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IP-</a:t>
            </a:r>
            <a:r>
              <a:rPr lang="uk-UA" sz="200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адресу приймача</a:t>
            </a:r>
            <a: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4" name="Таблиця 4">
            <a:extLst>
              <a:ext uri="{FF2B5EF4-FFF2-40B4-BE49-F238E27FC236}">
                <a16:creationId xmlns:a16="http://schemas.microsoft.com/office/drawing/2014/main" id="{020F948E-0BA5-4E4F-8B8C-5A2CD764F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3225"/>
              </p:ext>
            </p:extLst>
          </p:nvPr>
        </p:nvGraphicFramePr>
        <p:xfrm>
          <a:off x="1200150" y="4901141"/>
          <a:ext cx="97154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025">
                  <a:extLst>
                    <a:ext uri="{9D8B030D-6E8A-4147-A177-3AD203B41FA5}">
                      <a16:colId xmlns:a16="http://schemas.microsoft.com/office/drawing/2014/main" val="137175739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79734877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792956079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1110905589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116337561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979487011"/>
                    </a:ext>
                  </a:extLst>
                </a:gridCol>
                <a:gridCol w="1685921">
                  <a:extLst>
                    <a:ext uri="{9D8B030D-6E8A-4147-A177-3AD203B41FA5}">
                      <a16:colId xmlns:a16="http://schemas.microsoft.com/office/drawing/2014/main" val="1825761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/>
                        <a:t>Адреса</a:t>
                      </a:r>
                      <a:r>
                        <a:rPr lang="en-US"/>
                        <a:t> </a:t>
                      </a:r>
                      <a:r>
                        <a:rPr lang="uk-UA"/>
                        <a:t>джерела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/>
                        <a:t>Адреса приймача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/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/>
                        <a:t>Порт джерела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/>
                        <a:t>Порт приймача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/>
                        <a:t>…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/>
                        <a:t>Сегмент даних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16098"/>
                  </a:ext>
                </a:extLst>
              </a:tr>
            </a:tbl>
          </a:graphicData>
        </a:graphic>
      </p:graphicFrame>
      <p:graphicFrame>
        <p:nvGraphicFramePr>
          <p:cNvPr id="6" name="Таблиця 6">
            <a:extLst>
              <a:ext uri="{FF2B5EF4-FFF2-40B4-BE49-F238E27FC236}">
                <a16:creationId xmlns:a16="http://schemas.microsoft.com/office/drawing/2014/main" id="{CFF14FC3-814D-4748-B254-D4E76A89D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6894"/>
              </p:ext>
            </p:extLst>
          </p:nvPr>
        </p:nvGraphicFramePr>
        <p:xfrm>
          <a:off x="1200150" y="5281506"/>
          <a:ext cx="80295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7225">
                  <a:extLst>
                    <a:ext uri="{9D8B030D-6E8A-4147-A177-3AD203B41FA5}">
                      <a16:colId xmlns:a16="http://schemas.microsoft.com/office/drawing/2014/main" val="967045773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20444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IP-</a:t>
                      </a:r>
                      <a:r>
                        <a:rPr lang="uk-UA">
                          <a:solidFill>
                            <a:schemeClr val="tx1"/>
                          </a:solidFill>
                        </a:rPr>
                        <a:t>заголовок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TCP-</a:t>
                      </a:r>
                      <a:r>
                        <a:rPr lang="uk-UA">
                          <a:solidFill>
                            <a:schemeClr val="tx1"/>
                          </a:solidFill>
                        </a:rPr>
                        <a:t>заголовок</a:t>
                      </a:r>
                      <a:endParaRPr lang="uk-U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15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43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62BCF-4A93-438D-A3D8-C3249641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"/>
          </a:xfrm>
        </p:spPr>
        <p:txBody>
          <a:bodyPr>
            <a:normAutofit fontScale="90000"/>
          </a:bodyPr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930727-E717-43FC-A47A-46219731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726"/>
            <a:ext cx="10515600" cy="571023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IP-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акет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що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залишає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ЛМ,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надходить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 NAT-блок. </a:t>
            </a:r>
          </a:p>
          <a:p>
            <a:pPr>
              <a:spcBef>
                <a:spcPts val="600"/>
              </a:spcBef>
            </a:pP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NAT-блок:</a:t>
            </a:r>
            <a:b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 зчитує </a:t>
            </a:r>
            <a:r>
              <a:rPr lang="ru-RU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Адресу </a:t>
            </a:r>
            <a:r>
              <a:rPr lang="ru-RU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джерела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IP-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заголовка в пакеті та </a:t>
            </a:r>
            <a:r>
              <a:rPr lang="uk-U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 джерела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TCP-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заголовка;</a:t>
            </a:r>
            <a:b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 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шукає у своїй ТП зчитані адресу й порт і,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якщо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не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знаходить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то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записує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їх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 таблицю; </a:t>
            </a:r>
            <a:b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 змінює локальну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-адресу джерела у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-заголовку на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IP-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адресу абонента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b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 змінює </a:t>
            </a:r>
            <a:r>
              <a:rPr lang="ru-RU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 джерела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 </a:t>
            </a:r>
            <a:r>
              <a:rPr lang="en-US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</a:t>
            </a:r>
            <a:r>
              <a:rPr lang="ru-RU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ru-RU" sz="200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заголовк</a:t>
            </a:r>
            <a:r>
              <a:rPr lang="uk-UA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індекс того елемента таблиці,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що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містить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локальну адресу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джерела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цей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номер порту;</a:t>
            </a:r>
            <a:b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 обчислює й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записує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</a:t>
            </a:r>
            <a:r>
              <a:rPr lang="ru-RU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TCP-заголовок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в IP-заголовок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контрольні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суми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TCP- </a:t>
            </a:r>
            <a: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  <a:t>пакета та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 IP</a:t>
            </a:r>
            <a: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заголовка.</a:t>
            </a:r>
            <a:endParaRPr lang="uk-UA" sz="2000" b="1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uk-UA" sz="20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Приклад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Нехай інтерфейс маршрутизатора зв’язує абонентську ЛМ з мережею провайдера й має </a:t>
            </a:r>
            <a: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  <a:t>абонентську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-адресу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90.80.125.10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Від вузла з адресою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192.168.0.100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надходить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IP-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пакет, в 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TCP-</a:t>
            </a:r>
            <a: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  <a:t>заголовку якого вказано 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 джерела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2048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Н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ехай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адреса й порт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записані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елемент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таблиці, індекс якого 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99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Тоді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NAT-блок робить «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підміну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адреси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джерела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й порту на ньому. Плюс контрольні суми.</a:t>
            </a:r>
            <a:endParaRPr lang="uk-UA"/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F1FD891A-DA29-4277-B16E-AB380BCFD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3653"/>
              </p:ext>
            </p:extLst>
          </p:nvPr>
        </p:nvGraphicFramePr>
        <p:xfrm>
          <a:off x="1042987" y="4822246"/>
          <a:ext cx="9877425" cy="1171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2067">
                  <a:extLst>
                    <a:ext uri="{9D8B030D-6E8A-4147-A177-3AD203B41FA5}">
                      <a16:colId xmlns:a16="http://schemas.microsoft.com/office/drawing/2014/main" val="2317384346"/>
                    </a:ext>
                  </a:extLst>
                </a:gridCol>
                <a:gridCol w="1355108">
                  <a:extLst>
                    <a:ext uri="{9D8B030D-6E8A-4147-A177-3AD203B41FA5}">
                      <a16:colId xmlns:a16="http://schemas.microsoft.com/office/drawing/2014/main" val="3042343328"/>
                    </a:ext>
                  </a:extLst>
                </a:gridCol>
                <a:gridCol w="2178588">
                  <a:extLst>
                    <a:ext uri="{9D8B030D-6E8A-4147-A177-3AD203B41FA5}">
                      <a16:colId xmlns:a16="http://schemas.microsoft.com/office/drawing/2014/main" val="904637389"/>
                    </a:ext>
                  </a:extLst>
                </a:gridCol>
                <a:gridCol w="2253543">
                  <a:extLst>
                    <a:ext uri="{9D8B030D-6E8A-4147-A177-3AD203B41FA5}">
                      <a16:colId xmlns:a16="http://schemas.microsoft.com/office/drawing/2014/main" val="2503380637"/>
                    </a:ext>
                  </a:extLst>
                </a:gridCol>
                <a:gridCol w="1668119">
                  <a:extLst>
                    <a:ext uri="{9D8B030D-6E8A-4147-A177-3AD203B41FA5}">
                      <a16:colId xmlns:a16="http://schemas.microsoft.com/office/drawing/2014/main" val="1635523668"/>
                    </a:ext>
                  </a:extLst>
                </a:gridCol>
              </a:tblGrid>
              <a:tr h="303859">
                <a:tc gridSpan="2">
                  <a:txBody>
                    <a:bodyPr/>
                    <a:lstStyle/>
                    <a:p>
                      <a:pPr indent="180340" algn="ctr"/>
                      <a:r>
                        <a:rPr lang="uk-UA" sz="1800" b="0" i="1">
                          <a:solidFill>
                            <a:schemeClr val="tx1"/>
                          </a:solidFill>
                          <a:effectLst/>
                        </a:rPr>
                        <a:t>Пакет всередині ЛМ</a:t>
                      </a:r>
                      <a:endParaRPr lang="uk-UA" sz="1800" b="0" i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180340" algn="ctr"/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180340" algn="ctr"/>
                      <a:r>
                        <a:rPr lang="uk-UA" sz="1800" b="0" i="1">
                          <a:solidFill>
                            <a:schemeClr val="tx1"/>
                          </a:solidFill>
                          <a:effectLst/>
                        </a:rPr>
                        <a:t>Пакет за межами ЛМ</a:t>
                      </a:r>
                      <a:endParaRPr lang="uk-UA" sz="1800" b="0" i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50580"/>
                  </a:ext>
                </a:extLst>
              </a:tr>
              <a:tr h="568497"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 i="1">
                          <a:solidFill>
                            <a:schemeClr val="tx1"/>
                          </a:solidFill>
                          <a:effectLst/>
                        </a:rPr>
                        <a:t>Адреса джерела</a:t>
                      </a:r>
                      <a:endParaRPr lang="uk-UA" sz="1800" b="0" i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 i="1">
                          <a:effectLst/>
                        </a:rPr>
                        <a:t>Порт джерела</a:t>
                      </a:r>
                      <a:endParaRPr lang="uk-UA" sz="1800" b="0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 i="1">
                          <a:effectLst/>
                        </a:rPr>
                        <a:t>Індекс у таблиці </a:t>
                      </a:r>
                    </a:p>
                    <a:p>
                      <a:pPr indent="180340" algn="ctr"/>
                      <a:r>
                        <a:rPr lang="en-US" sz="1800" b="0" i="1">
                          <a:effectLst/>
                        </a:rPr>
                        <a:t>NAT</a:t>
                      </a:r>
                      <a:r>
                        <a:rPr lang="ru-RU" sz="1800" b="0" i="1">
                          <a:effectLst/>
                        </a:rPr>
                        <a:t>-</a:t>
                      </a:r>
                      <a:r>
                        <a:rPr lang="uk-UA" sz="1800" b="0" i="1">
                          <a:effectLst/>
                        </a:rPr>
                        <a:t>блоку</a:t>
                      </a:r>
                      <a:endParaRPr lang="uk-UA" sz="1800" b="0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 i="1">
                          <a:effectLst/>
                        </a:rPr>
                        <a:t>Адреса джерела</a:t>
                      </a:r>
                      <a:endParaRPr lang="uk-UA" sz="1800" b="0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 i="1">
                          <a:effectLst/>
                        </a:rPr>
                        <a:t>Порт джерела</a:t>
                      </a:r>
                      <a:endParaRPr lang="uk-UA" sz="1800" b="0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88008"/>
                  </a:ext>
                </a:extLst>
              </a:tr>
              <a:tr h="298791"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192.168.0.100</a:t>
                      </a:r>
                      <a:endParaRPr lang="uk-UA" sz="1800" b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>
                          <a:effectLst/>
                          <a:latin typeface="Consolas" panose="020B0609020204030204" pitchFamily="49" charset="0"/>
                        </a:rPr>
                        <a:t>2048</a:t>
                      </a:r>
                      <a:endParaRPr lang="uk-UA" sz="1800" b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>
                          <a:effectLst/>
                          <a:latin typeface="Consolas" panose="020B0609020204030204" pitchFamily="49" charset="0"/>
                        </a:rPr>
                        <a:t>99</a:t>
                      </a:r>
                      <a:endParaRPr lang="uk-UA" sz="1800" b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>
                          <a:effectLst/>
                          <a:latin typeface="Consolas" panose="020B0609020204030204" pitchFamily="49" charset="0"/>
                        </a:rPr>
                        <a:t>90.80.125.10</a:t>
                      </a:r>
                      <a:endParaRPr lang="uk-UA" sz="1800" b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>
                          <a:effectLst/>
                          <a:latin typeface="Consolas" panose="020B0609020204030204" pitchFamily="49" charset="0"/>
                        </a:rPr>
                        <a:t>99</a:t>
                      </a:r>
                      <a:endParaRPr lang="uk-UA" sz="1800" b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37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0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0293D-836F-4887-B7DC-8CB791B3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175"/>
          </a:xfrm>
        </p:spPr>
        <p:txBody>
          <a:bodyPr>
            <a:normAutofit fontScale="90000"/>
          </a:bodyPr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B537784-AB7C-46E8-B078-8673B2172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>
            <a:normAutofit/>
          </a:bodyPr>
          <a:lstStyle/>
          <a:p>
            <a:r>
              <a:rPr lang="ru-RU" sz="2000" i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Після описаного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IP-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пакет </a:t>
            </a:r>
            <a:r>
              <a:rPr lang="ru-RU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прибуває </a:t>
            </a:r>
            <a:r>
              <a:rPr lang="ru-RU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ззовні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NAT-блок. </a:t>
            </a:r>
            <a:b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NAT-блок: </a:t>
            </a:r>
            <a:b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 зчитує значення </a:t>
            </a:r>
            <a:r>
              <a:rPr lang="ru-RU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 одержувача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ru-RU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TCP-заголовка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(насправді це індекс у ТП);</a:t>
            </a:r>
            <a:b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 шукає в таблиці елемент із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цим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індексом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і з нього бере локальну IP-адресу й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справжній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порт джерела;</a:t>
            </a:r>
            <a:b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 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записує цю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адресу в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IP-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заголовок;</a:t>
            </a:r>
            <a:b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 записує цей номер порту джерела в </a:t>
            </a:r>
            <a:r>
              <a:rPr lang="en-US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TCP-</a:t>
            </a:r>
            <a:r>
              <a:rPr lang="uk-UA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заголовок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b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 обчислює й записує в </a:t>
            </a:r>
            <a:r>
              <a:rPr lang="ru-RU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TCP-заголовок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в IP-заголовок контрольні суми 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TCP- </a:t>
            </a:r>
            <a: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  <a:t>пакета та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 IP</a:t>
            </a:r>
            <a: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заголовка;</a:t>
            </a:r>
            <a:b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 передає пакет в ЛМ для доставки за локальною </a:t>
            </a:r>
            <a:r>
              <a:rPr lang="ru-RU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адресою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uk-UA" sz="2000" b="1">
                <a:latin typeface="Times New Roman" panose="02020603050405020304" pitchFamily="18" charset="0"/>
              </a:rPr>
              <a:t>Приклад</a:t>
            </a:r>
            <a:r>
              <a:rPr lang="uk-UA" sz="2000">
                <a:latin typeface="Times New Roman" panose="02020603050405020304" pitchFamily="18" charset="0"/>
              </a:rPr>
              <a:t>.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Ззовні на маршрутизатор надходить пакет із адресою одержувача </a:t>
            </a:r>
            <a:r>
              <a:rPr lang="uk-UA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90.80.125.10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портом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99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Тоді 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-блок бере з елемента таблиці з індексом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99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локальну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IP-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адресу й номер порт</a:t>
            </a:r>
            <a: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  <a:t>у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(нехай це </a:t>
            </a:r>
            <a:r>
              <a:rPr lang="uk-UA" sz="20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192.168.0.100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2048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і формує пакет з локальною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IP-</a:t>
            </a:r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адресою й справжнім номером порту приймача. 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Плюс контрольні суми.</a:t>
            </a:r>
            <a:endParaRPr lang="uk-UA" sz="2000"/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84213172-D8B1-4DC8-A930-2D41E685B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5570"/>
              </p:ext>
            </p:extLst>
          </p:nvPr>
        </p:nvGraphicFramePr>
        <p:xfrm>
          <a:off x="1157287" y="4948078"/>
          <a:ext cx="9877427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6013">
                  <a:extLst>
                    <a:ext uri="{9D8B030D-6E8A-4147-A177-3AD203B41FA5}">
                      <a16:colId xmlns:a16="http://schemas.microsoft.com/office/drawing/2014/main" val="3378275283"/>
                    </a:ext>
                  </a:extLst>
                </a:gridCol>
                <a:gridCol w="1391163">
                  <a:extLst>
                    <a:ext uri="{9D8B030D-6E8A-4147-A177-3AD203B41FA5}">
                      <a16:colId xmlns:a16="http://schemas.microsoft.com/office/drawing/2014/main" val="1936549375"/>
                    </a:ext>
                  </a:extLst>
                </a:gridCol>
                <a:gridCol w="2247387">
                  <a:extLst>
                    <a:ext uri="{9D8B030D-6E8A-4147-A177-3AD203B41FA5}">
                      <a16:colId xmlns:a16="http://schemas.microsoft.com/office/drawing/2014/main" val="3159804831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412891279"/>
                    </a:ext>
                  </a:extLst>
                </a:gridCol>
                <a:gridCol w="1614489">
                  <a:extLst>
                    <a:ext uri="{9D8B030D-6E8A-4147-A177-3AD203B41FA5}">
                      <a16:colId xmlns:a16="http://schemas.microsoft.com/office/drawing/2014/main" val="361580155"/>
                    </a:ext>
                  </a:extLst>
                </a:gridCol>
              </a:tblGrid>
              <a:tr h="229927">
                <a:tc gridSpan="2">
                  <a:txBody>
                    <a:bodyPr/>
                    <a:lstStyle/>
                    <a:p>
                      <a:pPr indent="180340" algn="ctr"/>
                      <a:r>
                        <a:rPr lang="uk-UA" sz="1800" b="0" i="1">
                          <a:solidFill>
                            <a:schemeClr val="tx1"/>
                          </a:solidFill>
                          <a:effectLst/>
                        </a:rPr>
                        <a:t>Пакет всередині ЛМ</a:t>
                      </a:r>
                      <a:endParaRPr lang="uk-UA" sz="1800" b="0" i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180340" algn="ctr"/>
                      <a:r>
                        <a:rPr lang="uk-UA" sz="1800" b="0" i="1">
                          <a:solidFill>
                            <a:schemeClr val="tx1"/>
                          </a:solidFill>
                          <a:effectLst/>
                        </a:rPr>
                        <a:t>Пакет за межами ЛМ</a:t>
                      </a:r>
                      <a:endParaRPr lang="uk-UA" sz="1800" b="0" i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874169"/>
                  </a:ext>
                </a:extLst>
              </a:tr>
              <a:tr h="421533"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 i="1">
                          <a:solidFill>
                            <a:schemeClr val="tx1"/>
                          </a:solidFill>
                          <a:effectLst/>
                        </a:rPr>
                        <a:t>Адреса приймача</a:t>
                      </a:r>
                      <a:endParaRPr lang="uk-UA" sz="1800" b="0" i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 i="1">
                          <a:solidFill>
                            <a:schemeClr val="tx1"/>
                          </a:solidFill>
                          <a:effectLst/>
                        </a:rPr>
                        <a:t>Порт приймача</a:t>
                      </a:r>
                      <a:endParaRPr lang="uk-UA" sz="1800" b="0" i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 i="1">
                          <a:effectLst/>
                        </a:rPr>
                        <a:t>Індекс у таблиці </a:t>
                      </a:r>
                    </a:p>
                    <a:p>
                      <a:pPr indent="180340" algn="ctr"/>
                      <a:r>
                        <a:rPr lang="en-US" sz="1800" b="0" i="1">
                          <a:effectLst/>
                        </a:rPr>
                        <a:t>NAT</a:t>
                      </a:r>
                      <a:r>
                        <a:rPr lang="ru-RU" sz="1800" b="0" i="1">
                          <a:effectLst/>
                        </a:rPr>
                        <a:t>-</a:t>
                      </a:r>
                      <a:r>
                        <a:rPr lang="uk-UA" sz="1800" b="0" i="1">
                          <a:effectLst/>
                        </a:rPr>
                        <a:t>блоку</a:t>
                      </a:r>
                      <a:endParaRPr lang="uk-UA" sz="1800" b="0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 i="1">
                          <a:effectLst/>
                        </a:rPr>
                        <a:t>Адреса приймача</a:t>
                      </a:r>
                      <a:endParaRPr lang="uk-UA" sz="1800" b="0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 i="1">
                          <a:effectLst/>
                        </a:rPr>
                        <a:t>Порт приймача</a:t>
                      </a:r>
                      <a:endParaRPr lang="uk-UA" sz="1800" b="0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809197"/>
                  </a:ext>
                </a:extLst>
              </a:tr>
              <a:tr h="201187"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192.168.0.100</a:t>
                      </a:r>
                      <a:endParaRPr lang="uk-UA" sz="1800" b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2048</a:t>
                      </a:r>
                      <a:endParaRPr lang="uk-UA" sz="1800" b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>
                          <a:effectLst/>
                          <a:latin typeface="Consolas" panose="020B0609020204030204" pitchFamily="49" charset="0"/>
                        </a:rPr>
                        <a:t>99</a:t>
                      </a:r>
                      <a:endParaRPr lang="uk-UA" sz="1800" b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>
                          <a:effectLst/>
                          <a:latin typeface="Consolas" panose="020B0609020204030204" pitchFamily="49" charset="0"/>
                        </a:rPr>
                        <a:t>90.80.125.10</a:t>
                      </a:r>
                      <a:endParaRPr lang="uk-UA" sz="1800" b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/>
                      <a:r>
                        <a:rPr lang="uk-UA" sz="1800" b="0">
                          <a:effectLst/>
                          <a:latin typeface="Consolas" panose="020B0609020204030204" pitchFamily="49" charset="0"/>
                        </a:rPr>
                        <a:t>99</a:t>
                      </a:r>
                      <a:endParaRPr lang="uk-UA" sz="1800" b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95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00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38EBC-52D8-47CF-8855-7EDA3847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uk-UA" sz="3200" b="1">
                <a:highlight>
                  <a:srgbClr val="00FFFF"/>
                </a:highlight>
              </a:rPr>
              <a:t>Зауваження до </a:t>
            </a:r>
            <a:r>
              <a:rPr lang="en-US" sz="3200" b="1">
                <a:highlight>
                  <a:srgbClr val="00FFFF"/>
                </a:highlight>
              </a:rPr>
              <a:t>NAT</a:t>
            </a:r>
            <a:endParaRPr lang="uk-UA" sz="3200" b="1">
              <a:highlight>
                <a:srgbClr val="00FFFF"/>
              </a:highlight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65B83EB-BA8D-40B5-8F9C-0570CE363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/>
          </a:bodyPr>
          <a:lstStyle/>
          <a:p>
            <a:r>
              <a:rPr lang="uk-UA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Номер порту та ін</a:t>
            </a:r>
            <a: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  <a:t>декс у таблиці перетворення обидва двобайтові. Це визначає розмір таблиці 65К елементів по 6 байт і дозволяє заміняти номер порту індексом у таблиці й навпаки. </a:t>
            </a:r>
          </a:p>
          <a:p>
            <a:r>
              <a:rPr lang="uk-UA" sz="240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Описана схема порушує кілька принципів побудови </a:t>
            </a:r>
            <a:r>
              <a:rPr lang="en-US" sz="240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IP-</a:t>
            </a:r>
            <a:r>
              <a:rPr lang="uk-UA" sz="240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мереж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ru-RU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Одна IP-адреса позначає один вузол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 Тут багато вузлів у різних ЛМ можуть мати одну й ту саму адресу, наприклад, </a:t>
            </a:r>
            <a:r>
              <a:rPr lang="uk-UA" sz="20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192.168.0.100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ru-RU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Кожен вузол повинен мати можливість відправити пакет будь-якому іншому вузлу будь-коли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(«наскрізний» принцип). Тут відображення адрес в NAT-блоці створюється за пакетами, що виходять з ЛМ, тому вхідні пакети не приймаються доти, доки не відправлені вихідні. Звідси, користувач домашньої мережі з NAT може створити TCP/IP-з’єднання з віддаленим сервером, але віддалений користувач не може підключитися до, наприклад, ігрового серверу в домашній мережі. (Щоправда, це уможливлюють спеціальні налаштування або технологія NAT Traversal</a:t>
            </a:r>
            <a:r>
              <a:rPr lang="ru-RU" sz="2000" i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– шукайте, кому цікаво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uk-UA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2A3B4-4406-4BC9-BA09-1D7EA630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175"/>
          </a:xfrm>
        </p:spPr>
        <p:txBody>
          <a:bodyPr>
            <a:normAutofit fontScale="90000"/>
          </a:bodyPr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170DA4F-1E4E-4395-B012-26401DE6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025"/>
            <a:ext cx="10515600" cy="55959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Одне з правил побудови багаторівневих протоколів: </a:t>
            </a:r>
            <a:r>
              <a:rPr lang="ru-RU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рівень k не взаємодіє зі змістом поля пакета на рівні k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+1. Цей принцип визначає незалежність рівнів один від одного для того, щоб зміни в одному з рівнів не впливали на інші рівні. Проте NAT на міжмережевому рівні змінює заголовок пакета транспортного рівня. Тобто зміни в протоколах на транспортному рівні можуть призвести до змін на міжмережевому рівні.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Процеси в Інтернеті не зобов’язані використовувати TCP або UDP. Якщо хтось буде створювати новий протокол транспортного рівня, то йому доведеться забезпечити, щоб NAT-блок коректно обробляв поле </a:t>
            </a:r>
            <a:r>
              <a:rPr lang="ru-RU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Порт джерела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 заголовку пакета транспортного рівня.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Інтернет – мережа без установлення з’єднання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NAT-блок підтримує таблицю перетворення для всіх з’єднань, що проходять через нього, тобто, по суті, </a:t>
            </a:r>
            <a:r>
              <a:rPr lang="ru-RU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зберігає стан цих з’єднань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Проте зберігати стан з’єднання мають мережі, орієнтовані на з’єднання (наприклад, телефонні мережі).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Якщо роутер з NAT-блоком виходить з ладу, то втрачається ТП й нищаться всі TCP-з’єднання, які проходять через нього. Водночас, якщо трансляції мережевих адрес немає, то вихід з ладу або перезавантаження маршрутизатора не впливає на TCP-з’єднання – процес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 </a:t>
            </a:r>
            <a:r>
              <a:rPr lang="uk-UA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д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жерелі вичікує кілька секунд і повторно надсилає все непідтверджені пакети.</a:t>
            </a:r>
          </a:p>
          <a:p>
            <a:r>
              <a:rPr lang="uk-UA" sz="2000" i="1">
                <a:highlight>
                  <a:srgbClr val="C0C0C0"/>
                </a:highlight>
              </a:rPr>
              <a:t>і ще дещо…</a:t>
            </a:r>
          </a:p>
          <a:p>
            <a:r>
              <a:rPr lang="uk-UA" sz="2000" i="1">
                <a:solidFill>
                  <a:schemeClr val="bg1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</a:rPr>
              <a:t>На цьому все</a:t>
            </a:r>
            <a:endParaRPr lang="uk-UA" sz="2000"/>
          </a:p>
          <a:p>
            <a:endParaRPr lang="uk-UA" sz="2000" i="1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6794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6BF83-DCB2-4D21-9961-2796BC68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DF5DF27-9257-4665-A698-AD8FBB64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  <a:p>
            <a:endParaRPr lang="uk-UA"/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2625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65F2212-422F-4660-8888-F8FA92A6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  <a:solidFill>
            <a:srgbClr val="33CCFF"/>
          </a:solidFill>
        </p:spPr>
        <p:txBody>
          <a:bodyPr>
            <a:normAutofit/>
          </a:bodyPr>
          <a:lstStyle/>
          <a:p>
            <a:pPr algn="ctr"/>
            <a:r>
              <a:rPr lang="uk-UA" b="1">
                <a:highlight>
                  <a:srgbClr val="33CCFF"/>
                </a:highlight>
              </a:rPr>
              <a:t>Список літератури</a:t>
            </a:r>
          </a:p>
        </p:txBody>
      </p:sp>
      <p:sp>
        <p:nvSpPr>
          <p:cNvPr id="16" name="Місце для вмісту 15">
            <a:extLst>
              <a:ext uri="{FF2B5EF4-FFF2-40B4-BE49-F238E27FC236}">
                <a16:creationId xmlns:a16="http://schemas.microsoft.com/office/drawing/2014/main" id="{1D3EE7C5-C798-4565-A765-66BBF166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tabLst>
                <a:tab pos="228600" algn="l"/>
              </a:tabLst>
            </a:pPr>
            <a:r>
              <a:rPr lang="uk-UA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Воробієнко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П.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П., Л.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А.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Нікітюк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П.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І.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Резніченко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Телекомунікаційні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RU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інформаційні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мережі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К.: САММ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ІТ-Книга, 2010. – 708 с.</a:t>
            </a:r>
          </a:p>
          <a:p>
            <a:pPr marL="342900" lvl="0" indent="-342900" algn="l">
              <a:buFont typeface="+mj-lt"/>
              <a:buAutoNum type="arabicPeriod"/>
              <a:tabLst>
                <a:tab pos="228600" algn="l"/>
              </a:tabLst>
            </a:pPr>
            <a:r>
              <a:rPr lang="uk-UA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Олифер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В. Г., </a:t>
            </a:r>
            <a:r>
              <a:rPr lang="uk-UA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Олифер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Н. А. </a:t>
            </a:r>
            <a:r>
              <a:rPr lang="uk-UA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Компьютерные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сети. Принц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uk-UA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пы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технологии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протоколы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5-е </a:t>
            </a:r>
            <a:r>
              <a:rPr lang="uk-UA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изд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– </a:t>
            </a:r>
            <a:r>
              <a:rPr lang="uk-UA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Спб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.: </a:t>
            </a:r>
            <a:r>
              <a:rPr lang="uk-UA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Питер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2016. – 992 с.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uk-UA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підходять 3-є та 4-е видання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0" lvl="0" indent="0" algn="l">
              <a:buNone/>
              <a:tabLst>
                <a:tab pos="228600" algn="l"/>
              </a:tabLst>
            </a:pPr>
            <a:br>
              <a:rPr lang="uk-UA"/>
            </a:br>
            <a:r>
              <a:rPr lang="uk-UA">
                <a:solidFill>
                  <a:srgbClr val="0070C0"/>
                </a:solidFill>
              </a:rPr>
              <a:t>Невеличка бібліотечка:</a:t>
            </a:r>
            <a:br>
              <a:rPr lang="uk-UA"/>
            </a:br>
            <a:r>
              <a:rPr lang="en-US"/>
              <a:t>https://drive.google.com/drive/folders/1ITtDAkTeGGYrQnVgtWr_WtOlbi1hiFwV?usp=sharing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528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0AA19-EA37-4A75-9E4D-BF4BA620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656"/>
          </a:xfrm>
        </p:spPr>
        <p:txBody>
          <a:bodyPr>
            <a:normAutofit fontScale="90000"/>
          </a:bodyPr>
          <a:lstStyle/>
          <a:p>
            <a:endParaRPr lang="uk-UA" sz="2800" b="1" i="1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69AA4E-2445-43D5-A703-DCCDC852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782"/>
            <a:ext cx="10515600" cy="5695181"/>
          </a:xfrm>
        </p:spPr>
        <p:txBody>
          <a:bodyPr>
            <a:normAutofit/>
          </a:bodyPr>
          <a:lstStyle/>
          <a:p>
            <a:r>
              <a:rPr lang="uk-UA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Стек протоколів </a:t>
            </a:r>
            <a:r>
              <a:rPr lang="en-US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TCP/IP </a:t>
            </a:r>
            <a:r>
              <a:rPr lang="en-US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– 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це система протоколів, яка відображає архітектуру зв'язку і є основою для розвитку нових протоколів. Базовими в стеку є протокол управління передачею TCP</a:t>
            </a:r>
            <a:r>
              <a:rPr lang="en-US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(Transmission Control Protocol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) </a:t>
            </a:r>
            <a:r>
              <a:rPr lang="uk-UA" sz="2000">
                <a:solidFill>
                  <a:srgbClr val="000000"/>
                </a:solidFill>
                <a:ea typeface="Calibri" panose="020F0502020204030204" pitchFamily="34" charset="0"/>
              </a:rPr>
              <a:t>та </a:t>
            </a:r>
            <a:r>
              <a:rPr lang="uk-UA" sz="2000" err="1">
                <a:solidFill>
                  <a:srgbClr val="000000"/>
                </a:solidFill>
                <a:ea typeface="Calibri" panose="020F0502020204030204" pitchFamily="34" charset="0"/>
              </a:rPr>
              <a:t>міжмережевий</a:t>
            </a:r>
            <a:r>
              <a:rPr lang="uk-UA" sz="200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протокол IP (</a:t>
            </a:r>
            <a:r>
              <a:rPr lang="en-US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Internet Protocol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). </a:t>
            </a:r>
          </a:p>
          <a:p>
            <a:r>
              <a:rPr lang="uk-UA" sz="2000">
                <a:effectLst/>
                <a:ea typeface="Calibri" panose="020F0502020204030204" pitchFamily="34" charset="0"/>
              </a:rPr>
              <a:t>Стек </a:t>
            </a:r>
            <a:r>
              <a:rPr lang="en-US" sz="2000">
                <a:effectLst/>
                <a:ea typeface="Calibri" panose="020F0502020204030204" pitchFamily="34" charset="0"/>
              </a:rPr>
              <a:t>TCP/IP 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інколи називають </a:t>
            </a:r>
            <a:r>
              <a:rPr lang="uk-UA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моделлю </a:t>
            </a:r>
            <a:r>
              <a:rPr lang="en-US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DoD</a:t>
            </a:r>
            <a:r>
              <a:rPr lang="en-US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(Department of </a:t>
            </a:r>
            <a:r>
              <a:rPr lang="uk-UA" sz="2000" err="1">
                <a:effectLst/>
                <a:ea typeface="Calibri" panose="020F0502020204030204" pitchFamily="34" charset="0"/>
              </a:rPr>
              <a:t>Defense</a:t>
            </a:r>
            <a:r>
              <a:rPr lang="en-US" sz="2000">
                <a:effectLst/>
                <a:ea typeface="Calibri" panose="020F0502020204030204" pitchFamily="34" charset="0"/>
              </a:rPr>
              <a:t> – </a:t>
            </a:r>
            <a:r>
              <a:rPr lang="uk-UA" sz="2000">
                <a:effectLst/>
                <a:ea typeface="Calibri" panose="020F0502020204030204" pitchFamily="34" charset="0"/>
              </a:rPr>
              <a:t>М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іністерство оборони), оскільки вона розроблена в DARPA </a:t>
            </a:r>
            <a:r>
              <a:rPr lang="uk-UA" sz="2000">
                <a:effectLst/>
                <a:ea typeface="Calibri" panose="020F0502020204030204" pitchFamily="34" charset="0"/>
              </a:rPr>
              <a:t>(</a:t>
            </a:r>
            <a:r>
              <a:rPr lang="uk-UA" sz="2000" err="1">
                <a:effectLst/>
                <a:ea typeface="Calibri" panose="020F0502020204030204" pitchFamily="34" charset="0"/>
              </a:rPr>
              <a:t>Defense’s</a:t>
            </a:r>
            <a:r>
              <a:rPr lang="uk-UA" sz="2000">
                <a:effectLst/>
                <a:ea typeface="Calibri" panose="020F0502020204030204" pitchFamily="34" charset="0"/>
              </a:rPr>
              <a:t> </a:t>
            </a:r>
            <a:r>
              <a:rPr lang="uk-UA" sz="2000" err="1">
                <a:effectLst/>
                <a:ea typeface="Calibri" panose="020F0502020204030204" pitchFamily="34" charset="0"/>
              </a:rPr>
              <a:t>Advanced</a:t>
            </a:r>
            <a:r>
              <a:rPr lang="uk-UA" sz="2000">
                <a:effectLst/>
                <a:ea typeface="Calibri" panose="020F0502020204030204" pitchFamily="34" charset="0"/>
              </a:rPr>
              <a:t> </a:t>
            </a:r>
            <a:r>
              <a:rPr lang="uk-UA" sz="2000" err="1">
                <a:effectLst/>
                <a:ea typeface="Calibri" panose="020F0502020204030204" pitchFamily="34" charset="0"/>
              </a:rPr>
              <a:t>Research</a:t>
            </a:r>
            <a:r>
              <a:rPr lang="uk-UA" sz="2000">
                <a:effectLst/>
                <a:ea typeface="Calibri" panose="020F0502020204030204" pitchFamily="34" charset="0"/>
              </a:rPr>
              <a:t> </a:t>
            </a:r>
            <a:r>
              <a:rPr lang="uk-UA" sz="2000" err="1">
                <a:effectLst/>
                <a:ea typeface="Calibri" panose="020F0502020204030204" pitchFamily="34" charset="0"/>
              </a:rPr>
              <a:t>Projects</a:t>
            </a:r>
            <a:r>
              <a:rPr lang="uk-UA" sz="2000">
                <a:effectLst/>
                <a:ea typeface="Calibri" panose="020F0502020204030204" pitchFamily="34" charset="0"/>
              </a:rPr>
              <a:t> </a:t>
            </a:r>
            <a:r>
              <a:rPr lang="uk-UA" sz="2000" err="1">
                <a:effectLst/>
                <a:ea typeface="Calibri" panose="020F0502020204030204" pitchFamily="34" charset="0"/>
              </a:rPr>
              <a:t>Agency</a:t>
            </a:r>
            <a:r>
              <a:rPr lang="uk-UA" sz="2000">
                <a:effectLst/>
                <a:ea typeface="Calibri" panose="020F0502020204030204" pitchFamily="34" charset="0"/>
              </a:rPr>
              <a:t> – Агентство передових оборонних дослідницьких проектів Міноборони США)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endParaRPr lang="uk-UA" sz="2000"/>
          </a:p>
          <a:p>
            <a:r>
              <a:rPr lang="uk-UA" sz="2000" b="1" i="1"/>
              <a:t>Зовсім трохи історії</a:t>
            </a:r>
            <a:endParaRPr lang="uk-UA" sz="2000"/>
          </a:p>
          <a:p>
            <a:r>
              <a:rPr lang="uk-UA" sz="2000"/>
              <a:t>1970-і</a:t>
            </a:r>
            <a:r>
              <a:rPr lang="en-US" sz="2000"/>
              <a:t> – </a:t>
            </a:r>
            <a:r>
              <a:rPr lang="uk-UA" sz="2000"/>
              <a:t>початок 1980-х років, </a:t>
            </a:r>
            <a:r>
              <a:rPr lang="en-US" sz="2000"/>
              <a:t>DARPA</a:t>
            </a:r>
            <a:r>
              <a:rPr lang="uk-UA" sz="2000"/>
              <a:t>: створення й розвиток архітектури глобальної мережі </a:t>
            </a:r>
            <a:r>
              <a:rPr lang="en-US" sz="2000"/>
              <a:t>ARPANET</a:t>
            </a:r>
            <a:r>
              <a:rPr lang="uk-UA" sz="2000"/>
              <a:t> та приєднання до неї інших глобальних мереж. Розробка ПЗ для керування роботою мереж. Результат: стек протоколів </a:t>
            </a:r>
            <a:r>
              <a:rPr lang="en-US" sz="2000"/>
              <a:t>TCP/IP</a:t>
            </a:r>
            <a:r>
              <a:rPr lang="uk-UA" sz="2000"/>
              <a:t>.</a:t>
            </a:r>
          </a:p>
          <a:p>
            <a:r>
              <a:rPr lang="en-US" sz="2000"/>
              <a:t>1983, </a:t>
            </a:r>
            <a:r>
              <a:rPr lang="uk-UA" sz="2000"/>
              <a:t>1 січня: </a:t>
            </a:r>
            <a:r>
              <a:rPr lang="en-US" sz="2000"/>
              <a:t>ARPANET </a:t>
            </a:r>
            <a:r>
              <a:rPr lang="uk-UA" sz="2000"/>
              <a:t>офіційно переходить на </a:t>
            </a:r>
            <a:r>
              <a:rPr lang="en-US" sz="2000"/>
              <a:t>TCP/IP</a:t>
            </a:r>
            <a:r>
              <a:rPr lang="uk-UA" sz="2000"/>
              <a:t>. «День народження Інтернету».</a:t>
            </a:r>
          </a:p>
          <a:p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1990 рік. Стек протоколів TCP/IP стає домінуючим у світі. Далі він поступово витісняє інші набори протоколів (</a:t>
            </a:r>
            <a:r>
              <a:rPr lang="en-US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IPX/SPX 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фірми </a:t>
            </a:r>
            <a:r>
              <a:rPr lang="en-US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Novell</a:t>
            </a:r>
            <a:r>
              <a:rPr lang="uk-UA" sz="2000">
                <a:solidFill>
                  <a:srgbClr val="000000"/>
                </a:solidFill>
                <a:ea typeface="Calibri" panose="020F0502020204030204" pitchFamily="34" charset="0"/>
              </a:rPr>
              <a:t>,</a:t>
            </a:r>
            <a:r>
              <a:rPr lang="uk-UA" sz="2000"/>
              <a:t> </a:t>
            </a:r>
            <a:r>
              <a:rPr lang="en-US" sz="2000"/>
              <a:t> NetBIOS/SMB</a:t>
            </a:r>
            <a:r>
              <a:rPr lang="uk-UA" sz="2000"/>
              <a:t> фірми </a:t>
            </a:r>
            <a:r>
              <a:rPr lang="en-US" sz="2000"/>
              <a:t>IBM </a:t>
            </a:r>
            <a:r>
              <a:rPr lang="uk-UA" sz="2000"/>
              <a:t>і деякі інші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).</a:t>
            </a:r>
            <a:endParaRPr lang="uk-UA" sz="2000"/>
          </a:p>
        </p:txBody>
      </p:sp>
    </p:spTree>
    <p:extLst>
      <p:ext uri="{BB962C8B-B14F-4D97-AF65-F5344CB8AC3E}">
        <p14:creationId xmlns:p14="http://schemas.microsoft.com/office/powerpoint/2010/main" val="50536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1147E-11FB-4E37-92FC-49219E2B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400"/>
          </a:xfrm>
        </p:spPr>
        <p:txBody>
          <a:bodyPr>
            <a:normAutofit/>
          </a:bodyPr>
          <a:lstStyle/>
          <a:p>
            <a:r>
              <a:rPr lang="ru-RU" sz="2800" b="1" i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Стек </a:t>
            </a:r>
            <a:r>
              <a:rPr lang="ru-RU" sz="2800" b="1" i="0" err="1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протоколів</a:t>
            </a:r>
            <a:r>
              <a:rPr lang="ru-RU" sz="2800" b="1" i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 </a:t>
            </a:r>
            <a:r>
              <a:rPr lang="en-US" sz="2800" b="1" i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TCP/IP</a:t>
            </a:r>
            <a:endParaRPr lang="uk-UA" sz="2400" b="1" i="1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7367C33-64EC-47D8-9F0D-95D51119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526"/>
            <a:ext cx="10515600" cy="55903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sz="2000"/>
              <a:t>4 рівні протоколів моделі + фізичний рівень. </a:t>
            </a:r>
            <a:endParaRPr lang="uk-UA" sz="2000" i="1">
              <a:highlight>
                <a:srgbClr val="C0C0C0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uk-UA" sz="20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uk-UA" sz="20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uk-UA" sz="20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uk-UA" sz="20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uk-UA" sz="20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uk-UA" sz="20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uk-UA" sz="20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uk-UA" sz="20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uk-UA" sz="20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uk-UA" sz="20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sz="2000" i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Стек TCP/IP є стандартизованим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Стандарти </a:t>
            </a:r>
            <a:r>
              <a:rPr lang="en-US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TCP/IP 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публікуються в серії документів з загальною назвою </a:t>
            </a:r>
            <a:r>
              <a:rPr lang="uk-UA" sz="2000" err="1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Request</a:t>
            </a:r>
            <a:r>
              <a:rPr lang="uk-UA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uk-UA" sz="2000" err="1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For</a:t>
            </a:r>
            <a:r>
              <a:rPr lang="uk-UA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uk-UA" sz="2000" err="1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Comment</a:t>
            </a:r>
            <a:r>
              <a:rPr lang="uk-UA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 (RFC)</a:t>
            </a:r>
            <a:r>
              <a:rPr lang="en-US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які описують внутрішню роботу Інтернету. Не всі RFC мають статус  офіційних міжнародних стандартів, але деякі з них з часом отримують цей статус після затвердження в </a:t>
            </a:r>
            <a:r>
              <a:rPr lang="en-US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ISO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(International Standard Organization) 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або в </a:t>
            </a:r>
            <a:r>
              <a:rPr lang="uk-UA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ITU-T</a:t>
            </a:r>
            <a:r>
              <a:rPr lang="en-US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(</a:t>
            </a:r>
            <a:r>
              <a:rPr lang="en-US" sz="2000"/>
              <a:t>International Telecommunication Union </a:t>
            </a:r>
            <a:r>
              <a:rPr lang="uk-UA" sz="2000"/>
              <a:t>– </a:t>
            </a:r>
            <a:r>
              <a:rPr lang="en-US" sz="2000"/>
              <a:t>Telecommunication sector</a:t>
            </a:r>
            <a:r>
              <a:rPr lang="en-US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)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r>
              <a:rPr lang="en-US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endParaRPr lang="uk-UA" sz="200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sz="2000" i="1">
                <a:solidFill>
                  <a:srgbClr val="000000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</a:rPr>
              <a:t>Фізичний рівень у стеку не описано</a:t>
            </a:r>
            <a:r>
              <a:rPr lang="uk-UA" sz="2000">
                <a:solidFill>
                  <a:srgbClr val="000000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</a:rPr>
              <a:t>.</a:t>
            </a:r>
            <a:r>
              <a:rPr lang="uk-UA" sz="2000" i="1">
                <a:highlight>
                  <a:srgbClr val="C0C0C0"/>
                </a:highlight>
              </a:rPr>
              <a:t> Деякі джерела включають фізичний рівень у модель.</a:t>
            </a:r>
            <a:r>
              <a:rPr lang="uk-UA" sz="2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endParaRPr lang="uk-UA" sz="2000" i="1"/>
          </a:p>
        </p:txBody>
      </p:sp>
      <p:grpSp>
        <p:nvGrpSpPr>
          <p:cNvPr id="48" name="Групувати 47">
            <a:extLst>
              <a:ext uri="{FF2B5EF4-FFF2-40B4-BE49-F238E27FC236}">
                <a16:creationId xmlns:a16="http://schemas.microsoft.com/office/drawing/2014/main" id="{BCA733F9-688C-4CBA-8F2B-108FC36D6ECA}"/>
              </a:ext>
            </a:extLst>
          </p:cNvPr>
          <p:cNvGrpSpPr/>
          <p:nvPr/>
        </p:nvGrpSpPr>
        <p:grpSpPr>
          <a:xfrm>
            <a:off x="1156158" y="1423242"/>
            <a:ext cx="9464270" cy="2748552"/>
            <a:chOff x="1156158" y="1905024"/>
            <a:chExt cx="5741997" cy="2748552"/>
          </a:xfrm>
        </p:grpSpPr>
        <p:sp>
          <p:nvSpPr>
            <p:cNvPr id="25" name="Прямокутник 24">
              <a:extLst>
                <a:ext uri="{FF2B5EF4-FFF2-40B4-BE49-F238E27FC236}">
                  <a16:creationId xmlns:a16="http://schemas.microsoft.com/office/drawing/2014/main" id="{8F8C1941-BF04-4A6C-88B1-45AFD1B669CD}"/>
                </a:ext>
              </a:extLst>
            </p:cNvPr>
            <p:cNvSpPr/>
            <p:nvPr/>
          </p:nvSpPr>
          <p:spPr>
            <a:xfrm>
              <a:off x="1156158" y="4123848"/>
              <a:ext cx="5741996" cy="5297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uk-UA" sz="2400" kern="0">
                  <a:ln w="0"/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Фізичний рівень</a:t>
              </a:r>
            </a:p>
          </p:txBody>
        </p:sp>
        <p:grpSp>
          <p:nvGrpSpPr>
            <p:cNvPr id="47" name="Групувати 46">
              <a:extLst>
                <a:ext uri="{FF2B5EF4-FFF2-40B4-BE49-F238E27FC236}">
                  <a16:creationId xmlns:a16="http://schemas.microsoft.com/office/drawing/2014/main" id="{3744EF55-A0A3-4D13-967F-CEB9494D0B0D}"/>
                </a:ext>
              </a:extLst>
            </p:cNvPr>
            <p:cNvGrpSpPr/>
            <p:nvPr/>
          </p:nvGrpSpPr>
          <p:grpSpPr>
            <a:xfrm>
              <a:off x="1156159" y="1905024"/>
              <a:ext cx="5741996" cy="2211152"/>
              <a:chOff x="6742918" y="1856491"/>
              <a:chExt cx="1306292" cy="85811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A13C11-A35C-4A59-BE46-813CAAFE05FA}"/>
                  </a:ext>
                </a:extLst>
              </p:cNvPr>
              <p:cNvSpPr txBox="1"/>
              <p:nvPr/>
            </p:nvSpPr>
            <p:spPr>
              <a:xfrm>
                <a:off x="6742918" y="1856491"/>
                <a:ext cx="1306292" cy="1791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uk-UA" sz="2400"/>
                  <a:t>Рівень застосунків/додатків, або прикладний </a:t>
                </a:r>
                <a:r>
                  <a:rPr lang="en-US" sz="2400" b="0" i="0">
                    <a:solidFill>
                      <a:srgbClr val="202122"/>
                    </a:solidFill>
                    <a:effectLst/>
                  </a:rPr>
                  <a:t>(Application layer)</a:t>
                </a:r>
                <a:endParaRPr lang="uk-UA" sz="16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995C41-4B46-4241-9F14-521FB846867C}"/>
                  </a:ext>
                </a:extLst>
              </p:cNvPr>
              <p:cNvSpPr txBox="1"/>
              <p:nvPr/>
            </p:nvSpPr>
            <p:spPr>
              <a:xfrm>
                <a:off x="6742918" y="2036281"/>
                <a:ext cx="1306292" cy="17916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uk-UA" sz="2400"/>
                  <a:t>Транспортний (</a:t>
                </a:r>
                <a:r>
                  <a:rPr lang="uk-UA" sz="2400" err="1"/>
                  <a:t>міжвузловий</a:t>
                </a:r>
                <a:r>
                  <a:rPr lang="uk-UA" sz="2400"/>
                  <a:t>) рівень (</a:t>
                </a:r>
                <a:r>
                  <a:rPr lang="en-US" sz="2400" b="0" i="0">
                    <a:solidFill>
                      <a:srgbClr val="202122"/>
                    </a:solidFill>
                    <a:effectLst/>
                  </a:rPr>
                  <a:t>Transport Layer</a:t>
                </a:r>
                <a:r>
                  <a:rPr lang="uk-UA" sz="2400"/>
                  <a:t>)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C05CF11-2C36-4EE6-A1C7-BCDC7A00029D}"/>
                  </a:ext>
                </a:extLst>
              </p:cNvPr>
              <p:cNvSpPr txBox="1"/>
              <p:nvPr/>
            </p:nvSpPr>
            <p:spPr>
              <a:xfrm>
                <a:off x="6742918" y="2215056"/>
                <a:ext cx="1306292" cy="3224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uk-UA" sz="2400" err="1"/>
                  <a:t>Міжмережевий</a:t>
                </a:r>
                <a:r>
                  <a:rPr lang="uk-UA" sz="2400"/>
                  <a:t> рівень, або рівень </a:t>
                </a:r>
                <a:r>
                  <a:rPr lang="uk-UA" sz="2400" err="1"/>
                  <a:t>міжмережевих</a:t>
                </a:r>
                <a:r>
                  <a:rPr lang="uk-UA" sz="2400"/>
                  <a:t> інтерфейсів (</a:t>
                </a:r>
                <a:r>
                  <a:rPr lang="en-US" sz="2400"/>
                  <a:t>Internet layer</a:t>
                </a:r>
                <a:r>
                  <a:rPr lang="uk-UA" sz="2400"/>
                  <a:t>)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D75FA48-EB87-45E3-B3ED-57D91D090137}"/>
                  </a:ext>
                </a:extLst>
              </p:cNvPr>
              <p:cNvSpPr txBox="1"/>
              <p:nvPr/>
            </p:nvSpPr>
            <p:spPr>
              <a:xfrm>
                <a:off x="6742918" y="2535437"/>
                <a:ext cx="1306292" cy="1791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uk-UA" sz="2400"/>
                  <a:t>Рівень доступу до мережі, або канальний (</a:t>
                </a:r>
                <a:r>
                  <a:rPr lang="en-US" sz="2400" b="0" i="0">
                    <a:effectLst/>
                  </a:rPr>
                  <a:t>Network Access Layer</a:t>
                </a:r>
                <a:r>
                  <a:rPr lang="uk-UA" sz="240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30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D0BF6-F51A-4042-AF74-7CFCBDC0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uk-UA" sz="2400" b="1" i="1">
                <a:latin typeface="+mn-lt"/>
              </a:rPr>
              <a:t>Стислий опис рівнів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9DBAA60-821A-4303-A498-E46DFFFD3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961914" cy="5811836"/>
          </a:xfrm>
        </p:spPr>
        <p:txBody>
          <a:bodyPr>
            <a:noAutofit/>
          </a:bodyPr>
          <a:lstStyle/>
          <a:p>
            <a:pPr marL="180000">
              <a:spcBef>
                <a:spcPts val="600"/>
              </a:spcBef>
            </a:pPr>
            <a:r>
              <a:rPr lang="ru-RU" sz="1900" b="0" i="0" err="1">
                <a:solidFill>
                  <a:srgbClr val="0070C0"/>
                </a:solidFill>
                <a:effectLst/>
              </a:rPr>
              <a:t>Прикладний</a:t>
            </a:r>
            <a:r>
              <a:rPr lang="ru-RU" sz="1900" b="0" i="0">
                <a:solidFill>
                  <a:srgbClr val="0070C0"/>
                </a:solidFill>
                <a:effectLst/>
              </a:rPr>
              <a:t> </a:t>
            </a:r>
            <a:r>
              <a:rPr lang="ru-RU" sz="1900" b="0" i="0" err="1">
                <a:solidFill>
                  <a:srgbClr val="0070C0"/>
                </a:solidFill>
                <a:effectLst/>
              </a:rPr>
              <a:t>рівень</a:t>
            </a:r>
            <a:r>
              <a:rPr lang="ru-RU" sz="1900">
                <a:solidFill>
                  <a:srgbClr val="000000"/>
                </a:solidFill>
              </a:rPr>
              <a:t>.</a:t>
            </a:r>
            <a:r>
              <a:rPr lang="ru-RU" sz="1900" b="0" i="0">
                <a:solidFill>
                  <a:srgbClr val="000000"/>
                </a:solidFill>
                <a:effectLst/>
              </a:rPr>
              <a:t> Тут </a:t>
            </a:r>
            <a:r>
              <a:rPr lang="ru-RU" sz="1900" b="0" i="0" err="1">
                <a:solidFill>
                  <a:srgbClr val="000000"/>
                </a:solidFill>
                <a:effectLst/>
              </a:rPr>
              <a:t>працюють</a:t>
            </a:r>
            <a:r>
              <a:rPr lang="ru-RU" sz="1900" b="0" i="0">
                <a:solidFill>
                  <a:srgbClr val="000000"/>
                </a:solidFill>
                <a:effectLst/>
              </a:rPr>
              <a:t> </a:t>
            </a:r>
            <a:r>
              <a:rPr lang="ru-RU" sz="1900" b="0" i="0" err="1">
                <a:solidFill>
                  <a:srgbClr val="000000"/>
                </a:solidFill>
                <a:effectLst/>
              </a:rPr>
              <a:t>мережеві</a:t>
            </a:r>
            <a:r>
              <a:rPr lang="ru-RU" sz="1900" b="0" i="0">
                <a:solidFill>
                  <a:srgbClr val="000000"/>
                </a:solidFill>
                <a:effectLst/>
              </a:rPr>
              <a:t> «</a:t>
            </a:r>
            <a:r>
              <a:rPr lang="ru-RU" sz="1900" b="0" i="0" err="1">
                <a:solidFill>
                  <a:srgbClr val="000000"/>
                </a:solidFill>
                <a:effectLst/>
              </a:rPr>
              <a:t>користувацькі</a:t>
            </a:r>
            <a:r>
              <a:rPr lang="ru-RU" sz="1900" b="0" i="0">
                <a:solidFill>
                  <a:srgbClr val="000000"/>
                </a:solidFill>
                <a:effectLst/>
              </a:rPr>
              <a:t>» </a:t>
            </a:r>
            <a:r>
              <a:rPr lang="ru-RU" sz="1900" b="0" i="0" err="1">
                <a:solidFill>
                  <a:srgbClr val="000000"/>
                </a:solidFill>
                <a:effectLst/>
              </a:rPr>
              <a:t>застосунки</a:t>
            </a:r>
            <a:r>
              <a:rPr lang="ru-RU" sz="1900">
                <a:solidFill>
                  <a:srgbClr val="000000"/>
                </a:solidFill>
              </a:rPr>
              <a:t>/</a:t>
            </a:r>
            <a:r>
              <a:rPr lang="ru-RU" sz="1900" err="1">
                <a:solidFill>
                  <a:srgbClr val="000000"/>
                </a:solidFill>
              </a:rPr>
              <a:t>додатки</a:t>
            </a:r>
            <a:r>
              <a:rPr lang="ru-RU" sz="1900">
                <a:solidFill>
                  <a:srgbClr val="000000"/>
                </a:solidFill>
              </a:rPr>
              <a:t> та </a:t>
            </a:r>
            <a:r>
              <a:rPr lang="ru-RU" sz="1900" err="1">
                <a:solidFill>
                  <a:srgbClr val="000000"/>
                </a:solidFill>
              </a:rPr>
              <a:t>протоколи</a:t>
            </a:r>
            <a:r>
              <a:rPr lang="ru-RU" sz="1900">
                <a:solidFill>
                  <a:srgbClr val="000000"/>
                </a:solidFill>
              </a:rPr>
              <a:t> – </a:t>
            </a:r>
            <a:r>
              <a:rPr lang="ru-RU" sz="1900" err="1">
                <a:solidFill>
                  <a:srgbClr val="000000"/>
                </a:solidFill>
              </a:rPr>
              <a:t>браузери</a:t>
            </a:r>
            <a:r>
              <a:rPr lang="ru-RU" sz="1900">
                <a:solidFill>
                  <a:srgbClr val="000000"/>
                </a:solidFill>
              </a:rPr>
              <a:t>, </a:t>
            </a:r>
            <a:r>
              <a:rPr lang="ru-RU" sz="1900" err="1">
                <a:solidFill>
                  <a:srgbClr val="000000"/>
                </a:solidFill>
              </a:rPr>
              <a:t>клієнти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електронної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пошти</a:t>
            </a:r>
            <a:r>
              <a:rPr lang="ru-RU" sz="1900">
                <a:solidFill>
                  <a:srgbClr val="000000"/>
                </a:solidFill>
              </a:rPr>
              <a:t>, </a:t>
            </a:r>
            <a:r>
              <a:rPr lang="ru-RU" sz="1900" err="1">
                <a:solidFill>
                  <a:srgbClr val="000000"/>
                </a:solidFill>
              </a:rPr>
              <a:t>поштові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сервери</a:t>
            </a:r>
            <a:r>
              <a:rPr lang="ru-RU" sz="1900">
                <a:solidFill>
                  <a:srgbClr val="000000"/>
                </a:solidFill>
              </a:rPr>
              <a:t>, </a:t>
            </a:r>
            <a:r>
              <a:rPr lang="ru-RU" sz="1900" err="1">
                <a:solidFill>
                  <a:srgbClr val="000000"/>
                </a:solidFill>
              </a:rPr>
              <a:t>програми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пересилання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файлів</a:t>
            </a:r>
            <a:r>
              <a:rPr lang="ru-RU" sz="1900">
                <a:solidFill>
                  <a:srgbClr val="000000"/>
                </a:solidFill>
              </a:rPr>
              <a:t>, </a:t>
            </a:r>
            <a:r>
              <a:rPr lang="ru-RU" sz="1900" err="1">
                <a:solidFill>
                  <a:srgbClr val="000000"/>
                </a:solidFill>
              </a:rPr>
              <a:t>програми</a:t>
            </a:r>
            <a:r>
              <a:rPr lang="ru-RU" sz="1900">
                <a:solidFill>
                  <a:srgbClr val="000000"/>
                </a:solidFill>
              </a:rPr>
              <a:t> та </a:t>
            </a:r>
            <a:r>
              <a:rPr lang="ru-RU" sz="1900" err="1">
                <a:solidFill>
                  <a:srgbClr val="000000"/>
                </a:solidFill>
              </a:rPr>
              <a:t>протоколи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передачі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потокових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даних</a:t>
            </a:r>
            <a:r>
              <a:rPr lang="ru-RU" sz="1900">
                <a:solidFill>
                  <a:srgbClr val="000000"/>
                </a:solidFill>
              </a:rPr>
              <a:t> (</a:t>
            </a:r>
            <a:r>
              <a:rPr lang="ru-RU" sz="1900" err="1">
                <a:solidFill>
                  <a:srgbClr val="000000"/>
                </a:solidFill>
              </a:rPr>
              <a:t>голосових</a:t>
            </a:r>
            <a:r>
              <a:rPr lang="ru-RU" sz="1900">
                <a:solidFill>
                  <a:srgbClr val="000000"/>
                </a:solidFill>
              </a:rPr>
              <a:t> і </a:t>
            </a:r>
            <a:r>
              <a:rPr lang="ru-RU" sz="1900" err="1">
                <a:solidFill>
                  <a:srgbClr val="000000"/>
                </a:solidFill>
              </a:rPr>
              <a:t>відео</a:t>
            </a:r>
            <a:r>
              <a:rPr lang="ru-RU" sz="1900">
                <a:solidFill>
                  <a:srgbClr val="000000"/>
                </a:solidFill>
              </a:rPr>
              <a:t>) </a:t>
            </a:r>
            <a:r>
              <a:rPr lang="ru-RU" sz="1900" err="1">
                <a:solidFill>
                  <a:srgbClr val="000000"/>
                </a:solidFill>
              </a:rPr>
              <a:t>тощо</a:t>
            </a:r>
            <a:r>
              <a:rPr lang="ru-RU" sz="1900">
                <a:solidFill>
                  <a:srgbClr val="000000"/>
                </a:solidFill>
              </a:rPr>
              <a:t>. </a:t>
            </a:r>
            <a:r>
              <a:rPr lang="ru-RU" sz="1900" i="1" err="1">
                <a:solidFill>
                  <a:srgbClr val="000000"/>
                </a:solidFill>
                <a:highlight>
                  <a:srgbClr val="C0C0C0"/>
                </a:highlight>
              </a:rPr>
              <a:t>Що</a:t>
            </a:r>
            <a:r>
              <a:rPr lang="ru-RU" sz="1900" i="1">
                <a:solidFill>
                  <a:srgbClr val="000000"/>
                </a:solidFill>
                <a:highlight>
                  <a:srgbClr val="C0C0C0"/>
                </a:highlight>
              </a:rPr>
              <a:t> </a:t>
            </a:r>
            <a:r>
              <a:rPr lang="ru-RU" sz="1900" i="1" err="1">
                <a:solidFill>
                  <a:srgbClr val="000000"/>
                </a:solidFill>
                <a:highlight>
                  <a:srgbClr val="C0C0C0"/>
                </a:highlight>
              </a:rPr>
              <a:t>ще</a:t>
            </a:r>
            <a:r>
              <a:rPr lang="ru-RU" sz="1900" i="1">
                <a:solidFill>
                  <a:srgbClr val="000000"/>
                </a:solidFill>
                <a:highlight>
                  <a:srgbClr val="C0C0C0"/>
                </a:highlight>
              </a:rPr>
              <a:t>?</a:t>
            </a:r>
            <a:br>
              <a:rPr lang="ru-RU" sz="1900">
                <a:solidFill>
                  <a:srgbClr val="000000"/>
                </a:solidFill>
              </a:rPr>
            </a:br>
            <a:r>
              <a:rPr lang="ru-RU" sz="1900" err="1">
                <a:solidFill>
                  <a:srgbClr val="000000"/>
                </a:solidFill>
              </a:rPr>
              <a:t>Ці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протоколи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використовують</a:t>
            </a:r>
            <a:r>
              <a:rPr lang="ru-RU" sz="1900">
                <a:solidFill>
                  <a:srgbClr val="000000"/>
                </a:solidFill>
              </a:rPr>
              <a:t> той </a:t>
            </a:r>
            <a:r>
              <a:rPr lang="ru-RU" sz="1900" err="1">
                <a:solidFill>
                  <a:srgbClr val="000000"/>
                </a:solidFill>
              </a:rPr>
              <a:t>чи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інший</a:t>
            </a:r>
            <a:r>
              <a:rPr lang="ru-RU" sz="1900">
                <a:solidFill>
                  <a:srgbClr val="000000"/>
                </a:solidFill>
              </a:rPr>
              <a:t> протокол транспортного </a:t>
            </a:r>
            <a:r>
              <a:rPr lang="ru-RU" sz="1900" err="1">
                <a:solidFill>
                  <a:srgbClr val="000000"/>
                </a:solidFill>
              </a:rPr>
              <a:t>рівня</a:t>
            </a:r>
            <a:r>
              <a:rPr lang="ru-RU" sz="1900">
                <a:solidFill>
                  <a:srgbClr val="000000"/>
                </a:solidFill>
              </a:rPr>
              <a:t>. </a:t>
            </a:r>
            <a:r>
              <a:rPr lang="ru-RU" sz="1900" err="1"/>
              <a:t>Тобто</a:t>
            </a:r>
            <a:r>
              <a:rPr lang="ru-RU" sz="1900"/>
              <a:t> </a:t>
            </a:r>
            <a:r>
              <a:rPr lang="ru-RU" sz="1900" err="1"/>
              <a:t>передають</a:t>
            </a:r>
            <a:r>
              <a:rPr lang="ru-RU" sz="1900"/>
              <a:t> </a:t>
            </a:r>
            <a:r>
              <a:rPr lang="ru-RU" sz="1900" err="1"/>
              <a:t>дані</a:t>
            </a:r>
            <a:r>
              <a:rPr lang="ru-RU" sz="1900"/>
              <a:t>, </a:t>
            </a:r>
            <a:r>
              <a:rPr lang="ru-RU" sz="1900" err="1"/>
              <a:t>призначені</a:t>
            </a:r>
            <a:r>
              <a:rPr lang="ru-RU" sz="1900"/>
              <a:t> для </a:t>
            </a:r>
            <a:r>
              <a:rPr lang="ru-RU" sz="1900" err="1"/>
              <a:t>пересилки</a:t>
            </a:r>
            <a:r>
              <a:rPr lang="ru-RU" sz="1900"/>
              <a:t>, протоколу транспортного </a:t>
            </a:r>
            <a:r>
              <a:rPr lang="ru-RU" sz="1900" err="1"/>
              <a:t>рівня</a:t>
            </a:r>
            <a:r>
              <a:rPr lang="ru-RU" sz="1900"/>
              <a:t>, та/</a:t>
            </a:r>
            <a:r>
              <a:rPr lang="ru-RU" sz="1900" err="1"/>
              <a:t>або</a:t>
            </a:r>
            <a:r>
              <a:rPr lang="ru-RU" sz="1900"/>
              <a:t> </a:t>
            </a:r>
            <a:r>
              <a:rPr lang="ru-RU" sz="1900" err="1"/>
              <a:t>отримують</a:t>
            </a:r>
            <a:r>
              <a:rPr lang="ru-RU" sz="1900"/>
              <a:t> </a:t>
            </a:r>
            <a:r>
              <a:rPr lang="ru-RU" sz="1900" err="1"/>
              <a:t>дані</a:t>
            </a:r>
            <a:r>
              <a:rPr lang="ru-RU" sz="1900"/>
              <a:t> </a:t>
            </a:r>
            <a:r>
              <a:rPr lang="ru-RU" sz="1900" err="1"/>
              <a:t>від</a:t>
            </a:r>
            <a:r>
              <a:rPr lang="ru-RU" sz="1900"/>
              <a:t> </a:t>
            </a:r>
            <a:r>
              <a:rPr lang="ru-RU" sz="1900" err="1"/>
              <a:t>нього</a:t>
            </a:r>
            <a:r>
              <a:rPr lang="ru-RU" sz="1900"/>
              <a:t>. </a:t>
            </a:r>
            <a:r>
              <a:rPr lang="ru-RU" sz="1900">
                <a:solidFill>
                  <a:schemeClr val="bg1">
                    <a:lumMod val="50000"/>
                  </a:schemeClr>
                </a:solidFill>
              </a:rPr>
              <a:t>Часто </a:t>
            </a:r>
            <a:r>
              <a:rPr lang="ru-RU" sz="1900" err="1">
                <a:solidFill>
                  <a:schemeClr val="bg1">
                    <a:lumMod val="50000"/>
                  </a:schemeClr>
                </a:solidFill>
              </a:rPr>
              <a:t>кажуть</a:t>
            </a:r>
            <a:r>
              <a:rPr lang="ru-RU" sz="19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sz="1900" i="1">
                <a:solidFill>
                  <a:schemeClr val="bg1">
                    <a:lumMod val="50000"/>
                  </a:schemeClr>
                </a:solidFill>
              </a:rPr>
              <a:t>«</a:t>
            </a:r>
            <a:r>
              <a:rPr lang="ru-RU" sz="1900" i="1" err="1">
                <a:solidFill>
                  <a:schemeClr val="bg1">
                    <a:lumMod val="50000"/>
                  </a:schemeClr>
                </a:solidFill>
              </a:rPr>
              <a:t>Працюють</a:t>
            </a:r>
            <a:r>
              <a:rPr lang="ru-RU" sz="1900" i="1">
                <a:solidFill>
                  <a:schemeClr val="bg1">
                    <a:lumMod val="50000"/>
                  </a:schemeClr>
                </a:solidFill>
              </a:rPr>
              <a:t> поверх протоколу …»</a:t>
            </a:r>
            <a:r>
              <a:rPr lang="ru-RU" sz="1900"/>
              <a:t> </a:t>
            </a:r>
            <a:endParaRPr lang="ru-RU" sz="1900" b="0" i="1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180000">
              <a:spcBef>
                <a:spcPts val="600"/>
              </a:spcBef>
            </a:pPr>
            <a:r>
              <a:rPr lang="ru-RU" sz="1900" err="1">
                <a:solidFill>
                  <a:srgbClr val="0070C0"/>
                </a:solidFill>
              </a:rPr>
              <a:t>Транспортний</a:t>
            </a:r>
            <a:r>
              <a:rPr lang="ru-RU" sz="1900">
                <a:solidFill>
                  <a:srgbClr val="0070C0"/>
                </a:solidFill>
              </a:rPr>
              <a:t> </a:t>
            </a:r>
            <a:r>
              <a:rPr lang="ru-RU" sz="1900" err="1">
                <a:solidFill>
                  <a:srgbClr val="0070C0"/>
                </a:solidFill>
              </a:rPr>
              <a:t>рівень</a:t>
            </a:r>
            <a:r>
              <a:rPr lang="ru-RU" sz="1900">
                <a:solidFill>
                  <a:srgbClr val="000000"/>
                </a:solidFill>
              </a:rPr>
              <a:t>. </a:t>
            </a:r>
            <a:r>
              <a:rPr lang="ru-RU" sz="1900" err="1">
                <a:solidFill>
                  <a:srgbClr val="000000"/>
                </a:solidFill>
              </a:rPr>
              <a:t>Транспортні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протоколи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працюють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i="1" err="1">
                <a:solidFill>
                  <a:srgbClr val="000000"/>
                </a:solidFill>
              </a:rPr>
              <a:t>тільки</a:t>
            </a:r>
            <a:r>
              <a:rPr lang="ru-RU" sz="1900">
                <a:solidFill>
                  <a:srgbClr val="000000"/>
                </a:solidFill>
              </a:rPr>
              <a:t> на </a:t>
            </a:r>
            <a:r>
              <a:rPr lang="ru-RU" sz="1900" err="1">
                <a:solidFill>
                  <a:srgbClr val="000000"/>
                </a:solidFill>
              </a:rPr>
              <a:t>кінцевих</a:t>
            </a:r>
            <a:r>
              <a:rPr lang="ru-RU" sz="1900">
                <a:solidFill>
                  <a:srgbClr val="000000"/>
                </a:solidFill>
              </a:rPr>
              <a:t> пунктах (</a:t>
            </a:r>
            <a:r>
              <a:rPr lang="ru-RU" sz="1900" err="1">
                <a:solidFill>
                  <a:srgbClr val="000000"/>
                </a:solidFill>
              </a:rPr>
              <a:t>комп’ютери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споживача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або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постачальника</a:t>
            </a:r>
            <a:r>
              <a:rPr lang="ru-RU" sz="1900">
                <a:solidFill>
                  <a:srgbClr val="000000"/>
                </a:solidFill>
              </a:rPr>
              <a:t> </a:t>
            </a:r>
            <a:r>
              <a:rPr lang="ru-RU" sz="1900" err="1">
                <a:solidFill>
                  <a:srgbClr val="000000"/>
                </a:solidFill>
              </a:rPr>
              <a:t>інформації</a:t>
            </a:r>
            <a:r>
              <a:rPr lang="ru-RU" sz="1900">
                <a:solidFill>
                  <a:srgbClr val="000000"/>
                </a:solidFill>
              </a:rPr>
              <a:t>). </a:t>
            </a:r>
            <a:r>
              <a:rPr lang="uk-UA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Основні: </a:t>
            </a:r>
            <a:r>
              <a:rPr lang="en-US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TCP </a:t>
            </a:r>
            <a:r>
              <a:rPr lang="uk-UA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та </a:t>
            </a:r>
            <a:r>
              <a:rPr lang="en-US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UDP</a:t>
            </a:r>
            <a:r>
              <a:rPr lang="uk-UA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180000">
              <a:spcBef>
                <a:spcPts val="600"/>
              </a:spcBef>
            </a:pPr>
            <a:r>
              <a:rPr lang="en-US" sz="1900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TCP</a:t>
            </a:r>
            <a:r>
              <a:rPr lang="uk-UA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Transmission Control Protocol</a:t>
            </a:r>
            <a:r>
              <a:rPr lang="uk-UA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протокол керування передачею)</a:t>
            </a:r>
            <a:r>
              <a:rPr lang="en-US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uk-UA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забезпечує гарантовану доставку даних джерела </a:t>
            </a:r>
            <a:r>
              <a:rPr lang="uk-UA" sz="1900" i="1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(звісно, якщо не вийшов з ладу вузол мережі, без якого немає шляху між джерелом і отримувачем)</a:t>
            </a:r>
            <a:r>
              <a:rPr lang="uk-UA" sz="1900"/>
              <a:t>. К</a:t>
            </a:r>
            <a:r>
              <a:rPr lang="uk-UA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онтролює передачу послідовності пакетів, за необхідності прискорює або уповільнює надсилання даних, а в разі втрати даних надсилає їх повторно, а також усуває повторення даних.</a:t>
            </a:r>
            <a:r>
              <a:rPr lang="uk-UA" sz="19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Гарантує, що відправлені дані надходять отримувачу в такій самій послідовності, тому використовується в застосунках, що вимагають гарантованої передачі даних.</a:t>
            </a:r>
          </a:p>
          <a:p>
            <a:pPr marL="180000">
              <a:spcBef>
                <a:spcPts val="600"/>
              </a:spcBef>
            </a:pPr>
            <a:r>
              <a:rPr lang="en-US" sz="1900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UDP</a:t>
            </a:r>
            <a:r>
              <a:rPr lang="uk-UA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uk-UA" sz="19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lang="uk-UA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sz="19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Datagram</a:t>
            </a:r>
            <a:r>
              <a:rPr lang="uk-UA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sz="19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Protocol</a:t>
            </a:r>
            <a:r>
              <a:rPr lang="uk-UA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протокол </a:t>
            </a:r>
            <a:r>
              <a:rPr lang="uk-UA" sz="19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дейтаграм</a:t>
            </a:r>
            <a:r>
              <a:rPr lang="uk-UA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користувача) – швидко передає дані користувача, але не гарантує їх доставку. Його в</a:t>
            </a:r>
            <a:r>
              <a:rPr lang="uk-UA" sz="19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икористовують такі програми, як потокове відео або комп'ютерні ігри, де втрата деяких даних не є критичною, а повторне їх надсилання невиправдане. Також програми типу «запит-відповідь», де повторне надсилання втрачених даних має невисоку ціну через малі розміри даних.</a:t>
            </a:r>
          </a:p>
          <a:p>
            <a:pPr marL="180000">
              <a:spcBef>
                <a:spcPts val="600"/>
              </a:spcBef>
            </a:pPr>
            <a:r>
              <a:rPr lang="uk-UA" sz="19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Зазвичай, </a:t>
            </a:r>
            <a:r>
              <a:rPr lang="uk-UA" sz="1900" i="1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TCP та </a:t>
            </a:r>
            <a:r>
              <a:rPr lang="en-US" sz="1900" i="1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UDP </a:t>
            </a:r>
            <a:r>
              <a:rPr lang="uk-UA" sz="1900" i="1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реалізовані в ОС</a:t>
            </a:r>
            <a:r>
              <a:rPr lang="uk-UA" sz="19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хоча й існують їх реалізації бібліотечними підпрограмами</a:t>
            </a:r>
            <a:r>
              <a:rPr lang="uk-UA" sz="19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uk-UA" sz="1900"/>
          </a:p>
        </p:txBody>
      </p:sp>
    </p:spTree>
    <p:extLst>
      <p:ext uri="{BB962C8B-B14F-4D97-AF65-F5344CB8AC3E}">
        <p14:creationId xmlns:p14="http://schemas.microsoft.com/office/powerpoint/2010/main" val="241047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C67F9-4AA3-4F6E-9A5D-476254A5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275"/>
          </a:xfrm>
        </p:spPr>
        <p:txBody>
          <a:bodyPr>
            <a:normAutofit fontScale="90000"/>
          </a:bodyPr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8B43CF8-C4B3-4DB8-848B-BE2F73B9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01"/>
            <a:ext cx="10515600" cy="5551714"/>
          </a:xfrm>
        </p:spPr>
        <p:txBody>
          <a:bodyPr>
            <a:normAutofit lnSpcReduction="10000"/>
          </a:bodyPr>
          <a:lstStyle/>
          <a:p>
            <a:pPr marL="216000" marR="107950" indent="-216000" algn="just">
              <a:spcBef>
                <a:spcPts val="600"/>
              </a:spcBef>
              <a:tabLst>
                <a:tab pos="180340" algn="l"/>
              </a:tabLst>
            </a:pPr>
            <a:r>
              <a:rPr lang="uk-UA" sz="2000" err="1">
                <a:solidFill>
                  <a:srgbClr val="0070C0"/>
                </a:solidFill>
              </a:rPr>
              <a:t>Міжмережевий</a:t>
            </a:r>
            <a:r>
              <a:rPr lang="uk-UA" sz="2000">
                <a:solidFill>
                  <a:srgbClr val="0070C0"/>
                </a:solidFill>
              </a:rPr>
              <a:t> рівень</a:t>
            </a:r>
            <a:r>
              <a:rPr lang="uk-UA" sz="2000"/>
              <a:t>. Основний протокол – </a:t>
            </a:r>
            <a:r>
              <a:rPr lang="en-US" sz="2000"/>
              <a:t>IP.</a:t>
            </a:r>
            <a:endParaRPr lang="uk-UA" sz="2000"/>
          </a:p>
          <a:p>
            <a:pPr marL="216000" marR="107950" indent="-216000">
              <a:spcBef>
                <a:spcPts val="6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uk-UA" sz="200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Один з принципів передачі повідомлень</a:t>
            </a:r>
            <a:r>
              <a:rPr lang="en-US" sz="200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за протоколами стека </a:t>
            </a:r>
            <a:r>
              <a:rPr lang="en-US" sz="200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TCP/IP</a:t>
            </a:r>
            <a:r>
              <a:rPr lang="uk-UA" sz="200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: повідомлення розбивається на фрагменти й </a:t>
            </a:r>
            <a:r>
              <a:rPr lang="uk-UA" sz="2000" i="1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до кожного</a:t>
            </a:r>
            <a:r>
              <a:rPr lang="uk-UA" sz="200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 з них додаються дані, необхідні для передачі між мережами та всередині мереж. Отже, за повідомленням утворюється послідовність </a:t>
            </a:r>
            <a:r>
              <a:rPr lang="uk-UA" sz="2000">
                <a:solidFill>
                  <a:srgbClr val="0070C0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пакетів</a:t>
            </a:r>
            <a:r>
              <a:rPr lang="uk-UA" sz="200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 (</a:t>
            </a:r>
            <a:r>
              <a:rPr lang="en-US" sz="200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packet</a:t>
            </a:r>
            <a:r>
              <a:rPr lang="uk-UA" sz="200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). Неформально, пакети аналогічні конвертам з листами звичайної пошти, а дані, додані в пакетах, – адресам на конвертах. Кожен пакет відправляється окремо.</a:t>
            </a:r>
            <a:endParaRPr lang="en-US" sz="200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216000" marR="107950" indent="-216000">
              <a:spcBef>
                <a:spcPts val="6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en-US" sz="200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Internet Protocol</a:t>
            </a:r>
            <a: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обробляє окремо кожен пакет з </a:t>
            </a:r>
            <a:r>
              <a:rPr lang="en-US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0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адресою</a:t>
            </a:r>
            <a: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призначення й передає його між мережами або з комп’ютера в мережу або з мережі на комп’ютер (</a:t>
            </a:r>
            <a:r>
              <a:rPr lang="uk-UA" sz="2000" i="1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здійснює маршрутизацію пакета</a:t>
            </a:r>
            <a: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uk-UA" sz="20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ea typeface="Calibri" panose="020F0502020204030204" pitchFamily="34" charset="0"/>
              </a:rPr>
              <a:t> працює на кожному </a:t>
            </a:r>
            <a:r>
              <a:rPr lang="uk-UA" sz="2000" err="1">
                <a:effectLst/>
                <a:ea typeface="Calibri" panose="020F0502020204030204" pitchFamily="34" charset="0"/>
              </a:rPr>
              <a:t>вузлі</a:t>
            </a:r>
            <a:r>
              <a:rPr lang="uk-UA" sz="2000">
                <a:effectLst/>
                <a:ea typeface="Calibri" panose="020F0502020204030204" pitchFamily="34" charset="0"/>
              </a:rPr>
              <a:t> мережі (комп’ютері або маршрутизаторі). Він аналізує </a:t>
            </a:r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ea typeface="Calibri" panose="020F0502020204030204" pitchFamily="34" charset="0"/>
              </a:rPr>
              <a:t>-адресу призначення в пакеті та дані про канали зв’язку на цьому </a:t>
            </a:r>
            <a:r>
              <a:rPr lang="uk-UA" sz="2000" err="1">
                <a:effectLst/>
                <a:ea typeface="Calibri" panose="020F0502020204030204" pitchFamily="34" charset="0"/>
              </a:rPr>
              <a:t>вузлі</a:t>
            </a:r>
            <a:r>
              <a:rPr lang="uk-UA" sz="2000">
                <a:effectLst/>
                <a:ea typeface="Calibri" panose="020F0502020204030204" pitchFamily="34" charset="0"/>
              </a:rPr>
              <a:t>, і за ними визначає інтерфейс наступного вузла на шляху до місця призначення пакета й передає пакет у відповідний канал зв’язку. На </a:t>
            </a:r>
            <a:r>
              <a:rPr lang="uk-UA" sz="2000" err="1">
                <a:effectLst/>
                <a:ea typeface="Calibri" panose="020F0502020204030204" pitchFamily="34" charset="0"/>
              </a:rPr>
              <a:t>вузлі</a:t>
            </a:r>
            <a:r>
              <a:rPr lang="uk-UA" sz="2000">
                <a:effectLst/>
                <a:ea typeface="Calibri" panose="020F0502020204030204" pitchFamily="34" charset="0"/>
              </a:rPr>
              <a:t> призначення </a:t>
            </a:r>
            <a:r>
              <a:rPr lang="en-US" sz="2000">
                <a:effectLst/>
                <a:ea typeface="Calibri" panose="020F0502020204030204" pitchFamily="34" charset="0"/>
              </a:rPr>
              <a:t>IP </a:t>
            </a:r>
            <a:r>
              <a:rPr lang="uk-UA" sz="2000">
                <a:effectLst/>
                <a:ea typeface="Calibri" panose="020F0502020204030204" pitchFamily="34" charset="0"/>
              </a:rPr>
              <a:t>передає пакет протоколу транспортного рівня. </a:t>
            </a:r>
          </a:p>
          <a:p>
            <a:pPr>
              <a:spcBef>
                <a:spcPts val="600"/>
              </a:spcBef>
            </a:pPr>
            <a:r>
              <a:rPr lang="en-US" sz="2000">
                <a:effectLst/>
                <a:ea typeface="Calibri" panose="020F0502020204030204" pitchFamily="34" charset="0"/>
              </a:rPr>
              <a:t>IP </a:t>
            </a:r>
            <a:r>
              <a:rPr lang="uk-UA" sz="2000">
                <a:effectLst/>
                <a:ea typeface="Calibri" panose="020F0502020204030204" pitchFamily="34" charset="0"/>
              </a:rPr>
              <a:t>є прикладом </a:t>
            </a:r>
            <a:r>
              <a:rPr lang="uk-UA" sz="2000" i="1" err="1">
                <a:effectLst/>
                <a:ea typeface="Calibri" panose="020F0502020204030204" pitchFamily="34" charset="0"/>
              </a:rPr>
              <a:t>маршрутизованого</a:t>
            </a:r>
            <a:r>
              <a:rPr lang="uk-UA" sz="2000" i="1">
                <a:effectLst/>
                <a:ea typeface="Calibri" panose="020F0502020204030204" pitchFamily="34" charset="0"/>
              </a:rPr>
              <a:t> протоколу</a:t>
            </a:r>
            <a:r>
              <a:rPr lang="uk-UA" sz="2000">
                <a:effectLst/>
                <a:ea typeface="Calibri" panose="020F0502020204030204" pitchFamily="34" charset="0"/>
              </a:rPr>
              <a:t> (</a:t>
            </a:r>
            <a:r>
              <a:rPr lang="ru-RU" sz="2000" err="1">
                <a:effectLst/>
                <a:ea typeface="Calibri" panose="020F0502020204030204" pitchFamily="34" charset="0"/>
              </a:rPr>
              <a:t>Routed</a:t>
            </a:r>
            <a:r>
              <a:rPr lang="ru-RU" sz="2000">
                <a:effectLst/>
                <a:ea typeface="Calibri" panose="020F0502020204030204" pitchFamily="34" charset="0"/>
              </a:rPr>
              <a:t> </a:t>
            </a:r>
            <a:r>
              <a:rPr lang="ru-RU" sz="2000" err="1">
                <a:effectLst/>
                <a:ea typeface="Calibri" panose="020F0502020204030204" pitchFamily="34" charset="0"/>
              </a:rPr>
              <a:t>Protocol</a:t>
            </a:r>
            <a:r>
              <a:rPr lang="uk-UA" sz="2000">
                <a:effectLst/>
                <a:ea typeface="Calibri" panose="020F0502020204030204" pitchFamily="34" charset="0"/>
              </a:rPr>
              <a:t>).</a:t>
            </a:r>
            <a:r>
              <a:rPr lang="ru-RU" sz="2000">
                <a:effectLst/>
                <a:ea typeface="Calibri" panose="020F0502020204030204" pitchFamily="34" charset="0"/>
              </a:rPr>
              <a:t> </a:t>
            </a:r>
            <a:endParaRPr lang="uk-UA" sz="2000">
              <a:effectLst/>
              <a:ea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uk-UA" sz="2000" err="1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Маршрутизувальний</a:t>
            </a:r>
            <a:r>
              <a:rPr lang="uk-UA" sz="200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протокол</a:t>
            </a:r>
            <a: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0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Rout</a:t>
            </a:r>
            <a:r>
              <a:rPr lang="en-US" sz="20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– створює дані про канали зв’язку на </a:t>
            </a:r>
            <a:r>
              <a:rPr lang="uk-UA" sz="20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вузлі</a:t>
            </a:r>
            <a: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необхідні для маршрутизації. Він працює на </a:t>
            </a:r>
            <a:r>
              <a:rPr lang="uk-UA" sz="20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вузлі</a:t>
            </a:r>
            <a: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мережі, взаємодіє з іншими вузлами мережі й </a:t>
            </a:r>
            <a:r>
              <a:rPr lang="uk-UA" sz="20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динамічно</a:t>
            </a:r>
            <a: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формує дані у вигляді </a:t>
            </a:r>
            <a:r>
              <a:rPr lang="uk-UA" sz="2000" i="1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таблиці маршрутизації</a:t>
            </a:r>
            <a:r>
              <a:rPr lang="uk-UA" sz="2000" i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000" i="1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ТМ</a:t>
            </a:r>
            <a:r>
              <a:rPr lang="uk-UA" sz="2000" i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uk-UA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Приклади: протоколи </a:t>
            </a:r>
            <a:r>
              <a:rPr lang="en-US" sz="200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en-US" sz="2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EIGRP</a:t>
            </a:r>
            <a:r>
              <a:rPr lang="en-US" sz="2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AODV</a:t>
            </a:r>
            <a:r>
              <a:rPr lang="en-US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ICMP</a:t>
            </a:r>
            <a:r>
              <a:rPr lang="en-US" sz="20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передає повідомлення про помилки та інші особливі ситуації, що виникають під час передачі, зокрема під час роботи протоколу </a:t>
            </a:r>
            <a:r>
              <a:rPr lang="en-US" sz="20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uk-UA" sz="20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3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8A3F-3E6C-430E-B9C7-35C35E4A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6504"/>
          </a:xfrm>
        </p:spPr>
        <p:txBody>
          <a:bodyPr>
            <a:normAutofit fontScale="90000"/>
          </a:bodyPr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0B07FE-2596-4F31-B51F-11ECEA2BE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630"/>
            <a:ext cx="10515600" cy="56653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Канальний рівень</a:t>
            </a:r>
            <a:r>
              <a:rPr lang="uk-UA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Цей рівень містить протоколи канального рівня, які забезпечують передачу пакетів від </a:t>
            </a:r>
            <a:r>
              <a:rPr lang="uk-UA" sz="2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міжмережевого</a:t>
            </a:r>
            <a:r>
              <a:rPr lang="uk-UA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рівня у фізичну лінію й назад; ці протоколи відповідають типам ліній зв’язку.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Функції цих протоколів:</a:t>
            </a:r>
            <a:endParaRPr lang="uk-UA" sz="20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823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uk-UA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інкапсуляція пакетів </a:t>
            </a:r>
            <a:r>
              <a:rPr lang="uk-UA" sz="2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міжмережевого</a:t>
            </a:r>
            <a:r>
              <a:rPr lang="uk-UA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рівня в кадри для передачі фізичним каналом,  «витягування» їх з кадрів і передача на </a:t>
            </a:r>
            <a:r>
              <a:rPr lang="uk-UA" sz="2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міжмережевий</a:t>
            </a:r>
            <a:r>
              <a:rPr lang="uk-UA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рівень;</a:t>
            </a:r>
            <a:endParaRPr lang="uk-UA" sz="20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823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uk-UA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визначення методу доступу до середовища передачі, тобто способу, в який комп'ютер встановлює своє право на передачу даних;</a:t>
            </a:r>
            <a:endParaRPr lang="uk-UA" sz="20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823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uk-UA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визначення формату даних у фізичному середовищі;</a:t>
            </a:r>
            <a:endParaRPr lang="uk-UA" sz="20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823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uk-UA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передача кадрів у фізичну лінію зв’язку та їх прийом з лінії.  </a:t>
            </a:r>
            <a:r>
              <a:rPr lang="uk-UA" sz="2000" i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Окрім протоколів передачі:</a:t>
            </a:r>
            <a:endParaRPr lang="uk-UA" sz="2000" i="1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Протокол </a:t>
            </a:r>
            <a:r>
              <a:rPr lang="uk-UA" sz="200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ARP</a:t>
            </a:r>
            <a:r>
              <a:rPr lang="uk-UA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забезпечує відображення IP-адреси, записаної у пакеті </a:t>
            </a:r>
            <a:r>
              <a:rPr lang="uk-UA" sz="2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міжмережевого</a:t>
            </a:r>
            <a:r>
              <a:rPr lang="uk-UA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рівня, тобто </a:t>
            </a:r>
            <a:r>
              <a: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IP-</a:t>
            </a:r>
            <a:r>
              <a:rPr lang="uk-UA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пакеті, у фізичну адресу мережі.</a:t>
            </a:r>
            <a:endParaRPr lang="uk-UA" sz="20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b="0" i="0" err="1">
                <a:solidFill>
                  <a:srgbClr val="0070C0"/>
                </a:solidFill>
                <a:effectLst/>
              </a:rPr>
              <a:t>Фізичний</a:t>
            </a:r>
            <a:r>
              <a:rPr lang="ru-RU" sz="2000" b="0" i="0">
                <a:solidFill>
                  <a:srgbClr val="0070C0"/>
                </a:solidFill>
                <a:effectLst/>
              </a:rPr>
              <a:t> </a:t>
            </a:r>
            <a:r>
              <a:rPr lang="ru-RU" sz="2000" b="0" i="0" err="1">
                <a:solidFill>
                  <a:srgbClr val="0070C0"/>
                </a:solidFill>
                <a:effectLst/>
              </a:rPr>
              <a:t>рівень</a:t>
            </a:r>
            <a:r>
              <a:rPr lang="ru-RU" sz="2000" b="0" i="0">
                <a:solidFill>
                  <a:srgbClr val="000000"/>
                </a:solidFill>
                <a:effectLst/>
              </a:rPr>
              <a:t>. В</a:t>
            </a:r>
            <a:r>
              <a:rPr lang="uk-UA" sz="2000" b="0" i="0">
                <a:solidFill>
                  <a:srgbClr val="000000"/>
                </a:solidFill>
                <a:effectLst/>
              </a:rPr>
              <a:t> моделі </a:t>
            </a:r>
            <a:r>
              <a:rPr lang="en-US" sz="2000" b="0" i="0">
                <a:solidFill>
                  <a:srgbClr val="000000"/>
                </a:solidFill>
                <a:effectLst/>
              </a:rPr>
              <a:t>TCP/IP </a:t>
            </a:r>
            <a:r>
              <a:rPr lang="uk-UA" sz="2000" b="0" i="0">
                <a:solidFill>
                  <a:srgbClr val="000000"/>
                </a:solidFill>
                <a:effectLst/>
              </a:rPr>
              <a:t>цей рівень умисно </a:t>
            </a:r>
            <a:r>
              <a:rPr lang="ru-RU" sz="2000" b="0" i="0">
                <a:solidFill>
                  <a:srgbClr val="000000"/>
                </a:solidFill>
                <a:effectLst/>
              </a:rPr>
              <a:t>не описано.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Завдяки</a:t>
            </a:r>
            <a:r>
              <a:rPr lang="ru-RU" sz="2000" b="0" i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цьому</a:t>
            </a:r>
            <a:r>
              <a:rPr lang="ru-RU" sz="2000" b="0" i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допустимими</a:t>
            </a:r>
            <a:r>
              <a:rPr lang="ru-RU" sz="2000" b="0" i="0">
                <a:solidFill>
                  <a:srgbClr val="000000"/>
                </a:solidFill>
                <a:effectLst/>
              </a:rPr>
              <a:t> є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всі</a:t>
            </a:r>
            <a:r>
              <a:rPr lang="ru-RU" sz="2000" b="0" i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основні</a:t>
            </a:r>
            <a:r>
              <a:rPr lang="ru-RU" sz="2000" b="0" i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стандарти</a:t>
            </a:r>
            <a:r>
              <a:rPr lang="ru-RU" sz="2000" b="0" i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фізичного</a:t>
            </a:r>
            <a:r>
              <a:rPr lang="ru-RU" sz="2000" b="0" i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рівня</a:t>
            </a:r>
            <a:r>
              <a:rPr lang="ru-RU" sz="2000" b="0" i="0">
                <a:solidFill>
                  <a:srgbClr val="000000"/>
                </a:solidFill>
                <a:effectLst/>
              </a:rPr>
              <a:t>,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які</a:t>
            </a:r>
            <a:r>
              <a:rPr lang="ru-RU" sz="2000" b="0" i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визначають</a:t>
            </a:r>
            <a:r>
              <a:rPr lang="ru-RU" sz="2000" b="0" i="0">
                <a:solidFill>
                  <a:srgbClr val="000000"/>
                </a:solidFill>
                <a:effectLst/>
              </a:rPr>
              <a:t> характеристики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середовища</a:t>
            </a:r>
            <a:r>
              <a:rPr lang="ru-RU" sz="2000" b="0" i="0">
                <a:solidFill>
                  <a:srgbClr val="000000"/>
                </a:solidFill>
                <a:effectLst/>
              </a:rPr>
              <a:t>,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швидкості</a:t>
            </a:r>
            <a:r>
              <a:rPr lang="ru-RU" sz="2000" b="0" i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передачі</a:t>
            </a:r>
            <a:r>
              <a:rPr lang="ru-RU" sz="2000" b="0" i="0">
                <a:solidFill>
                  <a:srgbClr val="000000"/>
                </a:solidFill>
                <a:effectLst/>
              </a:rPr>
              <a:t> та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способи</a:t>
            </a:r>
            <a:r>
              <a:rPr lang="ru-RU" sz="2000" b="0" i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кодування</a:t>
            </a:r>
            <a:r>
              <a:rPr lang="ru-RU" sz="2000" b="0" i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err="1">
                <a:solidFill>
                  <a:srgbClr val="000000"/>
                </a:solidFill>
                <a:effectLst/>
              </a:rPr>
              <a:t>сигналів</a:t>
            </a:r>
            <a:r>
              <a:rPr lang="ru-RU" sz="2000" b="0" i="0">
                <a:solidFill>
                  <a:srgbClr val="000000"/>
                </a:solidFill>
                <a:effectLst/>
              </a:rPr>
              <a:t>.</a:t>
            </a:r>
            <a:r>
              <a:rPr lang="ru-RU" sz="2000"/>
              <a:t> </a:t>
            </a:r>
            <a:endParaRPr lang="uk-UA" sz="20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uk-UA" sz="2000"/>
          </a:p>
        </p:txBody>
      </p:sp>
    </p:spTree>
    <p:extLst>
      <p:ext uri="{BB962C8B-B14F-4D97-AF65-F5344CB8AC3E}">
        <p14:creationId xmlns:p14="http://schemas.microsoft.com/office/powerpoint/2010/main" val="103812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B7E37-FEFF-477F-B141-FC99F9BC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73"/>
          </a:xfrm>
        </p:spPr>
        <p:txBody>
          <a:bodyPr>
            <a:normAutofit/>
          </a:bodyPr>
          <a:lstStyle/>
          <a:p>
            <a:r>
              <a:rPr lang="uk-UA" sz="3200" b="1">
                <a:highlight>
                  <a:srgbClr val="00FFFF"/>
                </a:highlight>
                <a:latin typeface="+mn-lt"/>
              </a:rPr>
              <a:t>Різновиди адресації вузлів у мережах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1929D17-8CED-46C0-9871-D8F8BF5E9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226"/>
            <a:ext cx="10515600" cy="5077737"/>
          </a:xfrm>
        </p:spPr>
        <p:txBody>
          <a:bodyPr>
            <a:normAutofit/>
          </a:bodyPr>
          <a:lstStyle/>
          <a:p>
            <a:r>
              <a:rPr lang="uk-UA" sz="2400"/>
              <a:t>Три рівні адрес: </a:t>
            </a:r>
            <a:br>
              <a:rPr lang="uk-UA" sz="2400"/>
            </a:br>
            <a:r>
              <a:rPr lang="uk-UA" sz="2400"/>
              <a:t>-- </a:t>
            </a:r>
            <a:r>
              <a:rPr lang="uk-UA" sz="2400">
                <a:effectLst/>
                <a:ea typeface="Calibri" panose="020F0502020204030204" pitchFamily="34" charset="0"/>
              </a:rPr>
              <a:t>доменні імена </a:t>
            </a:r>
            <a:br>
              <a:rPr lang="uk-UA" sz="2400">
                <a:effectLst/>
                <a:ea typeface="Calibri" panose="020F0502020204030204" pitchFamily="34" charset="0"/>
              </a:rPr>
            </a:br>
            <a:r>
              <a:rPr lang="uk-UA" sz="2400">
                <a:effectLst/>
                <a:ea typeface="Calibri" panose="020F0502020204030204" pitchFamily="34" charset="0"/>
              </a:rPr>
              <a:t>-- </a:t>
            </a:r>
            <a:r>
              <a:rPr lang="en-US" sz="2400">
                <a:effectLst/>
                <a:ea typeface="Calibri" panose="020F0502020204030204" pitchFamily="34" charset="0"/>
              </a:rPr>
              <a:t>IP-</a:t>
            </a:r>
            <a:r>
              <a:rPr lang="uk-UA" sz="2400">
                <a:effectLst/>
                <a:ea typeface="Calibri" panose="020F0502020204030204" pitchFamily="34" charset="0"/>
              </a:rPr>
              <a:t>адреси </a:t>
            </a:r>
            <a:br>
              <a:rPr lang="uk-UA" sz="2400">
                <a:effectLst/>
                <a:ea typeface="Calibri" panose="020F0502020204030204" pitchFamily="34" charset="0"/>
              </a:rPr>
            </a:br>
            <a:r>
              <a:rPr lang="uk-UA" sz="2400">
                <a:effectLst/>
                <a:ea typeface="Calibri" panose="020F0502020204030204" pitchFamily="34" charset="0"/>
              </a:rPr>
              <a:t>-- фізичні адреси</a:t>
            </a:r>
          </a:p>
          <a:p>
            <a:r>
              <a:rPr lang="uk-UA" sz="2000" b="1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Доменне ім'я</a:t>
            </a:r>
            <a:r>
              <a:rPr lang="uk-UA" sz="20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uk-UA" sz="2000">
                <a:effectLst/>
                <a:ea typeface="Calibri" panose="020F0502020204030204" pitchFamily="34" charset="0"/>
              </a:rPr>
              <a:t>(</a:t>
            </a:r>
            <a:r>
              <a:rPr lang="uk-UA" sz="2000" err="1">
                <a:effectLst/>
                <a:ea typeface="Calibri" panose="020F0502020204030204" pitchFamily="34" charset="0"/>
              </a:rPr>
              <a:t>domain</a:t>
            </a:r>
            <a:r>
              <a:rPr lang="uk-UA" sz="2000">
                <a:effectLst/>
                <a:ea typeface="Calibri" panose="020F0502020204030204" pitchFamily="34" charset="0"/>
              </a:rPr>
              <a:t> </a:t>
            </a:r>
            <a:r>
              <a:rPr lang="uk-UA" sz="2000" err="1">
                <a:effectLst/>
                <a:ea typeface="Calibri" panose="020F0502020204030204" pitchFamily="34" charset="0"/>
              </a:rPr>
              <a:t>name</a:t>
            </a:r>
            <a:r>
              <a:rPr lang="uk-UA" sz="2000">
                <a:effectLst/>
                <a:ea typeface="Calibri" panose="020F0502020204030204" pitchFamily="34" charset="0"/>
              </a:rPr>
              <a:t>) </a:t>
            </a:r>
            <a:r>
              <a:rPr lang="uk-UA" sz="2000" err="1">
                <a:effectLst/>
                <a:ea typeface="Calibri" panose="020F0502020204030204" pitchFamily="34" charset="0"/>
              </a:rPr>
              <a:t>хоста</a:t>
            </a:r>
            <a:r>
              <a:rPr lang="uk-UA" sz="2000">
                <a:effectLst/>
                <a:ea typeface="Calibri" panose="020F0502020204030204" pitchFamily="34" charset="0"/>
              </a:rPr>
              <a:t>, або </a:t>
            </a:r>
            <a:r>
              <a:rPr lang="uk-UA" sz="2000" b="1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доменна адреса</a:t>
            </a:r>
            <a:r>
              <a:rPr lang="uk-UA" sz="2000">
                <a:effectLst/>
                <a:ea typeface="Calibri" panose="020F0502020204030204" pitchFamily="34" charset="0"/>
              </a:rPr>
              <a:t> (</a:t>
            </a:r>
            <a:r>
              <a:rPr lang="uk-UA" sz="2000" err="1">
                <a:effectLst/>
                <a:ea typeface="Calibri" panose="020F0502020204030204" pitchFamily="34" charset="0"/>
              </a:rPr>
              <a:t>domain</a:t>
            </a:r>
            <a:r>
              <a:rPr lang="uk-UA" sz="2000">
                <a:effectLst/>
                <a:ea typeface="Calibri" panose="020F0502020204030204" pitchFamily="34" charset="0"/>
              </a:rPr>
              <a:t> </a:t>
            </a:r>
            <a:r>
              <a:rPr lang="uk-UA" sz="2000" err="1">
                <a:effectLst/>
                <a:ea typeface="Calibri" panose="020F0502020204030204" pitchFamily="34" charset="0"/>
              </a:rPr>
              <a:t>address</a:t>
            </a:r>
            <a:r>
              <a:rPr lang="uk-UA" sz="2000">
                <a:effectLst/>
                <a:ea typeface="Calibri" panose="020F0502020204030204" pitchFamily="34" charset="0"/>
              </a:rPr>
              <a:t>), або </a:t>
            </a:r>
            <a:r>
              <a:rPr lang="uk-UA" sz="2000" b="1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ім'я </a:t>
            </a:r>
            <a:r>
              <a:rPr lang="uk-UA" sz="2000" b="1" err="1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хоста</a:t>
            </a:r>
            <a:r>
              <a:rPr lang="uk-UA" sz="2000">
                <a:effectLst/>
                <a:ea typeface="Calibri" panose="020F0502020204030204" pitchFamily="34" charset="0"/>
              </a:rPr>
              <a:t> (</a:t>
            </a:r>
            <a:r>
              <a:rPr lang="uk-UA" sz="2000" err="1">
                <a:effectLst/>
                <a:ea typeface="Calibri" panose="020F0502020204030204" pitchFamily="34" charset="0"/>
              </a:rPr>
              <a:t>host</a:t>
            </a:r>
            <a:r>
              <a:rPr lang="uk-UA" sz="2000">
                <a:effectLst/>
                <a:ea typeface="Calibri" panose="020F0502020204030204" pitchFamily="34" charset="0"/>
              </a:rPr>
              <a:t> </a:t>
            </a:r>
            <a:r>
              <a:rPr lang="uk-UA" sz="2000" err="1">
                <a:effectLst/>
                <a:ea typeface="Calibri" panose="020F0502020204030204" pitchFamily="34" charset="0"/>
              </a:rPr>
              <a:t>name</a:t>
            </a:r>
            <a:r>
              <a:rPr lang="uk-UA" sz="2000">
                <a:effectLst/>
                <a:ea typeface="Calibri" panose="020F0502020204030204" pitchFamily="34" charset="0"/>
              </a:rPr>
              <a:t>) – це символьне позначення конкретного мережевого </a:t>
            </a:r>
            <a:r>
              <a:rPr lang="uk-UA" sz="2000" err="1">
                <a:effectLst/>
                <a:ea typeface="Calibri" panose="020F0502020204030204" pitchFamily="34" charset="0"/>
              </a:rPr>
              <a:t>хоста</a:t>
            </a:r>
            <a:r>
              <a:rPr lang="uk-UA" sz="2000">
                <a:effectLst/>
                <a:ea typeface="Calibri" panose="020F0502020204030204" pitchFamily="34" charset="0"/>
              </a:rPr>
              <a:t>, яке ідентифікує власника цього </a:t>
            </a:r>
            <a:r>
              <a:rPr lang="uk-UA" sz="2000" err="1">
                <a:effectLst/>
                <a:ea typeface="Calibri" panose="020F0502020204030204" pitchFamily="34" charset="0"/>
              </a:rPr>
              <a:t>хоста</a:t>
            </a:r>
            <a:r>
              <a:rPr lang="uk-UA" sz="2000">
                <a:ea typeface="Calibri" panose="020F0502020204030204" pitchFamily="34" charset="0"/>
              </a:rPr>
              <a:t>: 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</a:rPr>
              <a:t>google.com</a:t>
            </a:r>
            <a:r>
              <a:rPr lang="en-US" sz="2000">
                <a:ea typeface="Calibri" panose="020F0502020204030204" pitchFamily="34" charset="0"/>
              </a:rPr>
              <a:t>, 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</a:rPr>
              <a:t>univ.kiev.ua</a:t>
            </a:r>
            <a:r>
              <a:rPr lang="en-US" sz="2000">
                <a:ea typeface="Calibri" panose="020F0502020204030204" pitchFamily="34" charset="0"/>
              </a:rPr>
              <a:t>.</a:t>
            </a:r>
            <a:r>
              <a:rPr lang="uk-UA" sz="2000">
                <a:ea typeface="Calibri" panose="020F0502020204030204" pitchFamily="34" charset="0"/>
              </a:rPr>
              <a:t> </a:t>
            </a:r>
            <a:r>
              <a:rPr lang="uk-UA" sz="2000" i="1">
                <a:solidFill>
                  <a:schemeClr val="bg1"/>
                </a:solidFill>
                <a:highlight>
                  <a:srgbClr val="C0C0C0"/>
                </a:highlight>
                <a:ea typeface="Calibri" panose="020F0502020204030204" pitchFamily="34" charset="0"/>
              </a:rPr>
              <a:t>Не предмет цього курсу</a:t>
            </a:r>
            <a:endParaRPr lang="en-US" sz="2000" i="1">
              <a:solidFill>
                <a:schemeClr val="bg1"/>
              </a:solidFill>
              <a:highlight>
                <a:srgbClr val="C0C0C0"/>
              </a:highlight>
              <a:ea typeface="Calibri" panose="020F0502020204030204" pitchFamily="34" charset="0"/>
            </a:endParaRPr>
          </a:p>
          <a:p>
            <a:r>
              <a:rPr lang="uk-UA" sz="2000">
                <a:ea typeface="Calibri" panose="020F0502020204030204" pitchFamily="34" charset="0"/>
              </a:rPr>
              <a:t>Доменні імена – тільки на прикладному рівні. З програм прикладного рівня на </a:t>
            </a:r>
            <a:r>
              <a:rPr lang="uk-UA" sz="2000">
                <a:effectLst/>
                <a:ea typeface="Calibri" panose="020F0502020204030204" pitchFamily="34" charset="0"/>
              </a:rPr>
              <a:t>транспортний рівень передаються </a:t>
            </a:r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ea typeface="Calibri" panose="020F0502020204030204" pitchFamily="34" charset="0"/>
              </a:rPr>
              <a:t>-адреси – числові адреси інтерфейсів вузлів і мереж.</a:t>
            </a:r>
          </a:p>
          <a:p>
            <a:r>
              <a:rPr lang="en-US" sz="2000">
                <a:effectLst/>
                <a:ea typeface="Calibri" panose="020F0502020204030204" pitchFamily="34" charset="0"/>
              </a:rPr>
              <a:t>IP</a:t>
            </a:r>
            <a:r>
              <a:rPr lang="uk-UA" sz="2000">
                <a:effectLst/>
                <a:ea typeface="Calibri" panose="020F0502020204030204" pitchFamily="34" charset="0"/>
              </a:rPr>
              <a:t>-адресами оперують протоколи транспортного та </a:t>
            </a:r>
            <a:r>
              <a:rPr lang="uk-UA" sz="2000" err="1">
                <a:effectLst/>
                <a:ea typeface="Calibri" panose="020F0502020204030204" pitchFamily="34" charset="0"/>
              </a:rPr>
              <a:t>міжмережевого</a:t>
            </a:r>
            <a:r>
              <a:rPr lang="uk-UA" sz="2000">
                <a:effectLst/>
                <a:ea typeface="Calibri" panose="020F0502020204030204" pitchFamily="34" charset="0"/>
              </a:rPr>
              <a:t> рівнів. </a:t>
            </a:r>
            <a:r>
              <a:rPr lang="en-US" sz="2000">
                <a:ea typeface="Calibri" panose="020F0502020204030204" pitchFamily="34" charset="0"/>
              </a:rPr>
              <a:t>IP</a:t>
            </a:r>
            <a:r>
              <a:rPr lang="uk-UA" sz="2000">
                <a:ea typeface="Calibri" panose="020F0502020204030204" pitchFamily="34" charset="0"/>
              </a:rPr>
              <a:t>-адреси передаються з транспортного рівня на </a:t>
            </a:r>
            <a:r>
              <a:rPr lang="uk-UA" sz="2000" err="1">
                <a:ea typeface="Calibri" panose="020F0502020204030204" pitchFamily="34" charset="0"/>
              </a:rPr>
              <a:t>міжмережевий</a:t>
            </a:r>
            <a:r>
              <a:rPr lang="uk-UA" sz="2000">
                <a:ea typeface="Calibri" panose="020F0502020204030204" pitchFamily="34" charset="0"/>
              </a:rPr>
              <a:t>.</a:t>
            </a:r>
            <a:endParaRPr lang="uk-UA" sz="2000">
              <a:effectLst/>
              <a:ea typeface="Calibri" panose="020F0502020204030204" pitchFamily="34" charset="0"/>
            </a:endParaRPr>
          </a:p>
          <a:p>
            <a:r>
              <a:rPr lang="uk-UA" sz="2000">
                <a:effectLst/>
                <a:ea typeface="Calibri" panose="020F0502020204030204" pitchFamily="34" charset="0"/>
              </a:rPr>
              <a:t>У процесі передачі на канальному та фізичному рівнях використовуються тільки фізичні адреси мережевих пристроїв. </a:t>
            </a:r>
          </a:p>
        </p:txBody>
      </p:sp>
    </p:spTree>
    <p:extLst>
      <p:ext uri="{BB962C8B-B14F-4D97-AF65-F5344CB8AC3E}">
        <p14:creationId xmlns:p14="http://schemas.microsoft.com/office/powerpoint/2010/main" val="426293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DD87B-AFD6-407A-A1A1-402F82AB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083"/>
          </a:xfrm>
        </p:spPr>
        <p:txBody>
          <a:bodyPr/>
          <a:lstStyle/>
          <a:p>
            <a:r>
              <a:rPr lang="uk-UA" sz="4400" b="1">
                <a:highlight>
                  <a:srgbClr val="00FFFF"/>
                </a:highlight>
                <a:latin typeface="+mn-lt"/>
              </a:rPr>
              <a:t>Фізична адреса</a:t>
            </a:r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66EE95C-2543-4A2D-BD14-CE31BDB1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208"/>
            <a:ext cx="10515600" cy="5042755"/>
          </a:xfrm>
        </p:spPr>
        <p:txBody>
          <a:bodyPr>
            <a:normAutofit/>
          </a:bodyPr>
          <a:lstStyle/>
          <a:p>
            <a:r>
              <a:rPr lang="uk-UA" sz="2400">
                <a:solidFill>
                  <a:srgbClr val="0070C0"/>
                </a:solidFill>
              </a:rPr>
              <a:t>Фізична адреса</a:t>
            </a:r>
            <a:r>
              <a:rPr lang="uk-UA" sz="2400"/>
              <a:t> (</a:t>
            </a:r>
            <a:r>
              <a:rPr lang="uk-UA" sz="2400" err="1">
                <a:effectLst/>
                <a:ea typeface="Calibri" panose="020F0502020204030204" pitchFamily="34" charset="0"/>
              </a:rPr>
              <a:t>Hardware</a:t>
            </a:r>
            <a:r>
              <a:rPr lang="uk-UA" sz="2400">
                <a:effectLst/>
                <a:ea typeface="Calibri" panose="020F0502020204030204" pitchFamily="34" charset="0"/>
              </a:rPr>
              <a:t> </a:t>
            </a:r>
            <a:r>
              <a:rPr lang="uk-UA" sz="2400" err="1">
                <a:effectLst/>
                <a:ea typeface="Calibri" panose="020F0502020204030204" pitchFamily="34" charset="0"/>
              </a:rPr>
              <a:t>Address</a:t>
            </a:r>
            <a:r>
              <a:rPr lang="uk-UA" sz="2400"/>
              <a:t>) – унікальний номер, </a:t>
            </a:r>
            <a:r>
              <a:rPr lang="uk-UA" sz="2400">
                <a:effectLst/>
                <a:ea typeface="Calibri" panose="020F0502020204030204" pitchFamily="34" charset="0"/>
              </a:rPr>
              <a:t>присвоєний кожному мережевому пристрою під час його виробництва. </a:t>
            </a:r>
          </a:p>
          <a:p>
            <a:r>
              <a:rPr lang="uk-UA" sz="2400">
                <a:effectLst/>
                <a:ea typeface="Calibri" panose="020F0502020204030204" pitchFamily="34" charset="0"/>
              </a:rPr>
              <a:t>Найчастіше в мережах: нумерація </a:t>
            </a:r>
            <a:r>
              <a:rPr lang="en-US" sz="24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MAC-48</a:t>
            </a:r>
            <a:r>
              <a:rPr lang="uk-UA" sz="24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uk-UA" sz="2400">
                <a:effectLst/>
                <a:ea typeface="Calibri" panose="020F0502020204030204" pitchFamily="34" charset="0"/>
              </a:rPr>
              <a:t>(</a:t>
            </a:r>
            <a:r>
              <a:rPr lang="en-US" sz="2400" b="0">
                <a:solidFill>
                  <a:srgbClr val="202122"/>
                </a:solidFill>
                <a:effectLst/>
              </a:rPr>
              <a:t>Media Access Control</a:t>
            </a:r>
            <a:r>
              <a:rPr lang="uk-UA" sz="2400">
                <a:effectLst/>
                <a:ea typeface="Calibri" panose="020F0502020204030204" pitchFamily="34" charset="0"/>
              </a:rPr>
              <a:t>, 48 біт). Для людей: 6 пар 16-кових цифр, як </a:t>
            </a:r>
            <a:r>
              <a:rPr lang="en-US" sz="2400" b="1">
                <a:ea typeface="Calibri" panose="020F0502020204030204" pitchFamily="34" charset="0"/>
              </a:rPr>
              <a:t>01-23-45-ab-cd-ef</a:t>
            </a:r>
            <a:r>
              <a:rPr lang="uk-UA" sz="2400">
                <a:effectLst/>
                <a:ea typeface="Calibri" panose="020F0502020204030204" pitchFamily="34" charset="0"/>
              </a:rPr>
              <a:t>. </a:t>
            </a:r>
            <a:br>
              <a:rPr lang="uk-UA" sz="2400">
                <a:effectLst/>
                <a:ea typeface="Calibri" panose="020F0502020204030204" pitchFamily="34" charset="0"/>
              </a:rPr>
            </a:br>
            <a:r>
              <a:rPr lang="uk-UA" sz="2400">
                <a:effectLst/>
                <a:ea typeface="Calibri" panose="020F0502020204030204" pitchFamily="34" charset="0"/>
              </a:rPr>
              <a:t>Старші три байти (</a:t>
            </a:r>
            <a:r>
              <a:rPr lang="uk-UA" sz="2400" b="1">
                <a:effectLst/>
                <a:ea typeface="Calibri" panose="020F0502020204030204" pitchFamily="34" charset="0"/>
              </a:rPr>
              <a:t>01-23-45</a:t>
            </a:r>
            <a:r>
              <a:rPr lang="uk-UA" sz="2400">
                <a:effectLst/>
                <a:ea typeface="Calibri" panose="020F0502020204030204" pitchFamily="34" charset="0"/>
              </a:rPr>
              <a:t>): ідентифікатор виробника. </a:t>
            </a:r>
            <a:br>
              <a:rPr lang="uk-UA" sz="2400">
                <a:effectLst/>
                <a:ea typeface="Calibri" panose="020F0502020204030204" pitchFamily="34" charset="0"/>
              </a:rPr>
            </a:br>
            <a:r>
              <a:rPr lang="uk-UA" sz="2400">
                <a:effectLst/>
                <a:ea typeface="Calibri" panose="020F0502020204030204" pitchFamily="34" charset="0"/>
              </a:rPr>
              <a:t>Молодші три байти (</a:t>
            </a:r>
            <a:r>
              <a:rPr lang="en-US" sz="2400" b="1">
                <a:ea typeface="Calibri" panose="020F0502020204030204" pitchFamily="34" charset="0"/>
              </a:rPr>
              <a:t>ab-cd-</a:t>
            </a:r>
            <a:r>
              <a:rPr lang="en-US" sz="2400" b="1" err="1">
                <a:ea typeface="Calibri" panose="020F0502020204030204" pitchFamily="34" charset="0"/>
              </a:rPr>
              <a:t>ef</a:t>
            </a:r>
            <a:r>
              <a:rPr lang="uk-UA" sz="2400">
                <a:effectLst/>
                <a:ea typeface="Calibri" panose="020F0502020204030204" pitchFamily="34" charset="0"/>
              </a:rPr>
              <a:t>): номер пристрою, наданий виробником. </a:t>
            </a:r>
          </a:p>
          <a:p>
            <a:r>
              <a:rPr lang="en-US" sz="2400">
                <a:effectLst/>
                <a:ea typeface="Calibri" panose="020F0502020204030204" pitchFamily="34" charset="0"/>
              </a:rPr>
              <a:t>MAC-</a:t>
            </a:r>
            <a:r>
              <a:rPr lang="uk-UA" sz="2400">
                <a:effectLst/>
                <a:ea typeface="Calibri" panose="020F0502020204030204" pitchFamily="34" charset="0"/>
              </a:rPr>
              <a:t>адреси більшості різновидів пристроїв можуть бути змінені програмними засобами. </a:t>
            </a:r>
            <a:r>
              <a:rPr lang="uk-UA" sz="2400" i="1">
                <a:effectLst/>
                <a:ea typeface="Calibri" panose="020F0502020204030204" pitchFamily="34" charset="0"/>
              </a:rPr>
              <a:t>Унікальність потрібна тільки в межах мережі</a:t>
            </a:r>
            <a:r>
              <a:rPr lang="uk-UA" sz="2400">
                <a:effectLst/>
                <a:ea typeface="Calibri" panose="020F0502020204030204" pitchFamily="34" charset="0"/>
              </a:rPr>
              <a:t>. Використовуються </a:t>
            </a:r>
            <a:r>
              <a:rPr lang="uk-UA" sz="240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тільки всередині мереж на фізичному та канальному рівні</a:t>
            </a:r>
            <a:r>
              <a:rPr lang="uk-UA" sz="2400">
                <a:effectLst/>
                <a:ea typeface="Calibri" panose="020F0502020204030204" pitchFamily="34" charset="0"/>
              </a:rPr>
              <a:t>.</a:t>
            </a:r>
            <a:endParaRPr lang="uk-UA" sz="2400"/>
          </a:p>
        </p:txBody>
      </p:sp>
    </p:spTree>
    <p:extLst>
      <p:ext uri="{BB962C8B-B14F-4D97-AF65-F5344CB8AC3E}">
        <p14:creationId xmlns:p14="http://schemas.microsoft.com/office/powerpoint/2010/main" val="189918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4301</Words>
  <Application>Microsoft Office PowerPoint</Application>
  <PresentationFormat>Широкий екран</PresentationFormat>
  <Paragraphs>214</Paragraphs>
  <Slides>26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Тема 3 Стек протоколів TCP/IP. Огляд передачі даних у моделі TCP/IP</vt:lpstr>
      <vt:lpstr>Стек протоколів TCP/IP</vt:lpstr>
      <vt:lpstr>Презентація PowerPoint</vt:lpstr>
      <vt:lpstr>Стек протоколів TCP/IP</vt:lpstr>
      <vt:lpstr>Стислий опис рівнів</vt:lpstr>
      <vt:lpstr>Презентація PowerPoint</vt:lpstr>
      <vt:lpstr>Презентація PowerPoint</vt:lpstr>
      <vt:lpstr>Різновиди адресації вузлів у мережах</vt:lpstr>
      <vt:lpstr>Фізична адреса</vt:lpstr>
      <vt:lpstr>IPv4-адреса та її зображення. Адреса мережі, маска мережі</vt:lpstr>
      <vt:lpstr>Презентація PowerPoint</vt:lpstr>
      <vt:lpstr>Презентація PowerPoint</vt:lpstr>
      <vt:lpstr>Схематичний приклад передачі повідомлення за допомогою протоколу TCP між двома кінцевими системами</vt:lpstr>
      <vt:lpstr>Презентація PowerPoint</vt:lpstr>
      <vt:lpstr>Презентація PowerPoint</vt:lpstr>
      <vt:lpstr>Презентація PowerPoint</vt:lpstr>
      <vt:lpstr>Порти й з’єднання</vt:lpstr>
      <vt:lpstr>Презентація PowerPoint</vt:lpstr>
      <vt:lpstr>Приватні IPv4-адреси</vt:lpstr>
      <vt:lpstr>Презентація PowerPoint</vt:lpstr>
      <vt:lpstr>Презентація PowerPoint</vt:lpstr>
      <vt:lpstr>Презентація PowerPoint</vt:lpstr>
      <vt:lpstr>Зауваження до NAT</vt:lpstr>
      <vt:lpstr>Презентація PowerPoint</vt:lpstr>
      <vt:lpstr>Презентація PowerPoint</vt:lpstr>
      <vt:lpstr>Список літератури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 Стек протоколів TCP/IP. Огляд передачі даних у моделі TCP/IP</dc:title>
  <dc:creator>Obi Mike</dc:creator>
  <cp:lastModifiedBy>Obi Mike</cp:lastModifiedBy>
  <cp:revision>117</cp:revision>
  <dcterms:created xsi:type="dcterms:W3CDTF">2020-09-20T12:41:09Z</dcterms:created>
  <dcterms:modified xsi:type="dcterms:W3CDTF">2020-09-25T06:49:35Z</dcterms:modified>
</cp:coreProperties>
</file>