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72" r:id="rId4"/>
    <p:sldId id="280" r:id="rId5"/>
    <p:sldId id="281" r:id="rId6"/>
    <p:sldId id="282" r:id="rId7"/>
    <p:sldId id="283" r:id="rId8"/>
    <p:sldId id="285" r:id="rId9"/>
    <p:sldId id="288" r:id="rId10"/>
    <p:sldId id="290" r:id="rId11"/>
    <p:sldId id="289" r:id="rId12"/>
    <p:sldId id="292" r:id="rId13"/>
    <p:sldId id="291" r:id="rId14"/>
    <p:sldId id="295" r:id="rId15"/>
    <p:sldId id="296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32343F0A-7943-4E4D-B182-785137240BB2}">
          <p14:sldIdLst>
            <p14:sldId id="258"/>
            <p14:sldId id="274"/>
            <p14:sldId id="272"/>
            <p14:sldId id="280"/>
            <p14:sldId id="281"/>
            <p14:sldId id="282"/>
            <p14:sldId id="283"/>
            <p14:sldId id="285"/>
            <p14:sldId id="288"/>
            <p14:sldId id="290"/>
            <p14:sldId id="289"/>
            <p14:sldId id="292"/>
            <p14:sldId id="291"/>
            <p14:sldId id="295"/>
            <p14:sldId id="296"/>
          </p14:sldIdLst>
        </p14:section>
        <p14:section name="Розділ без заголовка" id="{1A8B7FD3-6CDD-4E6B-BE35-CC47907B1B6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bi Mike" initials="OM" lastIdx="2" clrIdx="0">
    <p:extLst>
      <p:ext uri="{19B8F6BF-5375-455C-9EA6-DF929625EA0E}">
        <p15:presenceInfo xmlns:p15="http://schemas.microsoft.com/office/powerpoint/2012/main" userId="ef937825fd984e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B2414-753A-444E-A046-D71BCAC41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C0F7A5E-C2C5-4E4A-B5D3-191A3B7AF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0DF321F-7486-4A9F-A94F-E94A4271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12.09.2020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D5341F1-1A68-4942-A282-2EC7B8BB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F69A415-7248-4468-9E3A-DD21B556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473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A4375-DF5F-4C72-B0E5-D402BB72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B9DE5E6-AB95-427C-8C50-409DB707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D0F88EA-B3EC-4F2F-B79F-6245A778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12.09.2020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46F0CFC-A4BB-40E1-93B6-89A2435D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9E94571-7844-4BAB-A808-4CE5EA89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028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FE316EEA-061B-4D31-9D05-86334358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682689B6-736C-47B7-B8A9-9D3743BEB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DFFF6A5-6C82-4B4C-B94D-E6387F68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12.09.2020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725D859-95F8-47D1-9253-CE10E111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8E0454E-DDFE-4EB5-AE3A-31E3E482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532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8069A-F3BC-43E9-91EE-61B7017A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8A020C4-6016-4678-999C-1F6B16DA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9B67FD6-3F15-4FBF-B5A3-ECE691E5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12.09.2020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18CD1CB-854D-41FA-9F38-EAE3184A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F7CCF9A-8C5D-4AB0-8CCF-FEF28157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34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03625-0F99-4F54-837D-E92F8793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7795691-DE7C-40B8-B4EB-2527EDFD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A5E9C15-2BB0-4672-A8F9-B6B6C6F1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12.09.2020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351D545-85EC-4EFE-B787-F2EF893F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4C9BCDD-856F-488A-9444-441C3368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842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49AC6-B9F3-4F56-AADC-898714FB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3AEB6A4-EC05-4A76-A63A-8054F0E8F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C811AC9-DEAF-4AB3-B8F1-33CF60D8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345D6D5-6BC1-4601-B35F-5D913F62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12.09.2020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FF75B17-A73D-4DCB-B0D3-CE6C2630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5B715D9-68AD-429C-AEBB-203A44DE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155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52846-9FDC-49A3-A1CB-1DCA9071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B5C394C-A613-47B9-9DEF-B7218B9FC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AEABAF1-344B-4ABB-A257-C1724773E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F73DE4F5-690D-4D8E-B164-B4FED2AF2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C89201B4-0C67-4373-8BBC-8F483F91A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12FCBF7C-6A42-4C07-ABF2-D1C35B62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12.09.2020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331A9790-10AD-4BDE-821B-F52D3C25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4EF4EFD-72CE-4978-9BD0-A24C941F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31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25B00-C75F-4CBC-BCF3-EFBBC794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6311EDA2-154F-44B9-A261-676DC871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12.09.2020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714F0DB1-CAFC-466E-A955-24441E95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1B7CB98-8BA0-467A-878E-402C8935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482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4509520-D509-46F3-833F-CC335EA5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12.09.2020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9895BC3F-C0E4-4C9C-97DE-585A9B2D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4E61C782-8538-4301-A30D-5717938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360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3016A-D37B-4408-B2D7-8F687EE9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1AEECA8-FE4E-4C8F-94C7-DBF3544A2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29BE694-C889-4AC3-BA7E-8389695AA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0603FA0-8679-4B44-A95F-D7577BBC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12.09.2020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26CFDAE-1AD2-4746-825A-AD9C7AAF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78902D1-B80F-4140-BE78-6B34E889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25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F71D7-3798-4FD7-9329-7DACEB5A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A044AA3-2E13-407D-AC4C-90B415580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AD6BA68-7F90-402F-AEB2-4ACD9E733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625B379-4BD4-4CA6-8192-A215F719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8176-D2A8-46EF-BEA0-3ECC717DFD25}" type="datetimeFigureOut">
              <a:rPr lang="uk-UA" smtClean="0"/>
              <a:t>12.09.2020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9281DFB-1764-4356-803B-063BAF78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032C195-3803-4FFB-BA17-83965003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868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A845E7DC-0884-4A3C-808B-AD250EDD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CACC196-4F3E-416C-BD0E-9C2017CD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408B758-94B2-4FBA-9A65-AFDB04B91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8176-D2A8-46EF-BEA0-3ECC717DFD25}" type="datetimeFigureOut">
              <a:rPr lang="uk-UA" smtClean="0"/>
              <a:t>12.09.2020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CFD2611-7C7E-4034-B244-66364E029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B343FAB-1ED0-43FB-80B8-2370FFA5B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4539D-C2FB-4861-80BF-8C3DFE89881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984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1BEB2-EB2E-4060-89F0-5D23EF61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228"/>
          </a:xfrm>
          <a:solidFill>
            <a:srgbClr val="33CCFF"/>
          </a:solidFill>
        </p:spPr>
        <p:txBody>
          <a:bodyPr>
            <a:normAutofit fontScale="90000"/>
          </a:bodyPr>
          <a:lstStyle/>
          <a:p>
            <a:pPr algn="ctr"/>
            <a:r>
              <a:rPr lang="uk-UA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Тема </a:t>
            </a:r>
            <a:r>
              <a:rPr lang="en-US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uk-UA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sz="4400" b="1" dirty="0">
                <a:effectLst/>
                <a:ea typeface="Times New Roman" panose="02020603050405020304" pitchFamily="18" charset="0"/>
              </a:rPr>
              <a:t> </a:t>
            </a:r>
            <a:r>
              <a:rPr lang="uk-UA" b="1" dirty="0">
                <a:ea typeface="Times New Roman" panose="02020603050405020304" pitchFamily="18" charset="0"/>
              </a:rPr>
              <a:t>Моделі мережевої архітектури. Протокольна модель</a:t>
            </a:r>
            <a:endParaRPr lang="uk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C72A7FD-74CC-45E1-A87F-B2C1937B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97" y="1538655"/>
            <a:ext cx="10960273" cy="4638308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lang="uk-UA" dirty="0">
                <a:highlight>
                  <a:srgbClr val="00FFFF"/>
                </a:highlight>
              </a:rPr>
              <a:t>Мережева архітектура</a:t>
            </a:r>
            <a:r>
              <a:rPr lang="uk-UA" dirty="0"/>
              <a:t> – неформально: </a:t>
            </a:r>
          </a:p>
          <a:p>
            <a:pPr marL="0" lvl="0" indent="0">
              <a:buNone/>
            </a:pPr>
            <a:r>
              <a:rPr lang="uk-UA" dirty="0"/>
              <a:t>це опис структури мереж та взаємодії їх компонентів між собою та з «зовнішнім світом»</a:t>
            </a:r>
          </a:p>
          <a:p>
            <a:pPr marL="0" lvl="0" indent="0">
              <a:buNone/>
            </a:pPr>
            <a:r>
              <a:rPr lang="uk-UA" dirty="0"/>
              <a:t>В описі завжди присутня абстракція реального об’єкта, яка відображає важливі компоненти та зв</a:t>
            </a:r>
            <a:r>
              <a:rPr lang="uk-UA" i="1" dirty="0"/>
              <a:t>'</a:t>
            </a:r>
            <a:r>
              <a:rPr lang="uk-UA" dirty="0"/>
              <a:t>язки й не враховує деталі, несуттєві з погляду цієї абстракції. </a:t>
            </a:r>
            <a:endParaRPr lang="en-US" dirty="0"/>
          </a:p>
          <a:p>
            <a:pPr marL="0" lvl="0" indent="0">
              <a:buNone/>
            </a:pPr>
            <a:r>
              <a:rPr lang="uk-UA" dirty="0"/>
              <a:t>Тобто </a:t>
            </a:r>
            <a:r>
              <a:rPr lang="uk-UA" i="1" dirty="0">
                <a:solidFill>
                  <a:srgbClr val="0070C0"/>
                </a:solidFill>
              </a:rPr>
              <a:t>модель</a:t>
            </a:r>
            <a:r>
              <a:rPr lang="uk-UA" dirty="0"/>
              <a:t>.</a:t>
            </a:r>
          </a:p>
          <a:p>
            <a:pPr marL="0" lvl="0" indent="0" algn="l">
              <a:buNone/>
            </a:pPr>
            <a:endParaRPr lang="uk-UA" sz="3200" dirty="0">
              <a:effectLst/>
              <a:highlight>
                <a:srgbClr val="00FFFF"/>
              </a:highlight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l">
              <a:buNone/>
            </a:pPr>
            <a:endParaRPr lang="uk-UA" sz="3800" dirty="0">
              <a:effectLst/>
              <a:highlight>
                <a:srgbClr val="00FFFF"/>
              </a:highlight>
              <a:ea typeface="Times New Roman" panose="02020603050405020304" pitchFamily="18" charset="0"/>
            </a:endParaRPr>
          </a:p>
          <a:p>
            <a:pPr marL="0" lvl="0" indent="0" algn="l">
              <a:buNone/>
            </a:pPr>
            <a:endParaRPr lang="uk-UA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4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2632A-101C-4329-91F3-C15D445E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57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8504B18-9CAC-4B71-803C-B6D21C98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582"/>
            <a:ext cx="10515600" cy="572438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uk-UA" sz="2400" dirty="0"/>
              <a:t>Мають ряд переваг порівняно з іншими різновидами кабелів (дешеві, надійні, стійкі до перешкод, легко деформуються, та інше), тому популярні в локальних мережах. </a:t>
            </a:r>
          </a:p>
          <a:p>
            <a:pPr>
              <a:spcBef>
                <a:spcPts val="600"/>
              </a:spcBef>
            </a:pPr>
            <a:r>
              <a:rPr lang="uk-UA" sz="2400" dirty="0"/>
              <a:t>Недоліки: відносно мала пропускна спроможність, порівняно жорсткіші обмеження на кількість кінцевих пунктів, сигнали від яких передаються через кабель, порівняно мала довжина, на якій послаблення сигналу залишається прийнятним і не вимагає підсилювачів. Звідси, головна сфера застосування – ЛОМ.  </a:t>
            </a:r>
          </a:p>
          <a:p>
            <a:pPr>
              <a:spcBef>
                <a:spcPts val="600"/>
              </a:spcBef>
            </a:pPr>
            <a:r>
              <a:rPr lang="uk-UA" sz="2400" dirty="0"/>
              <a:t>Кабелі «кручена пара» </a:t>
            </a:r>
            <a:r>
              <a:rPr lang="uk-UA" sz="2400" i="1" dirty="0"/>
              <a:t>помилково</a:t>
            </a:r>
            <a:r>
              <a:rPr lang="uk-UA" sz="2400" dirty="0"/>
              <a:t> називають кабелями </a:t>
            </a:r>
            <a:r>
              <a:rPr lang="en-US" sz="2400" dirty="0"/>
              <a:t>Ethernet. </a:t>
            </a:r>
            <a:endParaRPr lang="uk-UA" sz="2400" dirty="0"/>
          </a:p>
          <a:p>
            <a:pPr>
              <a:spcBef>
                <a:spcPts val="600"/>
              </a:spcBef>
            </a:pPr>
            <a:r>
              <a:rPr lang="uk-UA" sz="2400" dirty="0"/>
              <a:t>Насправді, </a:t>
            </a:r>
            <a:r>
              <a:rPr lang="en-US" sz="2400" dirty="0">
                <a:solidFill>
                  <a:srgbClr val="0070C0"/>
                </a:solidFill>
              </a:rPr>
              <a:t>Ethernet – </a:t>
            </a:r>
            <a:r>
              <a:rPr lang="uk-UA" sz="2400" dirty="0">
                <a:solidFill>
                  <a:srgbClr val="0070C0"/>
                </a:solidFill>
              </a:rPr>
              <a:t>це </a:t>
            </a:r>
            <a:r>
              <a:rPr lang="uk-UA" sz="2400" i="1" dirty="0">
                <a:solidFill>
                  <a:srgbClr val="0070C0"/>
                </a:solidFill>
              </a:rPr>
              <a:t>сім’я технологій</a:t>
            </a:r>
            <a:r>
              <a:rPr lang="uk-UA" sz="2400" dirty="0">
                <a:solidFill>
                  <a:srgbClr val="0070C0"/>
                </a:solidFill>
              </a:rPr>
              <a:t> передачі даних</a:t>
            </a:r>
            <a:r>
              <a:rPr lang="en-US" sz="2400" dirty="0"/>
              <a:t>. </a:t>
            </a:r>
            <a:r>
              <a:rPr lang="uk-UA" sz="2400" dirty="0"/>
              <a:t>Такі</a:t>
            </a:r>
            <a:r>
              <a:rPr lang="en-US" sz="2400" dirty="0"/>
              <a:t> </a:t>
            </a:r>
            <a:r>
              <a:rPr lang="uk-UA" sz="2400" dirty="0"/>
              <a:t>технології, неформально й абстраговано, визначають способи передачі даних, які включають </a:t>
            </a:r>
            <a:r>
              <a:rPr lang="ru-RU" sz="2400" dirty="0" err="1"/>
              <a:t>кабельні</a:t>
            </a:r>
            <a:r>
              <a:rPr lang="ru-RU" sz="2400" dirty="0"/>
              <a:t> </a:t>
            </a:r>
            <a:r>
              <a:rPr lang="ru-RU" sz="2400" dirty="0" err="1"/>
              <a:t>з'єднання</a:t>
            </a:r>
            <a:r>
              <a:rPr lang="ru-RU" sz="2400" dirty="0"/>
              <a:t> та </a:t>
            </a:r>
            <a:r>
              <a:rPr lang="ru-RU" sz="2400" dirty="0" err="1"/>
              <a:t>електричні</a:t>
            </a:r>
            <a:r>
              <a:rPr lang="ru-RU" sz="2400" dirty="0"/>
              <a:t> </a:t>
            </a:r>
            <a:r>
              <a:rPr lang="ru-RU" sz="2400" dirty="0" err="1"/>
              <a:t>сигнали</a:t>
            </a:r>
            <a:r>
              <a:rPr lang="ru-RU" sz="2400" dirty="0"/>
              <a:t>, </a:t>
            </a:r>
            <a:r>
              <a:rPr lang="ru-RU" sz="2400" dirty="0" err="1"/>
              <a:t>способи</a:t>
            </a:r>
            <a:r>
              <a:rPr lang="ru-RU" sz="2400" dirty="0"/>
              <a:t> </a:t>
            </a:r>
            <a:r>
              <a:rPr lang="ru-RU" sz="2400" dirty="0" err="1"/>
              <a:t>формування</a:t>
            </a:r>
            <a:r>
              <a:rPr lang="ru-RU" sz="2400" dirty="0"/>
              <a:t> </a:t>
            </a:r>
            <a:r>
              <a:rPr lang="ru-RU" sz="2400" dirty="0" err="1"/>
              <a:t>даних</a:t>
            </a:r>
            <a:r>
              <a:rPr lang="ru-RU" sz="2400" dirty="0"/>
              <a:t> для </a:t>
            </a:r>
            <a:r>
              <a:rPr lang="ru-RU" sz="2400" dirty="0" err="1"/>
              <a:t>їх</a:t>
            </a:r>
            <a:r>
              <a:rPr lang="ru-RU" sz="2400" dirty="0"/>
              <a:t> </a:t>
            </a:r>
            <a:r>
              <a:rPr lang="ru-RU" sz="2400" dirty="0" err="1"/>
              <a:t>передачі</a:t>
            </a:r>
            <a:r>
              <a:rPr lang="ru-RU" sz="2400" dirty="0"/>
              <a:t>, правила </a:t>
            </a:r>
            <a:r>
              <a:rPr lang="ru-RU" sz="2400" dirty="0" err="1"/>
              <a:t>керування</a:t>
            </a:r>
            <a:r>
              <a:rPr lang="ru-RU" sz="2400" dirty="0"/>
              <a:t> доступом до </a:t>
            </a:r>
            <a:r>
              <a:rPr lang="ru-RU" sz="2400" dirty="0" err="1"/>
              <a:t>середовища</a:t>
            </a:r>
            <a:r>
              <a:rPr lang="ru-RU" sz="2400" dirty="0"/>
              <a:t>. </a:t>
            </a:r>
            <a:endParaRPr lang="uk-UA" sz="2400" dirty="0"/>
          </a:p>
          <a:p>
            <a:pPr>
              <a:spcBef>
                <a:spcPts val="600"/>
              </a:spcBef>
            </a:pPr>
            <a:r>
              <a:rPr lang="ru-RU" sz="2400" dirty="0" err="1"/>
              <a:t>Технології</a:t>
            </a:r>
            <a:r>
              <a:rPr lang="ru-RU" sz="2400" dirty="0"/>
              <a:t> </a:t>
            </a:r>
            <a:r>
              <a:rPr lang="ru-RU" sz="2400" dirty="0" err="1"/>
              <a:t>Ethernet</a:t>
            </a:r>
            <a:r>
              <a:rPr lang="ru-RU" sz="2400" dirty="0"/>
              <a:t> в </a:t>
            </a:r>
            <a:r>
              <a:rPr lang="ru-RU" sz="2400" dirty="0" err="1"/>
              <a:t>якості</a:t>
            </a:r>
            <a:r>
              <a:rPr lang="ru-RU" sz="2400" dirty="0"/>
              <a:t> </a:t>
            </a:r>
            <a:r>
              <a:rPr lang="ru-RU" sz="2400" dirty="0" err="1"/>
              <a:t>носія</a:t>
            </a:r>
            <a:r>
              <a:rPr lang="ru-RU" sz="2400" dirty="0"/>
              <a:t> </a:t>
            </a:r>
            <a:r>
              <a:rPr lang="ru-RU" sz="2400" dirty="0" err="1"/>
              <a:t>сигналів</a:t>
            </a:r>
            <a:r>
              <a:rPr lang="ru-RU" sz="2400" dirty="0"/>
              <a:t> </a:t>
            </a:r>
            <a:r>
              <a:rPr lang="ru-RU" sz="2400" dirty="0" err="1"/>
              <a:t>включають</a:t>
            </a:r>
            <a:r>
              <a:rPr lang="ru-RU" sz="2400" dirty="0"/>
              <a:t> не </a:t>
            </a:r>
            <a:r>
              <a:rPr lang="ru-RU" sz="2400" dirty="0" err="1"/>
              <a:t>тільки</a:t>
            </a:r>
            <a:r>
              <a:rPr lang="ru-RU" sz="2400" dirty="0"/>
              <a:t> </a:t>
            </a:r>
            <a:r>
              <a:rPr lang="ru-RU" sz="2400" dirty="0" err="1"/>
              <a:t>кручені</a:t>
            </a:r>
            <a:r>
              <a:rPr lang="ru-RU" sz="2400" dirty="0"/>
              <a:t> пари</a:t>
            </a:r>
            <a:r>
              <a:rPr lang="uk-UA" sz="2400" dirty="0"/>
              <a:t>, але й коаксіальні кабелі, і оптичні кабелі.</a:t>
            </a:r>
          </a:p>
          <a:p>
            <a:pPr>
              <a:spcBef>
                <a:spcPts val="600"/>
              </a:spcBef>
            </a:pPr>
            <a:r>
              <a:rPr lang="ru-RU" sz="2400" dirty="0" err="1"/>
              <a:t>Локальні</a:t>
            </a:r>
            <a:r>
              <a:rPr lang="ru-RU" sz="2400" dirty="0"/>
              <a:t> </a:t>
            </a:r>
            <a:r>
              <a:rPr lang="ru-RU" sz="2400" dirty="0" err="1"/>
              <a:t>мережі</a:t>
            </a:r>
            <a:r>
              <a:rPr lang="ru-RU" sz="2400" dirty="0"/>
              <a:t> з </a:t>
            </a:r>
            <a:r>
              <a:rPr lang="ru-RU" sz="2400" dirty="0" err="1"/>
              <a:t>технологіями</a:t>
            </a:r>
            <a:r>
              <a:rPr lang="ru-RU" sz="2400" dirty="0"/>
              <a:t> </a:t>
            </a:r>
            <a:r>
              <a:rPr lang="ru-RU" sz="2400" dirty="0" err="1"/>
              <a:t>Ethernet</a:t>
            </a:r>
            <a:r>
              <a:rPr lang="ru-RU" sz="2400" dirty="0"/>
              <a:t> </a:t>
            </a:r>
            <a:r>
              <a:rPr lang="ru-RU" sz="2400" dirty="0" err="1"/>
              <a:t>вже</a:t>
            </a:r>
            <a:r>
              <a:rPr lang="ru-RU" sz="2400" dirty="0"/>
              <a:t> </a:t>
            </a:r>
            <a:r>
              <a:rPr lang="ru-RU" sz="2400" dirty="0" err="1"/>
              <a:t>багато</a:t>
            </a:r>
            <a:r>
              <a:rPr lang="ru-RU" sz="2400" dirty="0"/>
              <a:t> </a:t>
            </a:r>
            <a:r>
              <a:rPr lang="ru-RU" sz="2400" dirty="0" err="1"/>
              <a:t>років</a:t>
            </a:r>
            <a:r>
              <a:rPr lang="ru-RU" sz="2400" dirty="0"/>
              <a:t> </a:t>
            </a:r>
            <a:r>
              <a:rPr lang="ru-RU" sz="2400" dirty="0" err="1"/>
              <a:t>займають</a:t>
            </a:r>
            <a:r>
              <a:rPr lang="ru-RU" sz="2400" dirty="0"/>
              <a:t> </a:t>
            </a:r>
            <a:r>
              <a:rPr lang="ru-RU" sz="2400" dirty="0" err="1"/>
              <a:t>більше</a:t>
            </a:r>
            <a:r>
              <a:rPr lang="ru-RU" sz="2400" dirty="0"/>
              <a:t> 90% ринку. </a:t>
            </a:r>
            <a:r>
              <a:rPr lang="ru-RU" sz="2400" i="1" dirty="0">
                <a:solidFill>
                  <a:srgbClr val="0070C0"/>
                </a:solidFill>
              </a:rPr>
              <a:t>«Без </a:t>
            </a:r>
            <a:r>
              <a:rPr lang="ru-RU" sz="2400" i="1" dirty="0" err="1">
                <a:solidFill>
                  <a:srgbClr val="0070C0"/>
                </a:solidFill>
              </a:rPr>
              <a:t>Ethernet</a:t>
            </a:r>
            <a:r>
              <a:rPr lang="ru-RU" sz="2400" i="1" dirty="0">
                <a:solidFill>
                  <a:srgbClr val="0070C0"/>
                </a:solidFill>
              </a:rPr>
              <a:t> нема </a:t>
            </a:r>
            <a:r>
              <a:rPr lang="en-US" sz="2400" i="1" dirty="0">
                <a:solidFill>
                  <a:srgbClr val="0070C0"/>
                </a:solidFill>
              </a:rPr>
              <a:t>Internet</a:t>
            </a:r>
            <a:r>
              <a:rPr lang="ru-RU" sz="2400" i="1" dirty="0">
                <a:solidFill>
                  <a:srgbClr val="0070C0"/>
                </a:solidFill>
              </a:rPr>
              <a:t>»</a:t>
            </a:r>
            <a:endParaRPr lang="uk-UA" sz="2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98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18C3A-924F-4A00-8266-19BA4A84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644"/>
          </a:xfrm>
        </p:spPr>
        <p:txBody>
          <a:bodyPr>
            <a:normAutofit fontScale="90000"/>
          </a:bodyPr>
          <a:lstStyle/>
          <a:p>
            <a:r>
              <a:rPr lang="uk-UA" sz="3200" b="1" i="1" dirty="0"/>
              <a:t>Коаксіальний кабель з мідною жилою («</a:t>
            </a:r>
            <a:r>
              <a:rPr lang="uk-UA" sz="3200" b="1" i="1" dirty="0" err="1"/>
              <a:t>коаксіал</a:t>
            </a:r>
            <a:r>
              <a:rPr lang="uk-UA" sz="3200" b="1" i="1" dirty="0"/>
              <a:t>»)</a:t>
            </a:r>
            <a:r>
              <a:rPr lang="uk-UA" sz="2400" b="1" i="1" dirty="0"/>
              <a:t>  </a:t>
            </a:r>
            <a:r>
              <a:rPr lang="uk-UA" sz="2400" b="1" i="1" dirty="0">
                <a:highlight>
                  <a:srgbClr val="C0C0C0"/>
                </a:highlight>
              </a:rPr>
              <a:t>Що позначає назва?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AE65D4C-8A1D-4730-BB96-AF4699F7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769"/>
            <a:ext cx="10515600" cy="52711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1 – внутрішній провідник, 2 – ізоляція (суцільний поліетилен), 3 – зовнішній провідник (екран), 4 - оболонка (спеціальний поліетилен, стійкий до сонячного світла). </a:t>
            </a:r>
          </a:p>
          <a:p>
            <a:r>
              <a:rPr lang="uk-UA" sz="2000" dirty="0"/>
              <a:t>Коаксіальний – співвісний. Осі провідників збігаються, тому електромагнітне поле не виходить за межі кабелю. Завдяки цьому електромагнітна енергія не випромінюється за межі кабелю, а кабель захищений від зовнішніх електромагнітних наведень, адже корисний сигнал передається внутрішнім провідником.</a:t>
            </a:r>
          </a:p>
          <a:p>
            <a:r>
              <a:rPr lang="uk-UA" sz="2000" dirty="0"/>
              <a:t>Допускає довші ділянки з прийнятним послабленням сигналу. Проте натепер </a:t>
            </a:r>
            <a:r>
              <a:rPr lang="uk-UA" sz="2000" dirty="0" err="1"/>
              <a:t>коаксіал</a:t>
            </a:r>
            <a:r>
              <a:rPr lang="uk-UA" sz="2000" dirty="0"/>
              <a:t> практично цілком витіснені крученою парою. Основне використання – не в мережах, а в ТБ.</a:t>
            </a:r>
            <a:endParaRPr lang="uk-UA" dirty="0"/>
          </a:p>
        </p:txBody>
      </p:sp>
      <p:pic>
        <p:nvPicPr>
          <p:cNvPr id="5" name="Рисунок 4" descr="Зображення, що містить зубна щітка, бейсбол, сидить, темний&#10;&#10;Автоматично згенерований опис">
            <a:extLst>
              <a:ext uri="{FF2B5EF4-FFF2-40B4-BE49-F238E27FC236}">
                <a16:creationId xmlns:a16="http://schemas.microsoft.com/office/drawing/2014/main" id="{DFF96440-7E1D-4A03-9D38-D2DAE935F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36" y="905769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9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0C201-4CE0-4FAF-B94D-13EDEFD9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6303"/>
          </a:xfrm>
        </p:spPr>
        <p:txBody>
          <a:bodyPr>
            <a:normAutofit fontScale="90000"/>
          </a:bodyPr>
          <a:lstStyle/>
          <a:p>
            <a:r>
              <a:rPr lang="uk-UA" sz="3200" b="1" i="1" dirty="0" err="1"/>
              <a:t>Волоконно</a:t>
            </a:r>
            <a:r>
              <a:rPr lang="uk-UA" sz="3200" b="1" i="1" dirty="0"/>
              <a:t>-оптичний кабель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A2F4FB3-9B39-4B75-A042-1487E87E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1428"/>
            <a:ext cx="10515600" cy="5295535"/>
          </a:xfrm>
        </p:spPr>
        <p:txBody>
          <a:bodyPr>
            <a:normAutofit lnSpcReduction="10000"/>
          </a:bodyPr>
          <a:lstStyle/>
          <a:p>
            <a:r>
              <a:rPr lang="uk-UA" sz="2000" dirty="0" err="1">
                <a:solidFill>
                  <a:srgbClr val="0070C0"/>
                </a:solidFill>
              </a:rPr>
              <a:t>Волоконно</a:t>
            </a:r>
            <a:r>
              <a:rPr lang="uk-UA" sz="2000" dirty="0">
                <a:solidFill>
                  <a:srgbClr val="0070C0"/>
                </a:solidFill>
              </a:rPr>
              <a:t>-оптичний (оптоволоконний) кабель</a:t>
            </a:r>
            <a:r>
              <a:rPr lang="uk-UA" sz="2000" dirty="0"/>
              <a:t>, або  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діелектричний хвилевід. </a:t>
            </a:r>
            <a:r>
              <a:rPr lang="uk-UA" sz="2000" dirty="0"/>
              <a:t>На основі волоконних світловодів, передає оптичні сигнали у вигляді світла (фотонів). Має н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айвищу пропускну здатність із усіх існуючих засобів зв’язку і забезпечує найвищу швидкість передачі даних (залежно від типу активного обладнання та технології передачі це </a:t>
            </a:r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</a:rPr>
              <a:t>сотні </a:t>
            </a:r>
            <a:r>
              <a:rPr lang="uk-UA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Гбіт</a:t>
            </a:r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</a:rPr>
              <a:t>/с і навіть кілька </a:t>
            </a:r>
            <a:r>
              <a:rPr lang="uk-UA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Тбіт</a:t>
            </a:r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</a:rPr>
              <a:t>/с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). Тобто на порядки перевищує швидкості мідних кабелів.</a:t>
            </a:r>
            <a:endParaRPr lang="uk-UA" sz="2000" dirty="0"/>
          </a:p>
          <a:p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Випускається в численних варіантах залежно від призначення. </a:t>
            </a:r>
            <a:r>
              <a:rPr lang="uk-UA" sz="2000" i="1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Приклади</a:t>
            </a:r>
          </a:p>
          <a:p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uk-UA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uk-UA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uk-UA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Несучим середовищем є кварцове скло, яке має дуже мале згасання сигналу і є нечутливим до зовнішніх електромагнітних полів. </a:t>
            </a:r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</a:rPr>
              <a:t>Ці кабелі дозволяють утворювати неперервні ланки без підсилювачів завдовжки більше 100 км і 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надійно захищають від несанкціонованого доступу та перехоплення даних.</a:t>
            </a:r>
          </a:p>
          <a:p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</a:rPr>
              <a:t>Використовуються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для зовнішніх магістралей, які з'єднують об’єкти на відстані від кілометрів до сотень і тисяч км.</a:t>
            </a:r>
          </a:p>
          <a:p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uk-UA" sz="2000" dirty="0">
              <a:latin typeface="Calibri" panose="020F0502020204030204" pitchFamily="34" charset="0"/>
            </a:endParaRPr>
          </a:p>
          <a:p>
            <a:endParaRPr lang="uk-UA" sz="2000" dirty="0">
              <a:latin typeface="Calibri" panose="020F0502020204030204" pitchFamily="34" charset="0"/>
            </a:endParaRPr>
          </a:p>
          <a:p>
            <a:endParaRPr lang="uk-UA" sz="2000" dirty="0">
              <a:latin typeface="Calibri" panose="020F0502020204030204" pitchFamily="34" charset="0"/>
            </a:endParaRPr>
          </a:p>
          <a:p>
            <a:endParaRPr lang="uk-UA" sz="2000" dirty="0">
              <a:latin typeface="Calibri" panose="020F0502020204030204" pitchFamily="34" charset="0"/>
            </a:endParaRPr>
          </a:p>
          <a:p>
            <a:endParaRPr lang="uk-UA" sz="2000" dirty="0">
              <a:latin typeface="Calibri" panose="020F0502020204030204" pitchFamily="34" charset="0"/>
            </a:endParaRPr>
          </a:p>
        </p:txBody>
      </p:sp>
      <p:grpSp>
        <p:nvGrpSpPr>
          <p:cNvPr id="12" name="Групувати 11">
            <a:extLst>
              <a:ext uri="{FF2B5EF4-FFF2-40B4-BE49-F238E27FC236}">
                <a16:creationId xmlns:a16="http://schemas.microsoft.com/office/drawing/2014/main" id="{F52C746A-FDA0-464D-8E3C-E9997DCD227A}"/>
              </a:ext>
            </a:extLst>
          </p:cNvPr>
          <p:cNvGrpSpPr/>
          <p:nvPr/>
        </p:nvGrpSpPr>
        <p:grpSpPr>
          <a:xfrm>
            <a:off x="1722770" y="2771380"/>
            <a:ext cx="8746459" cy="1673134"/>
            <a:chOff x="1707614" y="4212254"/>
            <a:chExt cx="8746459" cy="167313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207A782-C85A-4CA6-B114-0D22817B1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614" y="4515123"/>
              <a:ext cx="2806088" cy="1178557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8FFA30EB-F4F6-4EE9-AF4C-D45861033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696" y="4652930"/>
              <a:ext cx="1792166" cy="1117864"/>
            </a:xfrm>
            <a:prstGeom prst="rect">
              <a:avLst/>
            </a:prstGeom>
          </p:spPr>
        </p:pic>
        <p:pic>
          <p:nvPicPr>
            <p:cNvPr id="9" name="Рисунок 8" descr="Зображення, що містить світлий&#10;&#10;Автоматично згенерований опис">
              <a:extLst>
                <a:ext uri="{FF2B5EF4-FFF2-40B4-BE49-F238E27FC236}">
                  <a16:creationId xmlns:a16="http://schemas.microsoft.com/office/drawing/2014/main" id="{821FDE51-60B3-4657-96B4-0C1BC1683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826" y="4481185"/>
              <a:ext cx="2539981" cy="1117864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DD87C94F-D752-4260-8F25-47AA2114A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686" y="4212254"/>
              <a:ext cx="1877387" cy="1673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808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6690F-38BD-4EF0-AC58-DAF9A16C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802"/>
          </a:xfrm>
        </p:spPr>
        <p:txBody>
          <a:bodyPr>
            <a:normAutofit/>
          </a:bodyPr>
          <a:lstStyle/>
          <a:p>
            <a:r>
              <a:rPr lang="uk-UA" sz="2800" b="1" i="1" dirty="0">
                <a:ea typeface="Calibri" panose="020F0502020204030204" pitchFamily="34" charset="0"/>
              </a:rPr>
              <a:t>Н</a:t>
            </a:r>
            <a:r>
              <a:rPr lang="uk-UA" sz="2800" b="1" i="1" dirty="0">
                <a:effectLst/>
                <a:ea typeface="Calibri" panose="020F0502020204030204" pitchFamily="34" charset="0"/>
              </a:rPr>
              <a:t>аземні радіосигнали </a:t>
            </a:r>
            <a:r>
              <a:rPr lang="en-US" sz="2800" b="1" i="1" dirty="0">
                <a:effectLst/>
                <a:ea typeface="Calibri" panose="020F0502020204030204" pitchFamily="34" charset="0"/>
              </a:rPr>
              <a:t>Wi</a:t>
            </a:r>
            <a:r>
              <a:rPr lang="uk-UA" sz="2800" b="1" i="1" dirty="0">
                <a:effectLst/>
                <a:ea typeface="Calibri" panose="020F0502020204030204" pitchFamily="34" charset="0"/>
              </a:rPr>
              <a:t>-</a:t>
            </a:r>
            <a:r>
              <a:rPr lang="en-US" sz="2800" b="1" i="1" dirty="0">
                <a:effectLst/>
                <a:ea typeface="Calibri" panose="020F0502020204030204" pitchFamily="34" charset="0"/>
              </a:rPr>
              <a:t>Fi</a:t>
            </a:r>
            <a:endParaRPr lang="uk-UA" sz="2800" b="1" i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1EFD75D-D255-44F5-9156-B46C0EE30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928"/>
            <a:ext cx="10515600" cy="52810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Wi</a:t>
            </a:r>
            <a:r>
              <a:rPr lang="uk-UA" sz="20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-</a:t>
            </a:r>
            <a:r>
              <a:rPr lang="en-US" sz="20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Fi</a:t>
            </a:r>
            <a:r>
              <a:rPr lang="uk-UA" sz="2000" dirty="0">
                <a:effectLst/>
                <a:ea typeface="Calibri" panose="020F0502020204030204" pitchFamily="34" charset="0"/>
              </a:rPr>
              <a:t> (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Wireless</a:t>
            </a:r>
            <a:r>
              <a:rPr lang="uk-UA" sz="2000" dirty="0">
                <a:effectLst/>
                <a:ea typeface="Calibri" panose="020F0502020204030204" pitchFamily="34" charset="0"/>
              </a:rPr>
              <a:t> 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Fidelity</a:t>
            </a:r>
            <a:r>
              <a:rPr lang="uk-UA" sz="2000" dirty="0">
                <a:effectLst/>
                <a:ea typeface="Calibri" panose="020F0502020204030204" pitchFamily="34" charset="0"/>
              </a:rPr>
              <a:t>, «безпровідна точність») – це технологія </a:t>
            </a:r>
            <a:r>
              <a:rPr lang="ru-RU" sz="2000" b="0" i="0" dirty="0" err="1">
                <a:solidFill>
                  <a:srgbClr val="202122"/>
                </a:solidFill>
                <a:effectLst/>
              </a:rPr>
              <a:t>безпровідних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 ЛОМ, а </a:t>
            </a:r>
            <a:r>
              <a:rPr lang="ru-RU" sz="2000" b="0" i="0" dirty="0" err="1">
                <a:solidFill>
                  <a:srgbClr val="202122"/>
                </a:solidFill>
                <a:effectLst/>
              </a:rPr>
              <a:t>також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сім’я стандартів передачі цифрових потоків даних по радіоканалах. </a:t>
            </a:r>
            <a:r>
              <a:rPr lang="uk-UA" sz="2000" dirty="0">
                <a:solidFill>
                  <a:schemeClr val="bg1"/>
                </a:solidFill>
                <a:effectLst/>
                <a:highlight>
                  <a:srgbClr val="C0C0C0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Стандарт </a:t>
            </a:r>
            <a:r>
              <a:rPr lang="en-US" sz="2000" dirty="0">
                <a:solidFill>
                  <a:schemeClr val="bg1"/>
                </a:solidFill>
                <a:effectLst/>
                <a:highlight>
                  <a:srgbClr val="C0C0C0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IEEE </a:t>
            </a:r>
            <a:r>
              <a:rPr lang="uk-UA" sz="2000" dirty="0">
                <a:solidFill>
                  <a:schemeClr val="bg1"/>
                </a:solidFill>
                <a:effectLst/>
                <a:highlight>
                  <a:srgbClr val="C0C0C0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802.11…</a:t>
            </a:r>
            <a:r>
              <a:rPr lang="uk-UA" sz="20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Носієм сигналу є радіохвилі високої частоти, які мають обмежений простір розповсюдження (до 300 м, а зазвичай в межах будівель десятки метрів) і спрямовані на </a:t>
            </a:r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створення 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ЛОМ.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Безплатні точки доступу в загальнодоступних місцях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Пропускна здатність за діючим стандартом </a:t>
            </a:r>
            <a:r>
              <a:rPr lang="en-US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IEEE 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802.11</a:t>
            </a:r>
            <a:r>
              <a:rPr lang="en-US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 – 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до 300 Мбіт/с.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«типова» антенна та адаптер	саморобна антенна		</a:t>
            </a:r>
            <a:r>
              <a:rPr lang="uk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роутер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з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антенною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uk-UA" sz="2000" dirty="0">
              <a:ea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lang="uk-UA" sz="2000" dirty="0"/>
          </a:p>
        </p:txBody>
      </p:sp>
      <p:grpSp>
        <p:nvGrpSpPr>
          <p:cNvPr id="12" name="Групувати 11">
            <a:extLst>
              <a:ext uri="{FF2B5EF4-FFF2-40B4-BE49-F238E27FC236}">
                <a16:creationId xmlns:a16="http://schemas.microsoft.com/office/drawing/2014/main" id="{7364C883-5EDD-455F-B580-874348C1C466}"/>
              </a:ext>
            </a:extLst>
          </p:cNvPr>
          <p:cNvGrpSpPr/>
          <p:nvPr/>
        </p:nvGrpSpPr>
        <p:grpSpPr>
          <a:xfrm>
            <a:off x="1521246" y="3715439"/>
            <a:ext cx="9689912" cy="2178866"/>
            <a:chOff x="1521246" y="3715439"/>
            <a:chExt cx="9689912" cy="2178866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FF95D70B-A27E-499B-BA6E-C9E77F5DA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246" y="3715439"/>
              <a:ext cx="1905000" cy="1905000"/>
            </a:xfrm>
            <a:prstGeom prst="rect">
              <a:avLst/>
            </a:prstGeom>
          </p:spPr>
        </p:pic>
        <p:pic>
          <p:nvPicPr>
            <p:cNvPr id="9" name="Рисунок 8" descr="Зображення, що містить малий, сидить, велосипед, їздить&#10;&#10;Автоматично згенерований опис">
              <a:extLst>
                <a:ext uri="{FF2B5EF4-FFF2-40B4-BE49-F238E27FC236}">
                  <a16:creationId xmlns:a16="http://schemas.microsoft.com/office/drawing/2014/main" id="{32682D95-8933-4EA9-9478-B33F6EE0E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292" y="3715439"/>
              <a:ext cx="3411557" cy="2178866"/>
            </a:xfrm>
            <a:prstGeom prst="rect">
              <a:avLst/>
            </a:prstGeom>
          </p:spPr>
        </p:pic>
        <p:pic>
          <p:nvPicPr>
            <p:cNvPr id="11" name="Рисунок 10" descr="Зображення, що містить стіл, сидить, великий, дзеркало&#10;&#10;Автоматично згенерований опис">
              <a:extLst>
                <a:ext uri="{FF2B5EF4-FFF2-40B4-BE49-F238E27FC236}">
                  <a16:creationId xmlns:a16="http://schemas.microsoft.com/office/drawing/2014/main" id="{C5A04B31-5A3B-4FFE-B55B-A6670FC9B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906" y="3715439"/>
              <a:ext cx="3274252" cy="2178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528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892D5-3C84-4D8D-8E64-D45E1AB6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639"/>
          </a:xfrm>
        </p:spPr>
        <p:txBody>
          <a:bodyPr>
            <a:normAutofit/>
          </a:bodyPr>
          <a:lstStyle/>
          <a:p>
            <a:r>
              <a:rPr lang="uk-UA" sz="3200" b="1" i="1" dirty="0">
                <a:ea typeface="Calibri" panose="020F0502020204030204" pitchFamily="34" charset="0"/>
              </a:rPr>
              <a:t>Н</a:t>
            </a:r>
            <a:r>
              <a:rPr lang="uk-UA" sz="3200" b="1" i="1" dirty="0">
                <a:effectLst/>
                <a:ea typeface="Calibri" panose="020F0502020204030204" pitchFamily="34" charset="0"/>
              </a:rPr>
              <a:t>аземні радіосигнали </a:t>
            </a:r>
            <a:r>
              <a:rPr lang="en-US" sz="3200" b="1" i="1" dirty="0">
                <a:effectLst/>
                <a:ea typeface="Calibri" panose="020F0502020204030204" pitchFamily="34" charset="0"/>
              </a:rPr>
              <a:t>WiMAX</a:t>
            </a:r>
            <a:endParaRPr lang="uk-UA" sz="32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BAF7B70-64C3-4BB2-963B-EEED9CFB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745"/>
            <a:ext cx="10515600" cy="53272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WiMAX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uk-UA" sz="2000" dirty="0">
                <a:effectLst/>
                <a:ea typeface="Calibri" panose="020F0502020204030204" pitchFamily="34" charset="0"/>
              </a:rPr>
              <a:t>(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Worldwide</a:t>
            </a:r>
            <a:r>
              <a:rPr lang="uk-UA" sz="2000" dirty="0">
                <a:effectLst/>
                <a:ea typeface="Calibri" panose="020F0502020204030204" pitchFamily="34" charset="0"/>
              </a:rPr>
              <a:t> 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Interoperability</a:t>
            </a:r>
            <a:r>
              <a:rPr lang="uk-UA" sz="2000" dirty="0">
                <a:effectLst/>
                <a:ea typeface="Calibri" panose="020F0502020204030204" pitchFamily="34" charset="0"/>
              </a:rPr>
              <a:t> 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for</a:t>
            </a:r>
            <a:r>
              <a:rPr lang="uk-UA" sz="2000" dirty="0">
                <a:effectLst/>
                <a:ea typeface="Calibri" panose="020F0502020204030204" pitchFamily="34" charset="0"/>
              </a:rPr>
              <a:t> 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Microwave</a:t>
            </a:r>
            <a:r>
              <a:rPr lang="uk-UA" sz="2000" dirty="0">
                <a:effectLst/>
                <a:ea typeface="Calibri" panose="020F0502020204030204" pitchFamily="34" charset="0"/>
              </a:rPr>
              <a:t> Access) – </a:t>
            </a:r>
            <a:r>
              <a:rPr lang="uk-UA" sz="2000" dirty="0">
                <a:ea typeface="Calibri" panose="020F0502020204030204" pitchFamily="34" charset="0"/>
              </a:rPr>
              <a:t>жаргонна назва технології, метою розробки якої є надання універсального бездротового зв'язку на великих відстанях і для різноманітних пристроїв (робочих станцій, портативних комп'ютерів, мобільних телефонів). Заснована на стандарті 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  <a:ea typeface="Calibri" panose="020F0502020204030204" pitchFamily="34" charset="0"/>
              </a:rPr>
              <a:t>IEEE 802.16</a:t>
            </a:r>
            <a:r>
              <a:rPr lang="uk-UA" sz="2000" dirty="0">
                <a:ea typeface="Calibri" panose="020F0502020204030204" pitchFamily="34" charset="0"/>
              </a:rPr>
              <a:t>, назва якого </a:t>
            </a:r>
            <a:r>
              <a:rPr lang="en-US" sz="2000" dirty="0">
                <a:ea typeface="Calibri" panose="020F0502020204030204" pitchFamily="34" charset="0"/>
              </a:rPr>
              <a:t>Wireless MAN</a:t>
            </a:r>
            <a:r>
              <a:rPr lang="uk-UA" sz="2000" dirty="0">
                <a:ea typeface="Calibri" panose="020F0502020204030204" pitchFamily="34" charset="0"/>
              </a:rPr>
              <a:t>. </a:t>
            </a:r>
            <a:r>
              <a:rPr lang="uk-UA" sz="2000" i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</a:rPr>
              <a:t>Насправді, два стандарти.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Calibri" panose="020F0502020204030204" pitchFamily="34" charset="0"/>
              </a:rPr>
              <a:t>C</a:t>
            </a:r>
            <a:r>
              <a:rPr lang="uk-UA" sz="2000" dirty="0" err="1">
                <a:ea typeface="Calibri" panose="020F0502020204030204" pitchFamily="34" charset="0"/>
              </a:rPr>
              <a:t>тандарт</a:t>
            </a:r>
            <a:r>
              <a:rPr lang="uk-UA" sz="2000" dirty="0">
                <a:ea typeface="Calibri" panose="020F0502020204030204" pitchFamily="34" charset="0"/>
              </a:rPr>
              <a:t> </a:t>
            </a:r>
            <a:r>
              <a:rPr lang="en-US" sz="2000" dirty="0">
                <a:ea typeface="Calibri" panose="020F0502020204030204" pitchFamily="34" charset="0"/>
              </a:rPr>
              <a:t>WiMAX</a:t>
            </a:r>
            <a:r>
              <a:rPr lang="uk-UA" sz="2000" dirty="0">
                <a:ea typeface="Calibri" panose="020F0502020204030204" pitchFamily="34" charset="0"/>
              </a:rPr>
              <a:t> </a:t>
            </a:r>
            <a:r>
              <a:rPr lang="en-US" sz="2000" dirty="0">
                <a:ea typeface="Calibri" panose="020F0502020204030204" pitchFamily="34" charset="0"/>
              </a:rPr>
              <a:t>IEEE 802.16d </a:t>
            </a:r>
            <a:r>
              <a:rPr lang="uk-UA" sz="2000" dirty="0">
                <a:ea typeface="Calibri" panose="020F0502020204030204" pitchFamily="34" charset="0"/>
              </a:rPr>
              <a:t>: безпровідний зв’язок між стаціонарними вузлами, до яких територіально прив’язані користувачі.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uk-UA" sz="2000" dirty="0">
                <a:ea typeface="Calibri" panose="020F0502020204030204" pitchFamily="34" charset="0"/>
              </a:rPr>
              <a:t>Пропускна здатність до 70 Мбіт/с, радіус дії радіохвиль до 80 км, і на їх базі створюють МОМ (муніципальні мережі)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Calibri" panose="020F0502020204030204" pitchFamily="34" charset="0"/>
              </a:rPr>
              <a:t>C</a:t>
            </a:r>
            <a:r>
              <a:rPr lang="uk-UA" sz="2000" dirty="0" err="1">
                <a:ea typeface="Calibri" panose="020F0502020204030204" pitchFamily="34" charset="0"/>
              </a:rPr>
              <a:t>тандарт</a:t>
            </a:r>
            <a:r>
              <a:rPr lang="uk-UA" sz="2000" dirty="0">
                <a:ea typeface="Calibri" panose="020F0502020204030204" pitchFamily="34" charset="0"/>
              </a:rPr>
              <a:t> </a:t>
            </a:r>
            <a:r>
              <a:rPr lang="en-US" sz="2000" dirty="0">
                <a:ea typeface="Calibri" panose="020F0502020204030204" pitchFamily="34" charset="0"/>
              </a:rPr>
              <a:t>WiMAX</a:t>
            </a:r>
            <a:r>
              <a:rPr lang="uk-UA" sz="2000" dirty="0">
                <a:ea typeface="Calibri" panose="020F0502020204030204" pitchFamily="34" charset="0"/>
              </a:rPr>
              <a:t> </a:t>
            </a:r>
            <a:r>
              <a:rPr lang="en-US" sz="2000" dirty="0">
                <a:ea typeface="Calibri" panose="020F0502020204030204" pitchFamily="34" charset="0"/>
              </a:rPr>
              <a:t>IEEE 802.16e </a:t>
            </a:r>
            <a:r>
              <a:rPr lang="uk-UA" sz="2000" dirty="0">
                <a:ea typeface="Calibri" panose="020F0502020204030204" pitchFamily="34" charset="0"/>
              </a:rPr>
              <a:t>: для мобільних користувачів. Пропускна здатність до 40 Мбіт/с, радіус дії радіохвиль до 5 км.</a:t>
            </a:r>
          </a:p>
          <a:p>
            <a:endParaRPr lang="uk-UA" dirty="0"/>
          </a:p>
        </p:txBody>
      </p: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3E33127F-9E39-4BEA-86C2-92C91E5A5270}"/>
              </a:ext>
            </a:extLst>
          </p:cNvPr>
          <p:cNvGrpSpPr/>
          <p:nvPr/>
        </p:nvGrpSpPr>
        <p:grpSpPr>
          <a:xfrm>
            <a:off x="1256668" y="3865130"/>
            <a:ext cx="9391439" cy="2237108"/>
            <a:chOff x="1256668" y="3865130"/>
            <a:chExt cx="9391439" cy="2237108"/>
          </a:xfrm>
        </p:grpSpPr>
        <p:pic>
          <p:nvPicPr>
            <p:cNvPr id="5" name="Рисунок 4" descr="Зображення, що містить комп’ютер&#10;&#10;Автоматично згенерований опис">
              <a:extLst>
                <a:ext uri="{FF2B5EF4-FFF2-40B4-BE49-F238E27FC236}">
                  <a16:creationId xmlns:a16="http://schemas.microsoft.com/office/drawing/2014/main" id="{0D3545C3-7F98-4DA2-AFC0-5E06DC82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6668" y="3865130"/>
              <a:ext cx="2143125" cy="2143125"/>
            </a:xfrm>
            <a:prstGeom prst="rect">
              <a:avLst/>
            </a:prstGeom>
          </p:spPr>
        </p:pic>
        <p:pic>
          <p:nvPicPr>
            <p:cNvPr id="11" name="Рисунок 10" descr="Зображення, що містить світлий&#10;&#10;Автоматично згенерований опис">
              <a:extLst>
                <a:ext uri="{FF2B5EF4-FFF2-40B4-BE49-F238E27FC236}">
                  <a16:creationId xmlns:a16="http://schemas.microsoft.com/office/drawing/2014/main" id="{44998DB7-E9D7-437B-9966-FAE3D62E1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088" y="3959113"/>
              <a:ext cx="2924473" cy="2143125"/>
            </a:xfrm>
            <a:prstGeom prst="rect">
              <a:avLst/>
            </a:prstGeom>
          </p:spPr>
        </p:pic>
        <p:pic>
          <p:nvPicPr>
            <p:cNvPr id="13" name="Рисунок 12" descr="Зображення, що містить надворі, будівля, океан, човен&#10;&#10;Автоматично згенерований опис">
              <a:extLst>
                <a:ext uri="{FF2B5EF4-FFF2-40B4-BE49-F238E27FC236}">
                  <a16:creationId xmlns:a16="http://schemas.microsoft.com/office/drawing/2014/main" id="{8947E934-DE78-4462-94D1-887EB8264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4346" y="4126358"/>
              <a:ext cx="2583761" cy="1808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174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0FC22-43E9-447F-AF5A-7440BED1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/>
          </a:bodyPr>
          <a:lstStyle/>
          <a:p>
            <a:r>
              <a:rPr lang="uk-UA" sz="3200" b="1" i="1" dirty="0">
                <a:ea typeface="Calibri" panose="020F0502020204030204" pitchFamily="34" charset="0"/>
              </a:rPr>
              <a:t>С</a:t>
            </a:r>
            <a:r>
              <a:rPr lang="uk-UA" sz="3200" b="1" i="1" dirty="0">
                <a:effectLst/>
                <a:ea typeface="Calibri" panose="020F0502020204030204" pitchFamily="34" charset="0"/>
              </a:rPr>
              <a:t>упутникові радіосигнали</a:t>
            </a:r>
            <a:endParaRPr lang="uk-UA" sz="32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4E2A9E0-21CF-4651-904C-6C685510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109"/>
            <a:ext cx="10515600" cy="5234854"/>
          </a:xfrm>
        </p:spPr>
        <p:txBody>
          <a:bodyPr/>
          <a:lstStyle/>
          <a:p>
            <a:r>
              <a:rPr lang="uk-UA" i="1" dirty="0">
                <a:solidFill>
                  <a:schemeClr val="bg1"/>
                </a:solidFill>
                <a:highlight>
                  <a:srgbClr val="C0C0C0"/>
                </a:highlight>
              </a:rPr>
              <a:t>На самостійну роботу для тих, </a:t>
            </a:r>
            <a:r>
              <a:rPr lang="uk-UA" i="1">
                <a:solidFill>
                  <a:schemeClr val="bg1"/>
                </a:solidFill>
                <a:highlight>
                  <a:srgbClr val="C0C0C0"/>
                </a:highlight>
              </a:rPr>
              <a:t>кому цікаво</a:t>
            </a:r>
            <a:endParaRPr lang="uk-UA" i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0024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47CB5-4C01-4E8E-B366-4748021C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solidFill>
            <a:srgbClr val="33CCFF"/>
          </a:solidFill>
        </p:spPr>
        <p:txBody>
          <a:bodyPr>
            <a:normAutofit/>
          </a:bodyPr>
          <a:lstStyle/>
          <a:p>
            <a:pPr algn="ctr"/>
            <a:r>
              <a:rPr lang="uk-UA" sz="3200" b="1" dirty="0"/>
              <a:t>Різновиди моделей мережевих </a:t>
            </a:r>
            <a:r>
              <a:rPr lang="uk-UA" sz="3200" b="1" dirty="0" err="1"/>
              <a:t>архітектур</a:t>
            </a:r>
            <a:endParaRPr lang="uk-UA" sz="3200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83D5783-12C5-413D-9CDE-82521F11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715"/>
            <a:ext cx="10515600" cy="493724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uk-UA" sz="2200" dirty="0"/>
              <a:t>Топологічні моделі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uk-UA" sz="2200" i="1" dirty="0">
                <a:solidFill>
                  <a:srgbClr val="0070C0"/>
                </a:solidFill>
              </a:rPr>
              <a:t>Топологія мереж</a:t>
            </a:r>
            <a:r>
              <a:rPr lang="uk-UA" sz="2200" dirty="0"/>
              <a:t> : розташування компонентів мережі один відносно одного в просторі та їх з'єднання.</a:t>
            </a:r>
            <a:r>
              <a:rPr lang="en-US" sz="2200" dirty="0"/>
              <a:t> </a:t>
            </a:r>
            <a:r>
              <a:rPr lang="uk-UA" sz="2200" i="1" dirty="0">
                <a:solidFill>
                  <a:schemeClr val="bg1">
                    <a:lumMod val="50000"/>
                  </a:schemeClr>
                </a:solidFill>
              </a:rPr>
              <a:t>Граф: вузли та лінії.</a:t>
            </a:r>
            <a:r>
              <a:rPr lang="uk-UA" sz="22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200" dirty="0"/>
              <a:t>Відрізняють </a:t>
            </a:r>
            <a:r>
              <a:rPr lang="uk-UA" sz="2200" i="1" dirty="0"/>
              <a:t>топології фізичних </a:t>
            </a:r>
            <a:r>
              <a:rPr lang="uk-UA" sz="2200" i="1" dirty="0" err="1"/>
              <a:t>зв’язків</a:t>
            </a:r>
            <a:r>
              <a:rPr lang="uk-UA" sz="2200" dirty="0"/>
              <a:t> та </a:t>
            </a:r>
            <a:r>
              <a:rPr lang="uk-UA" sz="2200" i="1" dirty="0"/>
              <a:t>топології логічних </a:t>
            </a:r>
            <a:r>
              <a:rPr lang="uk-UA" sz="2200" i="1" dirty="0" err="1"/>
              <a:t>зв’язків</a:t>
            </a:r>
            <a:r>
              <a:rPr lang="uk-UA" sz="22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200" dirty="0"/>
              <a:t>Топологія фізичних </a:t>
            </a:r>
            <a:r>
              <a:rPr lang="uk-UA" sz="2200" dirty="0" err="1"/>
              <a:t>зв’язків</a:t>
            </a:r>
            <a:r>
              <a:rPr lang="uk-UA" sz="2200" dirty="0"/>
              <a:t> відображає схему з'єднань елементів мережі. </a:t>
            </a:r>
            <a:r>
              <a:rPr lang="uk-UA" sz="2200" i="1" dirty="0">
                <a:solidFill>
                  <a:schemeClr val="bg1">
                    <a:lumMod val="50000"/>
                  </a:schemeClr>
                </a:solidFill>
              </a:rPr>
              <a:t>Від схеми можуть залежати вартість мережі та інші її характеристики.</a:t>
            </a:r>
            <a:r>
              <a:rPr lang="uk-UA" sz="22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200" dirty="0"/>
              <a:t>Топологія логічних </a:t>
            </a:r>
            <a:r>
              <a:rPr lang="uk-UA" sz="2200" dirty="0" err="1"/>
              <a:t>зв’язків</a:t>
            </a:r>
            <a:r>
              <a:rPr lang="uk-UA" sz="2200" dirty="0"/>
              <a:t> показує шляхи передачі повідомлень від джерел до одержувачів відповідно. </a:t>
            </a:r>
            <a:r>
              <a:rPr lang="uk-UA" sz="2200" i="1" dirty="0">
                <a:solidFill>
                  <a:schemeClr val="bg1">
                    <a:lumMod val="50000"/>
                  </a:schemeClr>
                </a:solidFill>
              </a:rPr>
              <a:t>Логічна зв'язність можлива лише на основі фізичної</a:t>
            </a:r>
            <a:r>
              <a:rPr lang="ru-RU" sz="2200" dirty="0"/>
              <a:t>.</a:t>
            </a:r>
            <a:endParaRPr lang="uk-UA" sz="2200" dirty="0"/>
          </a:p>
          <a:p>
            <a:pPr>
              <a:spcBef>
                <a:spcPts val="1200"/>
              </a:spcBef>
            </a:pPr>
            <a:r>
              <a:rPr lang="uk-UA" sz="2200" dirty="0"/>
              <a:t>Моделі організаційної структури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200" i="1" dirty="0">
                <a:solidFill>
                  <a:srgbClr val="0070C0"/>
                </a:solidFill>
              </a:rPr>
              <a:t>Організаційні структури</a:t>
            </a:r>
            <a:r>
              <a:rPr lang="uk-UA" sz="2200" dirty="0"/>
              <a:t> : </a:t>
            </a:r>
            <a:r>
              <a:rPr lang="ru-RU" sz="2200" dirty="0"/>
              <a:t>яке </a:t>
            </a:r>
            <a:r>
              <a:rPr lang="ru-RU" sz="2200" dirty="0" err="1"/>
              <a:t>призначення</a:t>
            </a:r>
            <a:r>
              <a:rPr lang="ru-RU" sz="2200" dirty="0"/>
              <a:t> й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мають</a:t>
            </a:r>
            <a:r>
              <a:rPr lang="ru-RU" sz="2200" dirty="0"/>
              <a:t> </a:t>
            </a:r>
            <a:r>
              <a:rPr lang="ru-RU" sz="2200" dirty="0" err="1"/>
              <a:t>компоненти</a:t>
            </a:r>
            <a:r>
              <a:rPr lang="ru-RU" sz="2200" dirty="0"/>
              <a:t> </a:t>
            </a:r>
            <a:r>
              <a:rPr lang="ru-RU" sz="2200" dirty="0" err="1"/>
              <a:t>мережі</a:t>
            </a:r>
            <a:r>
              <a:rPr lang="ru-RU" sz="2200" dirty="0"/>
              <a:t> (</a:t>
            </a:r>
            <a:r>
              <a:rPr lang="ru-RU" sz="2200" dirty="0" err="1"/>
              <a:t>кінцеві</a:t>
            </a:r>
            <a:r>
              <a:rPr lang="ru-RU" sz="2200" dirty="0"/>
              <a:t> </a:t>
            </a:r>
            <a:r>
              <a:rPr lang="ru-RU" sz="2200" dirty="0" err="1"/>
              <a:t>системи</a:t>
            </a:r>
            <a:r>
              <a:rPr lang="ru-RU" sz="2200" dirty="0"/>
              <a:t>, </a:t>
            </a:r>
            <a:r>
              <a:rPr lang="ru-RU" sz="2200" dirty="0" err="1"/>
              <a:t>транзитні</a:t>
            </a:r>
            <a:r>
              <a:rPr lang="ru-RU" sz="2200" dirty="0"/>
              <a:t> </a:t>
            </a:r>
            <a:r>
              <a:rPr lang="ru-RU" sz="2200" dirty="0" err="1"/>
              <a:t>вузли</a:t>
            </a:r>
            <a:r>
              <a:rPr lang="ru-RU" sz="2200" dirty="0"/>
              <a:t>, </a:t>
            </a:r>
            <a:r>
              <a:rPr lang="ru-RU" sz="2200" dirty="0" err="1"/>
              <a:t>магістральні</a:t>
            </a:r>
            <a:r>
              <a:rPr lang="ru-RU" sz="2200" dirty="0"/>
              <a:t> </a:t>
            </a:r>
            <a:r>
              <a:rPr lang="ru-RU" sz="2200" dirty="0" err="1"/>
              <a:t>лінії</a:t>
            </a:r>
            <a:r>
              <a:rPr lang="ru-RU" sz="2200" dirty="0"/>
              <a:t> </a:t>
            </a:r>
            <a:r>
              <a:rPr lang="ru-RU" sz="2200" dirty="0" err="1"/>
              <a:t>зв’язку</a:t>
            </a:r>
            <a:r>
              <a:rPr lang="ru-RU" sz="2200" dirty="0"/>
              <a:t>, …) й як вони </a:t>
            </a:r>
            <a:r>
              <a:rPr lang="ru-RU" sz="2200" dirty="0" err="1"/>
              <a:t>взаємодіють</a:t>
            </a:r>
            <a:r>
              <a:rPr lang="ru-RU" sz="2200" dirty="0"/>
              <a:t>, </a:t>
            </a:r>
            <a:r>
              <a:rPr lang="ru-RU" sz="2200" dirty="0" err="1"/>
              <a:t>виконуючи</a:t>
            </a:r>
            <a:r>
              <a:rPr lang="ru-RU" sz="2200" dirty="0"/>
              <a:t> </a:t>
            </a:r>
            <a:r>
              <a:rPr lang="ru-RU" sz="2200" dirty="0" err="1"/>
              <a:t>свої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. 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uk-UA" sz="2200" dirty="0"/>
              <a:t>Моделі логічної структури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i="1" dirty="0" err="1">
                <a:solidFill>
                  <a:srgbClr val="0070C0"/>
                </a:solidFill>
              </a:rPr>
              <a:t>Логічна</a:t>
            </a:r>
            <a:r>
              <a:rPr lang="ru-RU" sz="2200" i="1" dirty="0">
                <a:solidFill>
                  <a:srgbClr val="0070C0"/>
                </a:solidFill>
              </a:rPr>
              <a:t> структура</a:t>
            </a:r>
            <a:r>
              <a:rPr lang="ru-RU" sz="2200" dirty="0"/>
              <a:t> : </a:t>
            </a:r>
            <a:r>
              <a:rPr lang="ru-RU" sz="2200" dirty="0" err="1"/>
              <a:t>описується</a:t>
            </a:r>
            <a:r>
              <a:rPr lang="ru-RU" sz="2200" dirty="0"/>
              <a:t> </a:t>
            </a:r>
            <a:r>
              <a:rPr lang="ru-RU" sz="2200" dirty="0" err="1"/>
              <a:t>функціональними</a:t>
            </a:r>
            <a:r>
              <a:rPr lang="ru-RU" sz="2200" dirty="0"/>
              <a:t>, </a:t>
            </a:r>
            <a:r>
              <a:rPr lang="ru-RU" sz="2200" dirty="0" err="1"/>
              <a:t>протокольними</a:t>
            </a:r>
            <a:r>
              <a:rPr lang="ru-RU" sz="2200" dirty="0"/>
              <a:t> моделями та моделями </a:t>
            </a:r>
            <a:r>
              <a:rPr lang="ru-RU" sz="2200" dirty="0" err="1"/>
              <a:t>програмного</a:t>
            </a:r>
            <a:r>
              <a:rPr lang="ru-RU" sz="2200" dirty="0"/>
              <a:t> </a:t>
            </a:r>
            <a:r>
              <a:rPr lang="ru-RU" sz="2200" dirty="0" err="1"/>
              <a:t>забезпечення</a:t>
            </a:r>
            <a:r>
              <a:rPr lang="ru-RU" sz="2200" dirty="0"/>
              <a:t>.</a:t>
            </a:r>
            <a:endParaRPr lang="uk-UA" sz="2200" dirty="0"/>
          </a:p>
          <a:p>
            <a:pPr>
              <a:spcBef>
                <a:spcPts val="1200"/>
              </a:spcBef>
            </a:pPr>
            <a:r>
              <a:rPr lang="uk-UA" sz="2200" dirty="0"/>
              <a:t>Моделі фізичної структури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i="1" dirty="0" err="1">
                <a:solidFill>
                  <a:srgbClr val="0070C0"/>
                </a:solidFill>
              </a:rPr>
              <a:t>Фізична</a:t>
            </a:r>
            <a:r>
              <a:rPr lang="ru-RU" sz="2200" i="1" dirty="0">
                <a:solidFill>
                  <a:srgbClr val="0070C0"/>
                </a:solidFill>
              </a:rPr>
              <a:t> структура</a:t>
            </a:r>
            <a:r>
              <a:rPr lang="ru-RU" sz="2200" dirty="0"/>
              <a:t> : </a:t>
            </a:r>
            <a:r>
              <a:rPr lang="uk-UA" sz="2200" dirty="0"/>
              <a:t>фізичне мережеве середовище, тобто конкретні мережеві пристрої та канали зв’язку (активне та пасивне обладнання) та топологія їх розміщення в просторі</a:t>
            </a:r>
            <a:r>
              <a:rPr lang="ru-RU" sz="2200" dirty="0"/>
              <a:t>. </a:t>
            </a:r>
            <a:endParaRPr lang="uk-UA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BBC0AEC-E901-449F-A1BF-5953937A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241"/>
            <a:ext cx="10515600" cy="483935"/>
          </a:xfrm>
          <a:solidFill>
            <a:srgbClr val="33CCFF"/>
          </a:solidFill>
        </p:spPr>
        <p:txBody>
          <a:bodyPr>
            <a:noAutofit/>
          </a:bodyPr>
          <a:lstStyle/>
          <a:p>
            <a:pPr algn="ctr"/>
            <a:r>
              <a:rPr lang="uk-UA" sz="3200" b="1" dirty="0"/>
              <a:t>Деякі топології фізичних </a:t>
            </a:r>
            <a:r>
              <a:rPr lang="uk-UA" sz="3200" b="1" dirty="0" err="1"/>
              <a:t>зв’язків</a:t>
            </a:r>
            <a:endParaRPr lang="uk-UA" sz="3200" b="1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8A9D19F8-13EE-4F71-B08F-8F54AFD7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744042"/>
            <a:ext cx="10515600" cy="575518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uk-UA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Деякі з існуючих </a:t>
            </a:r>
            <a:r>
              <a:rPr lang="uk-UA" sz="2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топологій</a:t>
            </a:r>
            <a:r>
              <a:rPr lang="uk-UA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uk-UA" sz="2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uk-UA" sz="2400" b="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точка-точка та «захист типу 1+1» </a:t>
            </a:r>
            <a:r>
              <a:rPr lang="uk-UA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uk-UA" sz="2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резервна лінія</a:t>
            </a:r>
            <a:endParaRPr lang="en-US" sz="2400" b="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uk-UA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uk-UA" sz="1800" dirty="0">
                <a:latin typeface="Calibri" panose="020F0502020204030204" pitchFamily="34" charset="0"/>
                <a:ea typeface="Calibri" panose="020F0502020204030204" pitchFamily="34" charset="0"/>
              </a:rPr>
              <a:t>Використовуються для </a:t>
            </a:r>
            <a:r>
              <a:rPr lang="ru-RU" sz="1800" b="0" dirty="0" err="1">
                <a:effectLst/>
                <a:latin typeface="TTE15135A0t00"/>
              </a:rPr>
              <a:t>передачі</a:t>
            </a:r>
            <a:r>
              <a:rPr lang="ru-RU" sz="1800" b="0" dirty="0">
                <a:effectLst/>
                <a:latin typeface="TTE15135A0t00"/>
              </a:rPr>
              <a:t> великих </a:t>
            </a:r>
            <a:r>
              <a:rPr lang="ru-RU" sz="1800" b="0" dirty="0" err="1">
                <a:effectLst/>
                <a:latin typeface="TTE15135A0t00"/>
              </a:rPr>
              <a:t>потоків</a:t>
            </a:r>
            <a:r>
              <a:rPr lang="ru-RU" sz="1800" b="0" dirty="0">
                <a:effectLst/>
                <a:latin typeface="TTE15135A0t00"/>
              </a:rPr>
              <a:t> </a:t>
            </a:r>
            <a:r>
              <a:rPr lang="ru-RU" sz="1800" b="0" dirty="0" err="1">
                <a:effectLst/>
                <a:latin typeface="TTE15135A0t00"/>
              </a:rPr>
              <a:t>даних</a:t>
            </a:r>
            <a:r>
              <a:rPr lang="ru-RU" sz="1800" b="0" dirty="0">
                <a:effectLst/>
                <a:latin typeface="TTE15135A0t00"/>
              </a:rPr>
              <a:t> </a:t>
            </a:r>
            <a:r>
              <a:rPr lang="ru-RU" sz="1800" b="0" dirty="0" err="1">
                <a:effectLst/>
                <a:latin typeface="TTE15135A0t00"/>
              </a:rPr>
              <a:t>високошвидкісними</a:t>
            </a:r>
            <a:r>
              <a:rPr lang="ru-RU" sz="1800" b="0" dirty="0">
                <a:effectLst/>
                <a:latin typeface="TTE15135A0t00"/>
              </a:rPr>
              <a:t> </a:t>
            </a:r>
            <a:r>
              <a:rPr lang="ru-RU" sz="1800" b="0" dirty="0" err="1">
                <a:effectLst/>
                <a:latin typeface="TTE15135A0t00"/>
              </a:rPr>
              <a:t>магістральними</a:t>
            </a:r>
            <a:r>
              <a:rPr lang="ru-RU" sz="1800" b="0" dirty="0">
                <a:effectLst/>
                <a:latin typeface="TTE15135A0t00"/>
              </a:rPr>
              <a:t>  каналами</a:t>
            </a:r>
            <a:r>
              <a:rPr lang="ru-RU" sz="1800" b="0" dirty="0">
                <a:effectLst/>
                <a:latin typeface="Times-Roman"/>
              </a:rPr>
              <a:t>, </a:t>
            </a:r>
            <a:r>
              <a:rPr lang="ru-RU" sz="1800" b="0" dirty="0" err="1">
                <a:effectLst/>
                <a:latin typeface="TTE15135A0t00"/>
              </a:rPr>
              <a:t>наприклад</a:t>
            </a:r>
            <a:r>
              <a:rPr lang="ru-RU" sz="1800" b="0" dirty="0">
                <a:effectLst/>
                <a:latin typeface="Times-Roman"/>
              </a:rPr>
              <a:t>, </a:t>
            </a:r>
            <a:r>
              <a:rPr lang="ru-RU" sz="1800" b="0" dirty="0" err="1">
                <a:effectLst/>
                <a:latin typeface="TTE15135A0t00"/>
              </a:rPr>
              <a:t>трансокеанськими</a:t>
            </a:r>
            <a:r>
              <a:rPr lang="ru-RU" sz="1800" b="0" dirty="0">
                <a:effectLst/>
                <a:latin typeface="TTE15135A0t00"/>
              </a:rPr>
              <a:t> </a:t>
            </a:r>
            <a:r>
              <a:rPr lang="ru-RU" sz="1800" b="0" dirty="0" err="1">
                <a:effectLst/>
                <a:latin typeface="TTE15135A0t00"/>
              </a:rPr>
              <a:t>підводними</a:t>
            </a:r>
            <a:r>
              <a:rPr lang="ru-RU" sz="1800" b="0" dirty="0">
                <a:effectLst/>
                <a:latin typeface="TTE15135A0t00"/>
              </a:rPr>
              <a:t> кабелями</a:t>
            </a:r>
            <a:r>
              <a:rPr lang="ru-RU" sz="1800" dirty="0"/>
              <a:t> </a:t>
            </a:r>
          </a:p>
          <a:p>
            <a:pPr>
              <a:spcBef>
                <a:spcPts val="0"/>
              </a:spcBef>
            </a:pPr>
            <a:r>
              <a:rPr lang="uk-UA" sz="2400" i="1" dirty="0">
                <a:solidFill>
                  <a:srgbClr val="0070C0"/>
                </a:solidFill>
                <a:ea typeface="Calibri" panose="020F0502020204030204" pitchFamily="34" charset="0"/>
              </a:rPr>
              <a:t>ш</a:t>
            </a:r>
            <a:r>
              <a:rPr lang="uk-UA" sz="2400" i="1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ирокомовні топології</a:t>
            </a:r>
            <a:r>
              <a:rPr lang="uk-UA" sz="2000" dirty="0">
                <a:effectLst/>
                <a:ea typeface="Calibri" panose="020F0502020204030204" pitchFamily="34" charset="0"/>
              </a:rPr>
              <a:t>: кожен комп’ютер передає сигнали, які мають сприйматися всіма іншими. Найчастіше: спільна шина, дерево та зірка. Застосовуються в локальних мережах</a:t>
            </a:r>
          </a:p>
          <a:p>
            <a:endParaRPr lang="uk-UA" sz="2000" b="0" i="0" dirty="0">
              <a:ea typeface="Calibri" panose="020F0502020204030204" pitchFamily="34" charset="0"/>
            </a:endParaRPr>
          </a:p>
          <a:p>
            <a:endParaRPr lang="uk-UA" sz="2000" b="0" i="0" dirty="0">
              <a:effectLst/>
              <a:ea typeface="Calibri" panose="020F0502020204030204" pitchFamily="34" charset="0"/>
            </a:endParaRPr>
          </a:p>
          <a:p>
            <a:endParaRPr lang="uk-UA" sz="2000" b="0" i="0" dirty="0">
              <a:effectLst/>
              <a:ea typeface="Calibri" panose="020F0502020204030204" pitchFamily="34" charset="0"/>
            </a:endParaRPr>
          </a:p>
          <a:p>
            <a:r>
              <a:rPr lang="uk-UA" sz="2400" b="0" i="1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кільце</a:t>
            </a:r>
            <a:r>
              <a:rPr lang="uk-UA" sz="2000" b="0" i="0" dirty="0">
                <a:effectLst/>
                <a:ea typeface="Calibri" panose="020F0502020204030204" pitchFamily="34" charset="0"/>
              </a:rPr>
              <a:t>: </a:t>
            </a:r>
            <a:r>
              <a:rPr lang="uk-UA" sz="2000" dirty="0">
                <a:effectLst/>
                <a:latin typeface="TTE15135A0t00"/>
                <a:ea typeface="Calibri" panose="020F0502020204030204" pitchFamily="34" charset="0"/>
                <a:cs typeface="Arial" panose="020B0604020202020204" pitchFamily="34" charset="0"/>
              </a:rPr>
              <a:t>в локальних мережах</a:t>
            </a:r>
            <a:r>
              <a:rPr lang="uk-UA" sz="2000" dirty="0"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uk-UA" sz="2000" dirty="0">
                <a:effectLst/>
                <a:latin typeface="TTE15135A0t00"/>
                <a:ea typeface="Calibri" panose="020F0502020204030204" pitchFamily="34" charset="0"/>
                <a:cs typeface="Arial" panose="020B0604020202020204" pitchFamily="34" charset="0"/>
              </a:rPr>
              <a:t>у територіальних мережах</a:t>
            </a:r>
            <a:r>
              <a:rPr lang="uk-UA" sz="2000" dirty="0"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uk-UA" sz="2000" dirty="0">
                <a:effectLst/>
                <a:latin typeface="TTE15135A0t00"/>
                <a:ea typeface="Calibri" panose="020F0502020204030204" pitchFamily="34" charset="0"/>
                <a:cs typeface="Arial" panose="020B0604020202020204" pitchFamily="34" charset="0"/>
              </a:rPr>
              <a:t>у мережах абонентського доступу</a:t>
            </a:r>
            <a:r>
              <a:rPr lang="uk-UA" sz="2000" dirty="0"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uk-UA" sz="2000" dirty="0">
                <a:effectLst/>
                <a:latin typeface="TTE15135A0t00"/>
                <a:ea typeface="Calibri" panose="020F0502020204030204" pitchFamily="34" charset="0"/>
                <a:cs typeface="Arial" panose="020B0604020202020204" pitchFamily="34" charset="0"/>
              </a:rPr>
              <a:t>організованих на базі </a:t>
            </a:r>
            <a:r>
              <a:rPr lang="uk-UA" sz="2000" dirty="0" err="1">
                <a:effectLst/>
                <a:latin typeface="TTE15135A0t00"/>
                <a:ea typeface="Calibri" panose="020F0502020204030204" pitchFamily="34" charset="0"/>
                <a:cs typeface="Arial" panose="020B0604020202020204" pitchFamily="34" charset="0"/>
              </a:rPr>
              <a:t>волоконно</a:t>
            </a:r>
            <a:r>
              <a:rPr lang="uk-UA" sz="2000" dirty="0">
                <a:effectLst/>
                <a:latin typeface="Times-Roman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uk-UA" sz="2000" dirty="0">
                <a:effectLst/>
                <a:latin typeface="TTE15135A0t00"/>
                <a:ea typeface="Calibri" panose="020F0502020204030204" pitchFamily="34" charset="0"/>
                <a:cs typeface="Arial" panose="020B0604020202020204" pitchFamily="34" charset="0"/>
              </a:rPr>
              <a:t>оптичного кабелю</a:t>
            </a:r>
            <a:endParaRPr lang="uk-UA" sz="2000" b="0" dirty="0">
              <a:effectLst/>
              <a:ea typeface="Calibri" panose="020F0502020204030204" pitchFamily="34" charset="0"/>
            </a:endParaRPr>
          </a:p>
          <a:p>
            <a:pPr marL="0" lvl="0" indent="0">
              <a:buNone/>
            </a:pPr>
            <a:endParaRPr lang="uk-UA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buNone/>
            </a:pPr>
            <a:endParaRPr lang="uk-UA" sz="2400" b="0" i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buNone/>
            </a:pPr>
            <a:endParaRPr lang="uk-UA" sz="2400" b="0" i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9F93394-A6D0-487C-A7ED-64DD39041A17}"/>
              </a:ext>
            </a:extLst>
          </p:cNvPr>
          <p:cNvGrpSpPr/>
          <p:nvPr/>
        </p:nvGrpSpPr>
        <p:grpSpPr>
          <a:xfrm>
            <a:off x="1056782" y="1395179"/>
            <a:ext cx="5749635" cy="341746"/>
            <a:chOff x="940541" y="1651259"/>
            <a:chExt cx="5749635" cy="341746"/>
          </a:xfrm>
        </p:grpSpPr>
        <p:grpSp>
          <p:nvGrpSpPr>
            <p:cNvPr id="11" name="Групувати 10">
              <a:extLst>
                <a:ext uri="{FF2B5EF4-FFF2-40B4-BE49-F238E27FC236}">
                  <a16:creationId xmlns:a16="http://schemas.microsoft.com/office/drawing/2014/main" id="{B4D6570B-D6AF-4290-A22E-947F644CB68E}"/>
                </a:ext>
              </a:extLst>
            </p:cNvPr>
            <p:cNvGrpSpPr/>
            <p:nvPr/>
          </p:nvGrpSpPr>
          <p:grpSpPr>
            <a:xfrm>
              <a:off x="940541" y="1651260"/>
              <a:ext cx="2285999" cy="341745"/>
              <a:chOff x="1260764" y="1704111"/>
              <a:chExt cx="2285999" cy="341745"/>
            </a:xfrm>
          </p:grpSpPr>
          <p:sp>
            <p:nvSpPr>
              <p:cNvPr id="2" name="Овал 1">
                <a:extLst>
                  <a:ext uri="{FF2B5EF4-FFF2-40B4-BE49-F238E27FC236}">
                    <a16:creationId xmlns:a16="http://schemas.microsoft.com/office/drawing/2014/main" id="{3C71449A-1534-4E40-981B-8D8DB755B9F6}"/>
                  </a:ext>
                </a:extLst>
              </p:cNvPr>
              <p:cNvSpPr/>
              <p:nvPr/>
            </p:nvSpPr>
            <p:spPr>
              <a:xfrm>
                <a:off x="3177309" y="1704111"/>
                <a:ext cx="369454" cy="341745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8A4D0A5D-9063-4834-A81F-3A5439D66B3A}"/>
                  </a:ext>
                </a:extLst>
              </p:cNvPr>
              <p:cNvSpPr/>
              <p:nvPr/>
            </p:nvSpPr>
            <p:spPr>
              <a:xfrm>
                <a:off x="1260764" y="1704111"/>
                <a:ext cx="369454" cy="341745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10" name="Пряма сполучна лінія 9">
                <a:extLst>
                  <a:ext uri="{FF2B5EF4-FFF2-40B4-BE49-F238E27FC236}">
                    <a16:creationId xmlns:a16="http://schemas.microsoft.com/office/drawing/2014/main" id="{3819D8C2-A0B9-4314-97C0-AE07380AA73C}"/>
                  </a:ext>
                </a:extLst>
              </p:cNvPr>
              <p:cNvCxnSpPr>
                <a:stCxn id="6" idx="6"/>
                <a:endCxn id="2" idx="2"/>
              </p:cNvCxnSpPr>
              <p:nvPr/>
            </p:nvCxnSpPr>
            <p:spPr>
              <a:xfrm>
                <a:off x="1630218" y="1874984"/>
                <a:ext cx="154709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Групувати 20">
              <a:extLst>
                <a:ext uri="{FF2B5EF4-FFF2-40B4-BE49-F238E27FC236}">
                  <a16:creationId xmlns:a16="http://schemas.microsoft.com/office/drawing/2014/main" id="{82EDDAFD-BCB0-47F4-A40D-7B365A27997E}"/>
                </a:ext>
              </a:extLst>
            </p:cNvPr>
            <p:cNvGrpSpPr/>
            <p:nvPr/>
          </p:nvGrpSpPr>
          <p:grpSpPr>
            <a:xfrm>
              <a:off x="4404177" y="1651259"/>
              <a:ext cx="2285999" cy="341745"/>
              <a:chOff x="1260764" y="2687273"/>
              <a:chExt cx="2285999" cy="341745"/>
            </a:xfrm>
          </p:grpSpPr>
          <p:grpSp>
            <p:nvGrpSpPr>
              <p:cNvPr id="14" name="Групувати 13">
                <a:extLst>
                  <a:ext uri="{FF2B5EF4-FFF2-40B4-BE49-F238E27FC236}">
                    <a16:creationId xmlns:a16="http://schemas.microsoft.com/office/drawing/2014/main" id="{90ADF697-74F0-4B13-9063-9D6B8C5D6C44}"/>
                  </a:ext>
                </a:extLst>
              </p:cNvPr>
              <p:cNvGrpSpPr/>
              <p:nvPr/>
            </p:nvGrpSpPr>
            <p:grpSpPr>
              <a:xfrm>
                <a:off x="1260764" y="2687273"/>
                <a:ext cx="2285999" cy="341745"/>
                <a:chOff x="1260764" y="1704111"/>
                <a:chExt cx="2285999" cy="341745"/>
              </a:xfrm>
            </p:grpSpPr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DAC9BA56-65BA-4CB9-A315-F6215AB73E1C}"/>
                    </a:ext>
                  </a:extLst>
                </p:cNvPr>
                <p:cNvSpPr/>
                <p:nvPr/>
              </p:nvSpPr>
              <p:spPr>
                <a:xfrm>
                  <a:off x="3177309" y="1704111"/>
                  <a:ext cx="369454" cy="34174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6" name="Овал 15">
                  <a:extLst>
                    <a:ext uri="{FF2B5EF4-FFF2-40B4-BE49-F238E27FC236}">
                      <a16:creationId xmlns:a16="http://schemas.microsoft.com/office/drawing/2014/main" id="{9F880F9E-FCF4-4E4A-8D98-1C8340982C67}"/>
                    </a:ext>
                  </a:extLst>
                </p:cNvPr>
                <p:cNvSpPr/>
                <p:nvPr/>
              </p:nvSpPr>
              <p:spPr>
                <a:xfrm>
                  <a:off x="1260764" y="1704111"/>
                  <a:ext cx="369454" cy="34174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17" name="Пряма сполучна лінія 16">
                  <a:extLst>
                    <a:ext uri="{FF2B5EF4-FFF2-40B4-BE49-F238E27FC236}">
                      <a16:creationId xmlns:a16="http://schemas.microsoft.com/office/drawing/2014/main" id="{5D6C5171-040E-493D-8BC1-063009690782}"/>
                    </a:ext>
                  </a:extLst>
                </p:cNvPr>
                <p:cNvCxnSpPr>
                  <a:cxnSpLocks/>
                  <a:stCxn id="16" idx="7"/>
                  <a:endCxn id="15" idx="1"/>
                </p:cNvCxnSpPr>
                <p:nvPr/>
              </p:nvCxnSpPr>
              <p:spPr>
                <a:xfrm>
                  <a:off x="1576113" y="1754158"/>
                  <a:ext cx="165530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Пряма сполучна лінія 19">
                <a:extLst>
                  <a:ext uri="{FF2B5EF4-FFF2-40B4-BE49-F238E27FC236}">
                    <a16:creationId xmlns:a16="http://schemas.microsoft.com/office/drawing/2014/main" id="{C4FAB242-F876-47FF-A6B1-9438C1A10565}"/>
                  </a:ext>
                </a:extLst>
              </p:cNvPr>
              <p:cNvCxnSpPr>
                <a:cxnSpLocks/>
                <a:stCxn id="16" idx="5"/>
                <a:endCxn id="15" idx="3"/>
              </p:cNvCxnSpPr>
              <p:nvPr/>
            </p:nvCxnSpPr>
            <p:spPr>
              <a:xfrm>
                <a:off x="1576113" y="2978971"/>
                <a:ext cx="1655301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Групувати 24">
            <a:extLst>
              <a:ext uri="{FF2B5EF4-FFF2-40B4-BE49-F238E27FC236}">
                <a16:creationId xmlns:a16="http://schemas.microsoft.com/office/drawing/2014/main" id="{F44254EB-F042-4189-8288-3E5036DA0FD9}"/>
              </a:ext>
            </a:extLst>
          </p:cNvPr>
          <p:cNvGrpSpPr/>
          <p:nvPr/>
        </p:nvGrpSpPr>
        <p:grpSpPr>
          <a:xfrm>
            <a:off x="1749705" y="3157655"/>
            <a:ext cx="6601815" cy="1436768"/>
            <a:chOff x="1675430" y="3183626"/>
            <a:chExt cx="6601815" cy="143676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93E594C-B299-4B4F-9027-C60EEB220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430" y="3183626"/>
              <a:ext cx="1604157" cy="876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17D82713-486E-4ACF-861D-48BF0B461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9464" y="3183626"/>
              <a:ext cx="1417781" cy="134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D14D4AE4-FD45-4D38-B1D9-B9F39CD9A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3901" y="3183626"/>
              <a:ext cx="1847273" cy="143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Групувати 31">
            <a:extLst>
              <a:ext uri="{FF2B5EF4-FFF2-40B4-BE49-F238E27FC236}">
                <a16:creationId xmlns:a16="http://schemas.microsoft.com/office/drawing/2014/main" id="{7FDC5E0D-8B65-473C-89E7-F2265DD4C4DA}"/>
              </a:ext>
            </a:extLst>
          </p:cNvPr>
          <p:cNvGrpSpPr/>
          <p:nvPr/>
        </p:nvGrpSpPr>
        <p:grpSpPr>
          <a:xfrm>
            <a:off x="2084095" y="5298273"/>
            <a:ext cx="2724728" cy="1088203"/>
            <a:chOff x="1864176" y="5020480"/>
            <a:chExt cx="2724728" cy="1088203"/>
          </a:xfrm>
        </p:grpSpPr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57C221B2-3B63-4EBF-9769-BD66A23AA79C}"/>
                </a:ext>
              </a:extLst>
            </p:cNvPr>
            <p:cNvSpPr/>
            <p:nvPr/>
          </p:nvSpPr>
          <p:spPr>
            <a:xfrm>
              <a:off x="1864176" y="5174419"/>
              <a:ext cx="2724728" cy="8436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BAA91CCA-B14E-43B5-901F-DA2ED30ACEA0}"/>
                </a:ext>
              </a:extLst>
            </p:cNvPr>
            <p:cNvSpPr/>
            <p:nvPr/>
          </p:nvSpPr>
          <p:spPr>
            <a:xfrm>
              <a:off x="2087418" y="5179874"/>
              <a:ext cx="341746" cy="324999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45BE158-4EC9-4E92-8620-67E37F5C803B}"/>
                </a:ext>
              </a:extLst>
            </p:cNvPr>
            <p:cNvSpPr/>
            <p:nvPr/>
          </p:nvSpPr>
          <p:spPr>
            <a:xfrm>
              <a:off x="2320843" y="5783684"/>
              <a:ext cx="341746" cy="324999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248458E-E922-42A0-A8FB-CC00A1D01FFC}"/>
                </a:ext>
              </a:extLst>
            </p:cNvPr>
            <p:cNvSpPr/>
            <p:nvPr/>
          </p:nvSpPr>
          <p:spPr>
            <a:xfrm>
              <a:off x="3456326" y="5020480"/>
              <a:ext cx="341746" cy="324999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B88A0096-3FE0-49E9-8855-8A0DCA830ADA}"/>
                </a:ext>
              </a:extLst>
            </p:cNvPr>
            <p:cNvSpPr/>
            <p:nvPr/>
          </p:nvSpPr>
          <p:spPr>
            <a:xfrm>
              <a:off x="3970854" y="5738398"/>
              <a:ext cx="341746" cy="324999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42195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B1100-80F7-4587-8C4A-BF9CD222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4161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8C34D97-2A0A-41BA-9204-4286E4721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309"/>
            <a:ext cx="10515600" cy="5586654"/>
          </a:xfrm>
        </p:spPr>
        <p:txBody>
          <a:bodyPr>
            <a:normAutofit lnSpcReduction="10000"/>
          </a:bodyPr>
          <a:lstStyle/>
          <a:p>
            <a:r>
              <a:rPr lang="uk-UA" sz="2400" i="1" dirty="0" err="1">
                <a:solidFill>
                  <a:srgbClr val="0070C0"/>
                </a:solidFill>
              </a:rPr>
              <a:t>Повнозв’язна</a:t>
            </a:r>
            <a:r>
              <a:rPr lang="uk-UA" sz="2400" i="1" dirty="0">
                <a:solidFill>
                  <a:srgbClr val="0070C0"/>
                </a:solidFill>
              </a:rPr>
              <a:t> топологія</a:t>
            </a:r>
            <a:r>
              <a:rPr lang="uk-UA" sz="2400" dirty="0"/>
              <a:t>.</a:t>
            </a:r>
            <a:r>
              <a:rPr lang="uk-UA" sz="2000" b="0" dirty="0">
                <a:effectLst/>
              </a:rPr>
              <a:t> На логічному рівні забезпечує максимальну надійність зв'язку завдяки можливості організувати велику кількість альтернативних шляхів. Використовується в територіальних мережах у формуванні опорних (магістральних) мереж. Підвищити надійність зв'язку можна, використовуючи на обхідних напрямках</a:t>
            </a:r>
            <a:br>
              <a:rPr lang="uk-UA" sz="2000" b="0" dirty="0">
                <a:effectLst/>
              </a:rPr>
            </a:br>
            <a:r>
              <a:rPr lang="uk-UA" sz="2000" b="0" dirty="0">
                <a:effectLst/>
              </a:rPr>
              <a:t>альтернативні середовища поширення сигналів (наприклад, </a:t>
            </a:r>
            <a:r>
              <a:rPr lang="uk-UA" sz="2000" b="0" dirty="0" err="1">
                <a:effectLst/>
              </a:rPr>
              <a:t>волоконно</a:t>
            </a:r>
            <a:r>
              <a:rPr lang="uk-UA" sz="2000" b="0" dirty="0">
                <a:effectLst/>
              </a:rPr>
              <a:t>-оптичний кабель і радіорелейна лінія)</a:t>
            </a:r>
            <a:r>
              <a:rPr lang="uk-UA" sz="2000" b="0" dirty="0">
                <a:effectLst/>
                <a:latin typeface="Times-Roman"/>
              </a:rPr>
              <a:t>.</a:t>
            </a:r>
            <a:r>
              <a:rPr lang="uk-UA" sz="2000" dirty="0"/>
              <a:t> </a:t>
            </a:r>
          </a:p>
          <a:p>
            <a:r>
              <a:rPr lang="uk-UA" sz="2400" i="1" dirty="0">
                <a:solidFill>
                  <a:srgbClr val="0070C0"/>
                </a:solidFill>
              </a:rPr>
              <a:t>Комірчасті топології</a:t>
            </a:r>
            <a:r>
              <a:rPr lang="uk-UA" sz="2400" dirty="0"/>
              <a:t>.</a:t>
            </a:r>
            <a:r>
              <a:rPr lang="uk-UA" sz="2000" dirty="0"/>
              <a:t> </a:t>
            </a:r>
            <a:r>
              <a:rPr lang="uk-UA" sz="2000" b="0" dirty="0">
                <a:effectLst/>
                <a:latin typeface="TTE15135A0t00"/>
              </a:rPr>
              <a:t>Мають високу надійність зв</a:t>
            </a:r>
            <a:r>
              <a:rPr lang="uk-UA" sz="2000" b="0" dirty="0">
                <a:effectLst/>
                <a:latin typeface="Times-Roman"/>
              </a:rPr>
              <a:t>'</a:t>
            </a:r>
            <a:r>
              <a:rPr lang="uk-UA" sz="2000" b="0" dirty="0">
                <a:effectLst/>
                <a:latin typeface="TTE15135A0t00"/>
              </a:rPr>
              <a:t>язку при меншій кількості </a:t>
            </a:r>
            <a:r>
              <a:rPr lang="uk-UA" sz="2000" b="0" dirty="0" err="1">
                <a:effectLst/>
                <a:latin typeface="TTE15135A0t00"/>
              </a:rPr>
              <a:t>ребер</a:t>
            </a:r>
            <a:r>
              <a:rPr lang="uk-UA" sz="2000" b="0" dirty="0">
                <a:effectLst/>
                <a:latin typeface="TTE15135A0t00"/>
              </a:rPr>
              <a:t> порівняно з </a:t>
            </a:r>
            <a:r>
              <a:rPr lang="uk-UA" sz="2000" b="0" dirty="0" err="1">
                <a:effectLst/>
                <a:latin typeface="TTE15135A0t00"/>
              </a:rPr>
              <a:t>повнозв</a:t>
            </a:r>
            <a:r>
              <a:rPr lang="uk-UA" sz="2000" b="0" dirty="0" err="1">
                <a:effectLst/>
                <a:latin typeface="Times-Roman"/>
              </a:rPr>
              <a:t>’</a:t>
            </a:r>
            <a:r>
              <a:rPr lang="uk-UA" sz="2000" b="0" dirty="0" err="1">
                <a:effectLst/>
                <a:latin typeface="TTE15135A0t00"/>
              </a:rPr>
              <a:t>язними</a:t>
            </a:r>
            <a:r>
              <a:rPr lang="uk-UA" sz="2000" b="0" dirty="0">
                <a:effectLst/>
                <a:latin typeface="TTE15135A0t00"/>
              </a:rPr>
              <a:t> мережами</a:t>
            </a:r>
            <a:r>
              <a:rPr lang="uk-UA" sz="2000" b="0" dirty="0">
                <a:effectLst/>
                <a:latin typeface="Times-Roman"/>
              </a:rPr>
              <a:t>.</a:t>
            </a:r>
            <a:r>
              <a:rPr lang="uk-UA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uk-UA" sz="1400" dirty="0"/>
            </a:br>
            <a:br>
              <a:rPr lang="uk-UA" dirty="0"/>
            </a:br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r>
              <a:rPr lang="uk-UA" sz="2000" i="1" dirty="0" err="1"/>
              <a:t>Повнозв’язні</a:t>
            </a:r>
            <a:r>
              <a:rPr lang="uk-UA" sz="2000" i="1" dirty="0"/>
              <a:t> та комірчасті топології використовуються в сегментах мереж з високим рівнем трафіку</a:t>
            </a:r>
            <a:endParaRPr lang="uk-UA" sz="2000" dirty="0"/>
          </a:p>
        </p:txBody>
      </p:sp>
      <p:grpSp>
        <p:nvGrpSpPr>
          <p:cNvPr id="162" name="Групувати 161">
            <a:extLst>
              <a:ext uri="{FF2B5EF4-FFF2-40B4-BE49-F238E27FC236}">
                <a16:creationId xmlns:a16="http://schemas.microsoft.com/office/drawing/2014/main" id="{6359128F-B7C6-4F96-9D0A-BC6014963160}"/>
              </a:ext>
            </a:extLst>
          </p:cNvPr>
          <p:cNvGrpSpPr/>
          <p:nvPr/>
        </p:nvGrpSpPr>
        <p:grpSpPr>
          <a:xfrm>
            <a:off x="1739689" y="2973970"/>
            <a:ext cx="3573092" cy="2265503"/>
            <a:chOff x="1739689" y="3383637"/>
            <a:chExt cx="3573092" cy="2265503"/>
          </a:xfrm>
        </p:grpSpPr>
        <p:grpSp>
          <p:nvGrpSpPr>
            <p:cNvPr id="43" name="Групувати 42">
              <a:extLst>
                <a:ext uri="{FF2B5EF4-FFF2-40B4-BE49-F238E27FC236}">
                  <a16:creationId xmlns:a16="http://schemas.microsoft.com/office/drawing/2014/main" id="{23FDC5D7-A734-4FA3-A452-D8DF461839A8}"/>
                </a:ext>
              </a:extLst>
            </p:cNvPr>
            <p:cNvGrpSpPr/>
            <p:nvPr/>
          </p:nvGrpSpPr>
          <p:grpSpPr>
            <a:xfrm>
              <a:off x="1739689" y="3383637"/>
              <a:ext cx="3573092" cy="1234662"/>
              <a:chOff x="1739688" y="3383637"/>
              <a:chExt cx="6171979" cy="2091188"/>
            </a:xfrm>
          </p:grpSpPr>
          <p:grpSp>
            <p:nvGrpSpPr>
              <p:cNvPr id="19" name="Групувати 18">
                <a:extLst>
                  <a:ext uri="{FF2B5EF4-FFF2-40B4-BE49-F238E27FC236}">
                    <a16:creationId xmlns:a16="http://schemas.microsoft.com/office/drawing/2014/main" id="{5EF28578-79E6-4B21-ABF4-415380ED8FD1}"/>
                  </a:ext>
                </a:extLst>
              </p:cNvPr>
              <p:cNvGrpSpPr/>
              <p:nvPr/>
            </p:nvGrpSpPr>
            <p:grpSpPr>
              <a:xfrm>
                <a:off x="5625668" y="3383637"/>
                <a:ext cx="2285999" cy="341745"/>
                <a:chOff x="1260764" y="1704111"/>
                <a:chExt cx="2285999" cy="341745"/>
              </a:xfrm>
            </p:grpSpPr>
            <p:sp>
              <p:nvSpPr>
                <p:cNvPr id="20" name="Овал 19">
                  <a:extLst>
                    <a:ext uri="{FF2B5EF4-FFF2-40B4-BE49-F238E27FC236}">
                      <a16:creationId xmlns:a16="http://schemas.microsoft.com/office/drawing/2014/main" id="{738E0466-673B-47F6-B569-F949931CECD8}"/>
                    </a:ext>
                  </a:extLst>
                </p:cNvPr>
                <p:cNvSpPr/>
                <p:nvPr/>
              </p:nvSpPr>
              <p:spPr>
                <a:xfrm>
                  <a:off x="3177309" y="1704111"/>
                  <a:ext cx="369454" cy="34174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Овал 20">
                  <a:extLst>
                    <a:ext uri="{FF2B5EF4-FFF2-40B4-BE49-F238E27FC236}">
                      <a16:creationId xmlns:a16="http://schemas.microsoft.com/office/drawing/2014/main" id="{928E6881-A21F-46C0-9E92-F74C73FBCB79}"/>
                    </a:ext>
                  </a:extLst>
                </p:cNvPr>
                <p:cNvSpPr/>
                <p:nvPr/>
              </p:nvSpPr>
              <p:spPr>
                <a:xfrm>
                  <a:off x="1260764" y="1704111"/>
                  <a:ext cx="369454" cy="34174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22" name="Пряма сполучна лінія 21">
                  <a:extLst>
                    <a:ext uri="{FF2B5EF4-FFF2-40B4-BE49-F238E27FC236}">
                      <a16:creationId xmlns:a16="http://schemas.microsoft.com/office/drawing/2014/main" id="{A22531D0-D654-40E8-B155-87C0A170F065}"/>
                    </a:ext>
                  </a:extLst>
                </p:cNvPr>
                <p:cNvCxnSpPr>
                  <a:stCxn id="21" idx="6"/>
                  <a:endCxn id="20" idx="2"/>
                </p:cNvCxnSpPr>
                <p:nvPr/>
              </p:nvCxnSpPr>
              <p:spPr>
                <a:xfrm>
                  <a:off x="1630218" y="1874984"/>
                  <a:ext cx="154709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Групувати 41">
                <a:extLst>
                  <a:ext uri="{FF2B5EF4-FFF2-40B4-BE49-F238E27FC236}">
                    <a16:creationId xmlns:a16="http://schemas.microsoft.com/office/drawing/2014/main" id="{3DEB41A5-F113-4556-A333-31F67C26F86E}"/>
                  </a:ext>
                </a:extLst>
              </p:cNvPr>
              <p:cNvGrpSpPr/>
              <p:nvPr/>
            </p:nvGrpSpPr>
            <p:grpSpPr>
              <a:xfrm>
                <a:off x="1739688" y="3383637"/>
                <a:ext cx="6171979" cy="2091188"/>
                <a:chOff x="1739688" y="3383637"/>
                <a:chExt cx="6195133" cy="2010429"/>
              </a:xfrm>
            </p:grpSpPr>
            <p:grpSp>
              <p:nvGrpSpPr>
                <p:cNvPr id="5" name="Групувати 4">
                  <a:extLst>
                    <a:ext uri="{FF2B5EF4-FFF2-40B4-BE49-F238E27FC236}">
                      <a16:creationId xmlns:a16="http://schemas.microsoft.com/office/drawing/2014/main" id="{F9D5A78A-13D2-4CB8-BC91-DFE892F3E275}"/>
                    </a:ext>
                  </a:extLst>
                </p:cNvPr>
                <p:cNvGrpSpPr/>
                <p:nvPr/>
              </p:nvGrpSpPr>
              <p:grpSpPr>
                <a:xfrm>
                  <a:off x="1739688" y="3383637"/>
                  <a:ext cx="2285999" cy="341745"/>
                  <a:chOff x="1260764" y="1704111"/>
                  <a:chExt cx="2285999" cy="341745"/>
                </a:xfrm>
              </p:grpSpPr>
              <p:sp>
                <p:nvSpPr>
                  <p:cNvPr id="12" name="Овал 11">
                    <a:extLst>
                      <a:ext uri="{FF2B5EF4-FFF2-40B4-BE49-F238E27FC236}">
                        <a16:creationId xmlns:a16="http://schemas.microsoft.com/office/drawing/2014/main" id="{91999528-31FD-4814-862F-4DE914590427}"/>
                      </a:ext>
                    </a:extLst>
                  </p:cNvPr>
                  <p:cNvSpPr/>
                  <p:nvPr/>
                </p:nvSpPr>
                <p:spPr>
                  <a:xfrm>
                    <a:off x="3177309" y="1704111"/>
                    <a:ext cx="369454" cy="341745"/>
                  </a:xfrm>
                  <a:prstGeom prst="ellipse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13" name="Овал 12">
                    <a:extLst>
                      <a:ext uri="{FF2B5EF4-FFF2-40B4-BE49-F238E27FC236}">
                        <a16:creationId xmlns:a16="http://schemas.microsoft.com/office/drawing/2014/main" id="{9B1C6E12-BDB6-4844-B3E9-E0B1A5673D20}"/>
                      </a:ext>
                    </a:extLst>
                  </p:cNvPr>
                  <p:cNvSpPr/>
                  <p:nvPr/>
                </p:nvSpPr>
                <p:spPr>
                  <a:xfrm>
                    <a:off x="1260764" y="1704111"/>
                    <a:ext cx="369454" cy="341745"/>
                  </a:xfrm>
                  <a:prstGeom prst="ellipse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cxnSp>
                <p:nvCxnSpPr>
                  <p:cNvPr id="14" name="Пряма сполучна лінія 13">
                    <a:extLst>
                      <a:ext uri="{FF2B5EF4-FFF2-40B4-BE49-F238E27FC236}">
                        <a16:creationId xmlns:a16="http://schemas.microsoft.com/office/drawing/2014/main" id="{282445EC-E1A5-46FC-89C8-B3A30A74C155}"/>
                      </a:ext>
                    </a:extLst>
                  </p:cNvPr>
                  <p:cNvCxnSpPr>
                    <a:stCxn id="13" idx="6"/>
                    <a:endCxn id="12" idx="2"/>
                  </p:cNvCxnSpPr>
                  <p:nvPr/>
                </p:nvCxnSpPr>
                <p:spPr>
                  <a:xfrm>
                    <a:off x="1630218" y="1874984"/>
                    <a:ext cx="1547091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Групувати 14">
                  <a:extLst>
                    <a:ext uri="{FF2B5EF4-FFF2-40B4-BE49-F238E27FC236}">
                      <a16:creationId xmlns:a16="http://schemas.microsoft.com/office/drawing/2014/main" id="{9FC2580E-1198-4257-AB9F-6597D9CF1FEE}"/>
                    </a:ext>
                  </a:extLst>
                </p:cNvPr>
                <p:cNvGrpSpPr/>
                <p:nvPr/>
              </p:nvGrpSpPr>
              <p:grpSpPr>
                <a:xfrm>
                  <a:off x="1739688" y="5052321"/>
                  <a:ext cx="2285999" cy="341745"/>
                  <a:chOff x="1260764" y="1704111"/>
                  <a:chExt cx="2285999" cy="341745"/>
                </a:xfrm>
              </p:grpSpPr>
              <p:sp>
                <p:nvSpPr>
                  <p:cNvPr id="16" name="Овал 15">
                    <a:extLst>
                      <a:ext uri="{FF2B5EF4-FFF2-40B4-BE49-F238E27FC236}">
                        <a16:creationId xmlns:a16="http://schemas.microsoft.com/office/drawing/2014/main" id="{A6A64E38-3C5E-4B28-AABD-E1AD7AA770E2}"/>
                      </a:ext>
                    </a:extLst>
                  </p:cNvPr>
                  <p:cNvSpPr/>
                  <p:nvPr/>
                </p:nvSpPr>
                <p:spPr>
                  <a:xfrm>
                    <a:off x="3177309" y="1704111"/>
                    <a:ext cx="369454" cy="341745"/>
                  </a:xfrm>
                  <a:prstGeom prst="ellipse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17" name="Овал 16">
                    <a:extLst>
                      <a:ext uri="{FF2B5EF4-FFF2-40B4-BE49-F238E27FC236}">
                        <a16:creationId xmlns:a16="http://schemas.microsoft.com/office/drawing/2014/main" id="{AF52CB6C-8D50-4E6F-8560-3B4852B157DE}"/>
                      </a:ext>
                    </a:extLst>
                  </p:cNvPr>
                  <p:cNvSpPr/>
                  <p:nvPr/>
                </p:nvSpPr>
                <p:spPr>
                  <a:xfrm>
                    <a:off x="1260764" y="1704111"/>
                    <a:ext cx="369454" cy="341745"/>
                  </a:xfrm>
                  <a:prstGeom prst="ellipse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cxnSp>
                <p:nvCxnSpPr>
                  <p:cNvPr id="18" name="Пряма сполучна лінія 17">
                    <a:extLst>
                      <a:ext uri="{FF2B5EF4-FFF2-40B4-BE49-F238E27FC236}">
                        <a16:creationId xmlns:a16="http://schemas.microsoft.com/office/drawing/2014/main" id="{64FE89AD-7372-4989-8C5B-95A847EB9772}"/>
                      </a:ext>
                    </a:extLst>
                  </p:cNvPr>
                  <p:cNvCxnSpPr>
                    <a:stCxn id="17" idx="6"/>
                    <a:endCxn id="16" idx="2"/>
                  </p:cNvCxnSpPr>
                  <p:nvPr/>
                </p:nvCxnSpPr>
                <p:spPr>
                  <a:xfrm>
                    <a:off x="1630218" y="1874984"/>
                    <a:ext cx="1547091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Пряма сполучна лінія 23">
                  <a:extLst>
                    <a:ext uri="{FF2B5EF4-FFF2-40B4-BE49-F238E27FC236}">
                      <a16:creationId xmlns:a16="http://schemas.microsoft.com/office/drawing/2014/main" id="{4A18DE1D-31DA-4314-AA6F-1EC1F8955212}"/>
                    </a:ext>
                  </a:extLst>
                </p:cNvPr>
                <p:cNvCxnSpPr>
                  <a:stCxn id="13" idx="4"/>
                  <a:endCxn id="17" idx="0"/>
                </p:cNvCxnSpPr>
                <p:nvPr/>
              </p:nvCxnSpPr>
              <p:spPr>
                <a:xfrm>
                  <a:off x="1924415" y="3725382"/>
                  <a:ext cx="0" cy="132693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Пряма сполучна лінія 24">
                  <a:extLst>
                    <a:ext uri="{FF2B5EF4-FFF2-40B4-BE49-F238E27FC236}">
                      <a16:creationId xmlns:a16="http://schemas.microsoft.com/office/drawing/2014/main" id="{DBD4529E-B3BF-4F32-8A61-7C01FD238879}"/>
                    </a:ext>
                  </a:extLst>
                </p:cNvPr>
                <p:cNvCxnSpPr/>
                <p:nvPr/>
              </p:nvCxnSpPr>
              <p:spPr>
                <a:xfrm>
                  <a:off x="3840960" y="3725381"/>
                  <a:ext cx="0" cy="132693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 сполучна лінія 25">
                  <a:extLst>
                    <a:ext uri="{FF2B5EF4-FFF2-40B4-BE49-F238E27FC236}">
                      <a16:creationId xmlns:a16="http://schemas.microsoft.com/office/drawing/2014/main" id="{29B6F9C5-C9A9-4150-B47D-16A89A05D0CD}"/>
                    </a:ext>
                  </a:extLst>
                </p:cNvPr>
                <p:cNvCxnSpPr>
                  <a:cxnSpLocks/>
                  <a:stCxn id="21" idx="4"/>
                  <a:endCxn id="30" idx="0"/>
                </p:cNvCxnSpPr>
                <p:nvPr/>
              </p:nvCxnSpPr>
              <p:spPr>
                <a:xfrm>
                  <a:off x="5810395" y="3725382"/>
                  <a:ext cx="23154" cy="132693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Пряма сполучна лінія 26">
                  <a:extLst>
                    <a:ext uri="{FF2B5EF4-FFF2-40B4-BE49-F238E27FC236}">
                      <a16:creationId xmlns:a16="http://schemas.microsoft.com/office/drawing/2014/main" id="{A07A6E5D-6240-466F-A7F7-40453C855258}"/>
                    </a:ext>
                  </a:extLst>
                </p:cNvPr>
                <p:cNvCxnSpPr>
                  <a:cxnSpLocks/>
                  <a:stCxn id="20" idx="4"/>
                  <a:endCxn id="29" idx="0"/>
                </p:cNvCxnSpPr>
                <p:nvPr/>
              </p:nvCxnSpPr>
              <p:spPr>
                <a:xfrm>
                  <a:off x="7726940" y="3725382"/>
                  <a:ext cx="23154" cy="132693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Групувати 27">
                  <a:extLst>
                    <a:ext uri="{FF2B5EF4-FFF2-40B4-BE49-F238E27FC236}">
                      <a16:creationId xmlns:a16="http://schemas.microsoft.com/office/drawing/2014/main" id="{0DD0C1FD-42E4-4BD8-BCDB-3CBF2D3A2FE3}"/>
                    </a:ext>
                  </a:extLst>
                </p:cNvPr>
                <p:cNvGrpSpPr/>
                <p:nvPr/>
              </p:nvGrpSpPr>
              <p:grpSpPr>
                <a:xfrm>
                  <a:off x="5648822" y="5052320"/>
                  <a:ext cx="2285999" cy="341745"/>
                  <a:chOff x="1260764" y="1704111"/>
                  <a:chExt cx="2285999" cy="341745"/>
                </a:xfrm>
              </p:grpSpPr>
              <p:sp>
                <p:nvSpPr>
                  <p:cNvPr id="29" name="Овал 28">
                    <a:extLst>
                      <a:ext uri="{FF2B5EF4-FFF2-40B4-BE49-F238E27FC236}">
                        <a16:creationId xmlns:a16="http://schemas.microsoft.com/office/drawing/2014/main" id="{F939603D-64EA-496B-83CF-6605C9738F8D}"/>
                      </a:ext>
                    </a:extLst>
                  </p:cNvPr>
                  <p:cNvSpPr/>
                  <p:nvPr/>
                </p:nvSpPr>
                <p:spPr>
                  <a:xfrm>
                    <a:off x="3177309" y="1704111"/>
                    <a:ext cx="369454" cy="341745"/>
                  </a:xfrm>
                  <a:prstGeom prst="ellipse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30" name="Овал 29">
                    <a:extLst>
                      <a:ext uri="{FF2B5EF4-FFF2-40B4-BE49-F238E27FC236}">
                        <a16:creationId xmlns:a16="http://schemas.microsoft.com/office/drawing/2014/main" id="{0ED18077-B149-4A02-AF1C-D9349333CAC6}"/>
                      </a:ext>
                    </a:extLst>
                  </p:cNvPr>
                  <p:cNvSpPr/>
                  <p:nvPr/>
                </p:nvSpPr>
                <p:spPr>
                  <a:xfrm>
                    <a:off x="1260764" y="1704111"/>
                    <a:ext cx="369454" cy="341745"/>
                  </a:xfrm>
                  <a:prstGeom prst="ellipse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cxnSp>
                <p:nvCxnSpPr>
                  <p:cNvPr id="31" name="Пряма сполучна лінія 30">
                    <a:extLst>
                      <a:ext uri="{FF2B5EF4-FFF2-40B4-BE49-F238E27FC236}">
                        <a16:creationId xmlns:a16="http://schemas.microsoft.com/office/drawing/2014/main" id="{C3901C20-A0C3-4841-8176-EE573F0E283D}"/>
                      </a:ext>
                    </a:extLst>
                  </p:cNvPr>
                  <p:cNvCxnSpPr>
                    <a:stCxn id="30" idx="6"/>
                    <a:endCxn id="29" idx="2"/>
                  </p:cNvCxnSpPr>
                  <p:nvPr/>
                </p:nvCxnSpPr>
                <p:spPr>
                  <a:xfrm>
                    <a:off x="1630218" y="1874984"/>
                    <a:ext cx="1547091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" name="Пряма сполучна лінія 31">
                  <a:extLst>
                    <a:ext uri="{FF2B5EF4-FFF2-40B4-BE49-F238E27FC236}">
                      <a16:creationId xmlns:a16="http://schemas.microsoft.com/office/drawing/2014/main" id="{8F33D56E-02A3-4D10-BDC3-D11B601C6859}"/>
                    </a:ext>
                  </a:extLst>
                </p:cNvPr>
                <p:cNvCxnSpPr>
                  <a:cxnSpLocks/>
                  <a:stCxn id="30" idx="2"/>
                  <a:endCxn id="16" idx="6"/>
                </p:cNvCxnSpPr>
                <p:nvPr/>
              </p:nvCxnSpPr>
              <p:spPr>
                <a:xfrm flipH="1">
                  <a:off x="4025687" y="5223193"/>
                  <a:ext cx="1623135" cy="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 сполучна лінія 34">
                  <a:extLst>
                    <a:ext uri="{FF2B5EF4-FFF2-40B4-BE49-F238E27FC236}">
                      <a16:creationId xmlns:a16="http://schemas.microsoft.com/office/drawing/2014/main" id="{54D05919-9183-4213-9A88-2578E32FED27}"/>
                    </a:ext>
                  </a:extLst>
                </p:cNvPr>
                <p:cNvCxnSpPr>
                  <a:cxnSpLocks/>
                  <a:stCxn id="21" idx="2"/>
                  <a:endCxn id="12" idx="6"/>
                </p:cNvCxnSpPr>
                <p:nvPr/>
              </p:nvCxnSpPr>
              <p:spPr>
                <a:xfrm flipH="1">
                  <a:off x="4025687" y="3554510"/>
                  <a:ext cx="159998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Групувати 45">
              <a:extLst>
                <a:ext uri="{FF2B5EF4-FFF2-40B4-BE49-F238E27FC236}">
                  <a16:creationId xmlns:a16="http://schemas.microsoft.com/office/drawing/2014/main" id="{73A65852-7772-4123-99C5-B5C55F7F0EC9}"/>
                </a:ext>
              </a:extLst>
            </p:cNvPr>
            <p:cNvGrpSpPr/>
            <p:nvPr/>
          </p:nvGrpSpPr>
          <p:grpSpPr>
            <a:xfrm>
              <a:off x="1739689" y="4618299"/>
              <a:ext cx="3573092" cy="1030841"/>
              <a:chOff x="1739688" y="3715523"/>
              <a:chExt cx="6195133" cy="1678543"/>
            </a:xfrm>
          </p:grpSpPr>
          <p:grpSp>
            <p:nvGrpSpPr>
              <p:cNvPr id="48" name="Групувати 47">
                <a:extLst>
                  <a:ext uri="{FF2B5EF4-FFF2-40B4-BE49-F238E27FC236}">
                    <a16:creationId xmlns:a16="http://schemas.microsoft.com/office/drawing/2014/main" id="{9877C932-2DB6-4C8D-B5FE-03458F0A1B11}"/>
                  </a:ext>
                </a:extLst>
              </p:cNvPr>
              <p:cNvGrpSpPr/>
              <p:nvPr/>
            </p:nvGrpSpPr>
            <p:grpSpPr>
              <a:xfrm>
                <a:off x="1739688" y="5052321"/>
                <a:ext cx="2285999" cy="341745"/>
                <a:chOff x="1260764" y="1704111"/>
                <a:chExt cx="2285999" cy="341745"/>
              </a:xfrm>
            </p:grpSpPr>
            <p:sp>
              <p:nvSpPr>
                <p:cNvPr id="59" name="Овал 58">
                  <a:extLst>
                    <a:ext uri="{FF2B5EF4-FFF2-40B4-BE49-F238E27FC236}">
                      <a16:creationId xmlns:a16="http://schemas.microsoft.com/office/drawing/2014/main" id="{0F4963DD-253D-43DB-9A67-8FFB253C6883}"/>
                    </a:ext>
                  </a:extLst>
                </p:cNvPr>
                <p:cNvSpPr/>
                <p:nvPr/>
              </p:nvSpPr>
              <p:spPr>
                <a:xfrm>
                  <a:off x="3177309" y="1704111"/>
                  <a:ext cx="369454" cy="34174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60" name="Овал 59">
                  <a:extLst>
                    <a:ext uri="{FF2B5EF4-FFF2-40B4-BE49-F238E27FC236}">
                      <a16:creationId xmlns:a16="http://schemas.microsoft.com/office/drawing/2014/main" id="{4A5BE911-0B5C-40E8-A3A6-AF9ECE095610}"/>
                    </a:ext>
                  </a:extLst>
                </p:cNvPr>
                <p:cNvSpPr/>
                <p:nvPr/>
              </p:nvSpPr>
              <p:spPr>
                <a:xfrm>
                  <a:off x="1260764" y="1704111"/>
                  <a:ext cx="369454" cy="34174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61" name="Пряма сполучна лінія 60">
                  <a:extLst>
                    <a:ext uri="{FF2B5EF4-FFF2-40B4-BE49-F238E27FC236}">
                      <a16:creationId xmlns:a16="http://schemas.microsoft.com/office/drawing/2014/main" id="{0BF1BDDA-6A45-4EFC-B913-4D6CCFA5625B}"/>
                    </a:ext>
                  </a:extLst>
                </p:cNvPr>
                <p:cNvCxnSpPr>
                  <a:stCxn id="60" idx="6"/>
                  <a:endCxn id="59" idx="2"/>
                </p:cNvCxnSpPr>
                <p:nvPr/>
              </p:nvCxnSpPr>
              <p:spPr>
                <a:xfrm>
                  <a:off x="1630218" y="1874984"/>
                  <a:ext cx="154709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 сполучна лінія 48">
                <a:extLst>
                  <a:ext uri="{FF2B5EF4-FFF2-40B4-BE49-F238E27FC236}">
                    <a16:creationId xmlns:a16="http://schemas.microsoft.com/office/drawing/2014/main" id="{658CFD4C-6690-4EBE-9EBA-2FF6829C7F18}"/>
                  </a:ext>
                </a:extLst>
              </p:cNvPr>
              <p:cNvCxnSpPr>
                <a:cxnSpLocks/>
                <a:stCxn id="17" idx="4"/>
                <a:endCxn id="60" idx="0"/>
              </p:cNvCxnSpPr>
              <p:nvPr/>
            </p:nvCxnSpPr>
            <p:spPr>
              <a:xfrm>
                <a:off x="1924415" y="3715523"/>
                <a:ext cx="0" cy="133679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 сполучна лінія 49">
                <a:extLst>
                  <a:ext uri="{FF2B5EF4-FFF2-40B4-BE49-F238E27FC236}">
                    <a16:creationId xmlns:a16="http://schemas.microsoft.com/office/drawing/2014/main" id="{A09BC5C0-8B0E-41DC-92C9-6BF79B714923}"/>
                  </a:ext>
                </a:extLst>
              </p:cNvPr>
              <p:cNvCxnSpPr>
                <a:cxnSpLocks/>
                <a:stCxn id="16" idx="4"/>
              </p:cNvCxnSpPr>
              <p:nvPr/>
            </p:nvCxnSpPr>
            <p:spPr>
              <a:xfrm>
                <a:off x="3840960" y="3715523"/>
                <a:ext cx="0" cy="1336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 сполучна лінія 50">
                <a:extLst>
                  <a:ext uri="{FF2B5EF4-FFF2-40B4-BE49-F238E27FC236}">
                    <a16:creationId xmlns:a16="http://schemas.microsoft.com/office/drawing/2014/main" id="{CF78E720-7F72-4941-9994-287EBC8DA326}"/>
                  </a:ext>
                </a:extLst>
              </p:cNvPr>
              <p:cNvCxnSpPr>
                <a:cxnSpLocks/>
                <a:stCxn id="30" idx="4"/>
                <a:endCxn id="57" idx="0"/>
              </p:cNvCxnSpPr>
              <p:nvPr/>
            </p:nvCxnSpPr>
            <p:spPr>
              <a:xfrm>
                <a:off x="5833549" y="3715523"/>
                <a:ext cx="0" cy="1336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 сполучна лінія 51">
                <a:extLst>
                  <a:ext uri="{FF2B5EF4-FFF2-40B4-BE49-F238E27FC236}">
                    <a16:creationId xmlns:a16="http://schemas.microsoft.com/office/drawing/2014/main" id="{0559D5E8-4ACC-4700-B363-C59F12D67A90}"/>
                  </a:ext>
                </a:extLst>
              </p:cNvPr>
              <p:cNvCxnSpPr>
                <a:cxnSpLocks/>
                <a:stCxn id="29" idx="4"/>
                <a:endCxn id="56" idx="0"/>
              </p:cNvCxnSpPr>
              <p:nvPr/>
            </p:nvCxnSpPr>
            <p:spPr>
              <a:xfrm>
                <a:off x="7750094" y="3715523"/>
                <a:ext cx="0" cy="13367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Групувати 52">
                <a:extLst>
                  <a:ext uri="{FF2B5EF4-FFF2-40B4-BE49-F238E27FC236}">
                    <a16:creationId xmlns:a16="http://schemas.microsoft.com/office/drawing/2014/main" id="{EAB94525-33CB-42EF-8C3A-77A91DC70A79}"/>
                  </a:ext>
                </a:extLst>
              </p:cNvPr>
              <p:cNvGrpSpPr/>
              <p:nvPr/>
            </p:nvGrpSpPr>
            <p:grpSpPr>
              <a:xfrm>
                <a:off x="5648822" y="5052320"/>
                <a:ext cx="2285999" cy="341745"/>
                <a:chOff x="1260764" y="1704111"/>
                <a:chExt cx="2285999" cy="341745"/>
              </a:xfrm>
            </p:grpSpPr>
            <p:sp>
              <p:nvSpPr>
                <p:cNvPr id="56" name="Овал 55">
                  <a:extLst>
                    <a:ext uri="{FF2B5EF4-FFF2-40B4-BE49-F238E27FC236}">
                      <a16:creationId xmlns:a16="http://schemas.microsoft.com/office/drawing/2014/main" id="{09FCB568-6340-4A8B-82E0-51BAD5DC239C}"/>
                    </a:ext>
                  </a:extLst>
                </p:cNvPr>
                <p:cNvSpPr/>
                <p:nvPr/>
              </p:nvSpPr>
              <p:spPr>
                <a:xfrm>
                  <a:off x="3177309" y="1704111"/>
                  <a:ext cx="369454" cy="34174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47956385-9382-48BA-A39A-4DA3877487C0}"/>
                    </a:ext>
                  </a:extLst>
                </p:cNvPr>
                <p:cNvSpPr/>
                <p:nvPr/>
              </p:nvSpPr>
              <p:spPr>
                <a:xfrm>
                  <a:off x="1260764" y="1704111"/>
                  <a:ext cx="369454" cy="34174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58" name="Пряма сполучна лінія 57">
                  <a:extLst>
                    <a:ext uri="{FF2B5EF4-FFF2-40B4-BE49-F238E27FC236}">
                      <a16:creationId xmlns:a16="http://schemas.microsoft.com/office/drawing/2014/main" id="{E701390B-151E-4FAC-9D1E-6080BB6A2114}"/>
                    </a:ext>
                  </a:extLst>
                </p:cNvPr>
                <p:cNvCxnSpPr>
                  <a:stCxn id="57" idx="6"/>
                  <a:endCxn id="56" idx="2"/>
                </p:cNvCxnSpPr>
                <p:nvPr/>
              </p:nvCxnSpPr>
              <p:spPr>
                <a:xfrm>
                  <a:off x="1630218" y="1874984"/>
                  <a:ext cx="154709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Пряма сполучна лінія 53">
                <a:extLst>
                  <a:ext uri="{FF2B5EF4-FFF2-40B4-BE49-F238E27FC236}">
                    <a16:creationId xmlns:a16="http://schemas.microsoft.com/office/drawing/2014/main" id="{4F3EE88D-31D2-46C4-AC4C-BA19A8350FC0}"/>
                  </a:ext>
                </a:extLst>
              </p:cNvPr>
              <p:cNvCxnSpPr>
                <a:cxnSpLocks/>
                <a:stCxn id="57" idx="2"/>
                <a:endCxn id="59" idx="6"/>
              </p:cNvCxnSpPr>
              <p:nvPr/>
            </p:nvCxnSpPr>
            <p:spPr>
              <a:xfrm flipH="1">
                <a:off x="4025687" y="5223193"/>
                <a:ext cx="1623135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Групувати 156">
            <a:extLst>
              <a:ext uri="{FF2B5EF4-FFF2-40B4-BE49-F238E27FC236}">
                <a16:creationId xmlns:a16="http://schemas.microsoft.com/office/drawing/2014/main" id="{AAFB120E-C26B-470A-9981-7819F991E43D}"/>
              </a:ext>
            </a:extLst>
          </p:cNvPr>
          <p:cNvGrpSpPr/>
          <p:nvPr/>
        </p:nvGrpSpPr>
        <p:grpSpPr>
          <a:xfrm>
            <a:off x="6538810" y="2973970"/>
            <a:ext cx="3921569" cy="2143614"/>
            <a:chOff x="6428579" y="3832403"/>
            <a:chExt cx="3921569" cy="1999326"/>
          </a:xfrm>
        </p:grpSpPr>
        <p:grpSp>
          <p:nvGrpSpPr>
            <p:cNvPr id="156" name="Групувати 155">
              <a:extLst>
                <a:ext uri="{FF2B5EF4-FFF2-40B4-BE49-F238E27FC236}">
                  <a16:creationId xmlns:a16="http://schemas.microsoft.com/office/drawing/2014/main" id="{4C9EE0FD-A861-44B3-9A8F-AC31D42A30C9}"/>
                </a:ext>
              </a:extLst>
            </p:cNvPr>
            <p:cNvGrpSpPr/>
            <p:nvPr/>
          </p:nvGrpSpPr>
          <p:grpSpPr>
            <a:xfrm>
              <a:off x="7123433" y="4375404"/>
              <a:ext cx="2610902" cy="949398"/>
              <a:chOff x="7123433" y="4375404"/>
              <a:chExt cx="2610902" cy="949398"/>
            </a:xfrm>
          </p:grpSpPr>
          <p:grpSp>
            <p:nvGrpSpPr>
              <p:cNvPr id="98" name="Групувати 97">
                <a:extLst>
                  <a:ext uri="{FF2B5EF4-FFF2-40B4-BE49-F238E27FC236}">
                    <a16:creationId xmlns:a16="http://schemas.microsoft.com/office/drawing/2014/main" id="{032DAC98-D6D5-4DBE-BE64-F18327CA1271}"/>
                  </a:ext>
                </a:extLst>
              </p:cNvPr>
              <p:cNvGrpSpPr/>
              <p:nvPr/>
            </p:nvGrpSpPr>
            <p:grpSpPr>
              <a:xfrm>
                <a:off x="7734205" y="4707664"/>
                <a:ext cx="1318468" cy="209875"/>
                <a:chOff x="1260764" y="1704111"/>
                <a:chExt cx="2285999" cy="341745"/>
              </a:xfrm>
            </p:grpSpPr>
            <p:sp>
              <p:nvSpPr>
                <p:cNvPr id="109" name="Овал 108">
                  <a:extLst>
                    <a:ext uri="{FF2B5EF4-FFF2-40B4-BE49-F238E27FC236}">
                      <a16:creationId xmlns:a16="http://schemas.microsoft.com/office/drawing/2014/main" id="{DB753DC0-BE4D-4EB0-9473-BF971ACED0D7}"/>
                    </a:ext>
                  </a:extLst>
                </p:cNvPr>
                <p:cNvSpPr/>
                <p:nvPr/>
              </p:nvSpPr>
              <p:spPr>
                <a:xfrm>
                  <a:off x="3177309" y="1704111"/>
                  <a:ext cx="369454" cy="34174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10" name="Овал 109">
                  <a:extLst>
                    <a:ext uri="{FF2B5EF4-FFF2-40B4-BE49-F238E27FC236}">
                      <a16:creationId xmlns:a16="http://schemas.microsoft.com/office/drawing/2014/main" id="{780DF538-8B30-4871-AE90-D6B296E5DE44}"/>
                    </a:ext>
                  </a:extLst>
                </p:cNvPr>
                <p:cNvSpPr/>
                <p:nvPr/>
              </p:nvSpPr>
              <p:spPr>
                <a:xfrm>
                  <a:off x="1260764" y="1704111"/>
                  <a:ext cx="369454" cy="34174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111" name="Пряма сполучна лінія 110">
                  <a:extLst>
                    <a:ext uri="{FF2B5EF4-FFF2-40B4-BE49-F238E27FC236}">
                      <a16:creationId xmlns:a16="http://schemas.microsoft.com/office/drawing/2014/main" id="{0B085292-D42C-4E04-A5DF-DE8201F3405A}"/>
                    </a:ext>
                  </a:extLst>
                </p:cNvPr>
                <p:cNvCxnSpPr>
                  <a:stCxn id="110" idx="6"/>
                  <a:endCxn id="109" idx="2"/>
                </p:cNvCxnSpPr>
                <p:nvPr/>
              </p:nvCxnSpPr>
              <p:spPr>
                <a:xfrm>
                  <a:off x="1630218" y="1874984"/>
                  <a:ext cx="154709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Пряма сполучна лінія 100">
                <a:extLst>
                  <a:ext uri="{FF2B5EF4-FFF2-40B4-BE49-F238E27FC236}">
                    <a16:creationId xmlns:a16="http://schemas.microsoft.com/office/drawing/2014/main" id="{46E9CF57-CDB8-4019-9D1D-A4656D87A5CF}"/>
                  </a:ext>
                </a:extLst>
              </p:cNvPr>
              <p:cNvCxnSpPr>
                <a:cxnSpLocks/>
                <a:stCxn id="110" idx="2"/>
                <a:endCxn id="92" idx="6"/>
              </p:cNvCxnSpPr>
              <p:nvPr/>
            </p:nvCxnSpPr>
            <p:spPr>
              <a:xfrm flipH="1">
                <a:off x="7154756" y="4812602"/>
                <a:ext cx="579449" cy="512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 сполучна лінія 103">
                <a:extLst>
                  <a:ext uri="{FF2B5EF4-FFF2-40B4-BE49-F238E27FC236}">
                    <a16:creationId xmlns:a16="http://schemas.microsoft.com/office/drawing/2014/main" id="{CFAE33D1-0492-48AF-9C2C-9C25A06C19DA}"/>
                  </a:ext>
                </a:extLst>
              </p:cNvPr>
              <p:cNvCxnSpPr>
                <a:cxnSpLocks/>
                <a:stCxn id="110" idx="2"/>
                <a:endCxn id="93" idx="5"/>
              </p:cNvCxnSpPr>
              <p:nvPr/>
            </p:nvCxnSpPr>
            <p:spPr>
              <a:xfrm flipH="1" flipV="1">
                <a:off x="7123433" y="4446740"/>
                <a:ext cx="610772" cy="3658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 сполучна лінія 76">
                <a:extLst>
                  <a:ext uri="{FF2B5EF4-FFF2-40B4-BE49-F238E27FC236}">
                    <a16:creationId xmlns:a16="http://schemas.microsoft.com/office/drawing/2014/main" id="{DBF1F773-F360-4BB4-8D69-ABE85F4F6A3F}"/>
                  </a:ext>
                </a:extLst>
              </p:cNvPr>
              <p:cNvCxnSpPr>
                <a:cxnSpLocks/>
                <a:stCxn id="107" idx="2"/>
                <a:endCxn id="109" idx="6"/>
              </p:cNvCxnSpPr>
              <p:nvPr/>
            </p:nvCxnSpPr>
            <p:spPr>
              <a:xfrm flipH="1">
                <a:off x="9052673" y="4375404"/>
                <a:ext cx="679210" cy="437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 сполучна лінія 77">
                <a:extLst>
                  <a:ext uri="{FF2B5EF4-FFF2-40B4-BE49-F238E27FC236}">
                    <a16:creationId xmlns:a16="http://schemas.microsoft.com/office/drawing/2014/main" id="{74157C29-162F-4DC6-BB4C-735FC769ACDA}"/>
                  </a:ext>
                </a:extLst>
              </p:cNvPr>
              <p:cNvCxnSpPr>
                <a:cxnSpLocks/>
                <a:stCxn id="109" idx="6"/>
                <a:endCxn id="106" idx="2"/>
              </p:cNvCxnSpPr>
              <p:nvPr/>
            </p:nvCxnSpPr>
            <p:spPr>
              <a:xfrm>
                <a:off x="9052673" y="4812602"/>
                <a:ext cx="681662" cy="51219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Групувати 153">
              <a:extLst>
                <a:ext uri="{FF2B5EF4-FFF2-40B4-BE49-F238E27FC236}">
                  <a16:creationId xmlns:a16="http://schemas.microsoft.com/office/drawing/2014/main" id="{E42CA153-5CCC-4D87-9025-A579830A6033}"/>
                </a:ext>
              </a:extLst>
            </p:cNvPr>
            <p:cNvGrpSpPr/>
            <p:nvPr/>
          </p:nvGrpSpPr>
          <p:grpSpPr>
            <a:xfrm>
              <a:off x="6428579" y="3832403"/>
              <a:ext cx="3921569" cy="647938"/>
              <a:chOff x="6428579" y="3832403"/>
              <a:chExt cx="3921569" cy="647938"/>
            </a:xfrm>
          </p:grpSpPr>
          <p:grpSp>
            <p:nvGrpSpPr>
              <p:cNvPr id="97" name="Групувати 96">
                <a:extLst>
                  <a:ext uri="{FF2B5EF4-FFF2-40B4-BE49-F238E27FC236}">
                    <a16:creationId xmlns:a16="http://schemas.microsoft.com/office/drawing/2014/main" id="{8A7F5FAC-7444-4006-8241-4B95C1E8CB1E}"/>
                  </a:ext>
                </a:extLst>
              </p:cNvPr>
              <p:cNvGrpSpPr/>
              <p:nvPr/>
            </p:nvGrpSpPr>
            <p:grpSpPr>
              <a:xfrm>
                <a:off x="7734205" y="3832403"/>
                <a:ext cx="1318468" cy="209875"/>
                <a:chOff x="1260764" y="1704111"/>
                <a:chExt cx="2285999" cy="341745"/>
              </a:xfrm>
            </p:grpSpPr>
            <p:sp>
              <p:nvSpPr>
                <p:cNvPr id="112" name="Овал 111">
                  <a:extLst>
                    <a:ext uri="{FF2B5EF4-FFF2-40B4-BE49-F238E27FC236}">
                      <a16:creationId xmlns:a16="http://schemas.microsoft.com/office/drawing/2014/main" id="{426E6695-984B-45B2-923A-75BC32A35BEE}"/>
                    </a:ext>
                  </a:extLst>
                </p:cNvPr>
                <p:cNvSpPr/>
                <p:nvPr/>
              </p:nvSpPr>
              <p:spPr>
                <a:xfrm>
                  <a:off x="3177309" y="1704111"/>
                  <a:ext cx="369454" cy="34174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13" name="Овал 112">
                  <a:extLst>
                    <a:ext uri="{FF2B5EF4-FFF2-40B4-BE49-F238E27FC236}">
                      <a16:creationId xmlns:a16="http://schemas.microsoft.com/office/drawing/2014/main" id="{5A215982-9ADA-4BDF-8DC8-FE6EF0003E8A}"/>
                    </a:ext>
                  </a:extLst>
                </p:cNvPr>
                <p:cNvSpPr/>
                <p:nvPr/>
              </p:nvSpPr>
              <p:spPr>
                <a:xfrm>
                  <a:off x="1260764" y="1704111"/>
                  <a:ext cx="369454" cy="34174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114" name="Пряма сполучна лінія 113">
                  <a:extLst>
                    <a:ext uri="{FF2B5EF4-FFF2-40B4-BE49-F238E27FC236}">
                      <a16:creationId xmlns:a16="http://schemas.microsoft.com/office/drawing/2014/main" id="{CCF42644-D3E0-4791-BB31-DE45EA1A135F}"/>
                    </a:ext>
                  </a:extLst>
                </p:cNvPr>
                <p:cNvCxnSpPr>
                  <a:stCxn id="113" idx="6"/>
                  <a:endCxn id="112" idx="2"/>
                </p:cNvCxnSpPr>
                <p:nvPr/>
              </p:nvCxnSpPr>
              <p:spPr>
                <a:xfrm>
                  <a:off x="1630218" y="1874984"/>
                  <a:ext cx="154709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Овал 106">
                <a:extLst>
                  <a:ext uri="{FF2B5EF4-FFF2-40B4-BE49-F238E27FC236}">
                    <a16:creationId xmlns:a16="http://schemas.microsoft.com/office/drawing/2014/main" id="{45CAA28B-C164-42FE-B969-DFCA7B30A105}"/>
                  </a:ext>
                </a:extLst>
              </p:cNvPr>
              <p:cNvSpPr/>
              <p:nvPr/>
            </p:nvSpPr>
            <p:spPr>
              <a:xfrm>
                <a:off x="9731883" y="4270466"/>
                <a:ext cx="213086" cy="209875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3" name="Овал 92">
                <a:extLst>
                  <a:ext uri="{FF2B5EF4-FFF2-40B4-BE49-F238E27FC236}">
                    <a16:creationId xmlns:a16="http://schemas.microsoft.com/office/drawing/2014/main" id="{A0BEE4A3-0BBC-43F0-8167-93603BB4E42B}"/>
                  </a:ext>
                </a:extLst>
              </p:cNvPr>
              <p:cNvSpPr/>
              <p:nvPr/>
            </p:nvSpPr>
            <p:spPr>
              <a:xfrm>
                <a:off x="6940871" y="4274519"/>
                <a:ext cx="213885" cy="20177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94" name="Пряма сполучна лінія 93">
                <a:extLst>
                  <a:ext uri="{FF2B5EF4-FFF2-40B4-BE49-F238E27FC236}">
                    <a16:creationId xmlns:a16="http://schemas.microsoft.com/office/drawing/2014/main" id="{CB2AA2A4-2A24-4BD3-8199-457BD1920295}"/>
                  </a:ext>
                </a:extLst>
              </p:cNvPr>
              <p:cNvCxnSpPr>
                <a:cxnSpLocks/>
                <a:stCxn id="107" idx="6"/>
              </p:cNvCxnSpPr>
              <p:nvPr/>
            </p:nvCxnSpPr>
            <p:spPr>
              <a:xfrm>
                <a:off x="9944969" y="4375404"/>
                <a:ext cx="40517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 сполучна лінія 75">
                <a:extLst>
                  <a:ext uri="{FF2B5EF4-FFF2-40B4-BE49-F238E27FC236}">
                    <a16:creationId xmlns:a16="http://schemas.microsoft.com/office/drawing/2014/main" id="{554F177A-0ADC-40D7-83BA-9A77B8FDA310}"/>
                  </a:ext>
                </a:extLst>
              </p:cNvPr>
              <p:cNvCxnSpPr>
                <a:cxnSpLocks/>
                <a:stCxn id="113" idx="2"/>
                <a:endCxn id="93" idx="7"/>
              </p:cNvCxnSpPr>
              <p:nvPr/>
            </p:nvCxnSpPr>
            <p:spPr>
              <a:xfrm flipH="1">
                <a:off x="7123433" y="3937341"/>
                <a:ext cx="610772" cy="3667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 сполучна лінія 80">
                <a:extLst>
                  <a:ext uri="{FF2B5EF4-FFF2-40B4-BE49-F238E27FC236}">
                    <a16:creationId xmlns:a16="http://schemas.microsoft.com/office/drawing/2014/main" id="{28484097-43C0-4AAD-8C7E-C8118591489F}"/>
                  </a:ext>
                </a:extLst>
              </p:cNvPr>
              <p:cNvCxnSpPr>
                <a:cxnSpLocks/>
                <a:stCxn id="93" idx="2"/>
              </p:cNvCxnSpPr>
              <p:nvPr/>
            </p:nvCxnSpPr>
            <p:spPr>
              <a:xfrm flipH="1">
                <a:off x="6428579" y="4375404"/>
                <a:ext cx="51229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 сполучна лінія 81">
                <a:extLst>
                  <a:ext uri="{FF2B5EF4-FFF2-40B4-BE49-F238E27FC236}">
                    <a16:creationId xmlns:a16="http://schemas.microsoft.com/office/drawing/2014/main" id="{37D88CA2-0263-4C9D-B10C-C1685FD970ED}"/>
                  </a:ext>
                </a:extLst>
              </p:cNvPr>
              <p:cNvCxnSpPr>
                <a:cxnSpLocks/>
                <a:stCxn id="112" idx="6"/>
                <a:endCxn id="107" idx="2"/>
              </p:cNvCxnSpPr>
              <p:nvPr/>
            </p:nvCxnSpPr>
            <p:spPr>
              <a:xfrm>
                <a:off x="9052673" y="3937341"/>
                <a:ext cx="679210" cy="4380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Групувати 154">
              <a:extLst>
                <a:ext uri="{FF2B5EF4-FFF2-40B4-BE49-F238E27FC236}">
                  <a16:creationId xmlns:a16="http://schemas.microsoft.com/office/drawing/2014/main" id="{DDA6A336-DB0A-4764-A5B0-E4E9CC41DCE0}"/>
                </a:ext>
              </a:extLst>
            </p:cNvPr>
            <p:cNvGrpSpPr/>
            <p:nvPr/>
          </p:nvGrpSpPr>
          <p:grpSpPr>
            <a:xfrm>
              <a:off x="6428579" y="5219863"/>
              <a:ext cx="3921569" cy="611866"/>
              <a:chOff x="6428579" y="5219863"/>
              <a:chExt cx="3921569" cy="611866"/>
            </a:xfrm>
          </p:grpSpPr>
          <p:cxnSp>
            <p:nvCxnSpPr>
              <p:cNvPr id="102" name="Пряма сполучна лінія 101">
                <a:extLst>
                  <a:ext uri="{FF2B5EF4-FFF2-40B4-BE49-F238E27FC236}">
                    <a16:creationId xmlns:a16="http://schemas.microsoft.com/office/drawing/2014/main" id="{8AF9C1FD-5ED3-450C-981C-E4823D74E89A}"/>
                  </a:ext>
                </a:extLst>
              </p:cNvPr>
              <p:cNvCxnSpPr>
                <a:cxnSpLocks/>
                <a:stCxn id="92" idx="6"/>
                <a:endCxn id="87" idx="2"/>
              </p:cNvCxnSpPr>
              <p:nvPr/>
            </p:nvCxnSpPr>
            <p:spPr>
              <a:xfrm>
                <a:off x="7154756" y="5324802"/>
                <a:ext cx="579449" cy="40199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Овал 105">
                <a:extLst>
                  <a:ext uri="{FF2B5EF4-FFF2-40B4-BE49-F238E27FC236}">
                    <a16:creationId xmlns:a16="http://schemas.microsoft.com/office/drawing/2014/main" id="{C74E4379-EBB7-4AB2-940B-469CDF820038}"/>
                  </a:ext>
                </a:extLst>
              </p:cNvPr>
              <p:cNvSpPr/>
              <p:nvPr/>
            </p:nvSpPr>
            <p:spPr>
              <a:xfrm>
                <a:off x="9734335" y="5219863"/>
                <a:ext cx="213086" cy="209875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105" name="Пряма сполучна лінія 104">
                <a:extLst>
                  <a:ext uri="{FF2B5EF4-FFF2-40B4-BE49-F238E27FC236}">
                    <a16:creationId xmlns:a16="http://schemas.microsoft.com/office/drawing/2014/main" id="{949F480F-3F72-4746-8F16-88B1433AAD56}"/>
                  </a:ext>
                </a:extLst>
              </p:cNvPr>
              <p:cNvCxnSpPr>
                <a:cxnSpLocks/>
                <a:endCxn id="106" idx="6"/>
              </p:cNvCxnSpPr>
              <p:nvPr/>
            </p:nvCxnSpPr>
            <p:spPr>
              <a:xfrm flipH="1">
                <a:off x="9947421" y="5324801"/>
                <a:ext cx="40272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Овал 91">
                <a:extLst>
                  <a:ext uri="{FF2B5EF4-FFF2-40B4-BE49-F238E27FC236}">
                    <a16:creationId xmlns:a16="http://schemas.microsoft.com/office/drawing/2014/main" id="{78A069FA-C619-4CE3-89AF-39753DB9D499}"/>
                  </a:ext>
                </a:extLst>
              </p:cNvPr>
              <p:cNvSpPr/>
              <p:nvPr/>
            </p:nvSpPr>
            <p:spPr>
              <a:xfrm>
                <a:off x="6940871" y="5219864"/>
                <a:ext cx="213885" cy="209875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grpSp>
            <p:nvGrpSpPr>
              <p:cNvPr id="75" name="Групувати 74">
                <a:extLst>
                  <a:ext uri="{FF2B5EF4-FFF2-40B4-BE49-F238E27FC236}">
                    <a16:creationId xmlns:a16="http://schemas.microsoft.com/office/drawing/2014/main" id="{34273B63-E14D-4657-8FA0-DC657759154B}"/>
                  </a:ext>
                </a:extLst>
              </p:cNvPr>
              <p:cNvGrpSpPr/>
              <p:nvPr/>
            </p:nvGrpSpPr>
            <p:grpSpPr>
              <a:xfrm>
                <a:off x="7734205" y="5621854"/>
                <a:ext cx="1318468" cy="209875"/>
                <a:chOff x="1260764" y="1704111"/>
                <a:chExt cx="2285999" cy="341745"/>
              </a:xfrm>
            </p:grpSpPr>
            <p:sp>
              <p:nvSpPr>
                <p:cNvPr id="86" name="Овал 85">
                  <a:extLst>
                    <a:ext uri="{FF2B5EF4-FFF2-40B4-BE49-F238E27FC236}">
                      <a16:creationId xmlns:a16="http://schemas.microsoft.com/office/drawing/2014/main" id="{4F0642EC-1112-4CEE-835D-E2948B695967}"/>
                    </a:ext>
                  </a:extLst>
                </p:cNvPr>
                <p:cNvSpPr/>
                <p:nvPr/>
              </p:nvSpPr>
              <p:spPr>
                <a:xfrm>
                  <a:off x="3177309" y="1704111"/>
                  <a:ext cx="369454" cy="34174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87" name="Овал 86">
                  <a:extLst>
                    <a:ext uri="{FF2B5EF4-FFF2-40B4-BE49-F238E27FC236}">
                      <a16:creationId xmlns:a16="http://schemas.microsoft.com/office/drawing/2014/main" id="{4AA9EF52-786C-46A5-99E4-63F0ADB7DAFE}"/>
                    </a:ext>
                  </a:extLst>
                </p:cNvPr>
                <p:cNvSpPr/>
                <p:nvPr/>
              </p:nvSpPr>
              <p:spPr>
                <a:xfrm>
                  <a:off x="1260764" y="1704111"/>
                  <a:ext cx="369454" cy="341745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88" name="Пряма сполучна лінія 87">
                  <a:extLst>
                    <a:ext uri="{FF2B5EF4-FFF2-40B4-BE49-F238E27FC236}">
                      <a16:creationId xmlns:a16="http://schemas.microsoft.com/office/drawing/2014/main" id="{2ACFD2D3-00A0-4D4C-8CAD-D987DFA38B26}"/>
                    </a:ext>
                  </a:extLst>
                </p:cNvPr>
                <p:cNvCxnSpPr>
                  <a:stCxn id="87" idx="6"/>
                  <a:endCxn id="86" idx="2"/>
                </p:cNvCxnSpPr>
                <p:nvPr/>
              </p:nvCxnSpPr>
              <p:spPr>
                <a:xfrm>
                  <a:off x="1630218" y="1874984"/>
                  <a:ext cx="154709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Пряма сполучна лінія 78">
                <a:extLst>
                  <a:ext uri="{FF2B5EF4-FFF2-40B4-BE49-F238E27FC236}">
                    <a16:creationId xmlns:a16="http://schemas.microsoft.com/office/drawing/2014/main" id="{919CC07C-A0FA-4C09-A568-351A005794D0}"/>
                  </a:ext>
                </a:extLst>
              </p:cNvPr>
              <p:cNvCxnSpPr>
                <a:cxnSpLocks/>
                <a:stCxn id="106" idx="2"/>
                <a:endCxn id="86" idx="6"/>
              </p:cNvCxnSpPr>
              <p:nvPr/>
            </p:nvCxnSpPr>
            <p:spPr>
              <a:xfrm flipH="1">
                <a:off x="9052673" y="5324801"/>
                <a:ext cx="681662" cy="40199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Пряма сполучна лінія 125">
                <a:extLst>
                  <a:ext uri="{FF2B5EF4-FFF2-40B4-BE49-F238E27FC236}">
                    <a16:creationId xmlns:a16="http://schemas.microsoft.com/office/drawing/2014/main" id="{B2FA3CC2-B00B-426C-8A82-8674E96D927F}"/>
                  </a:ext>
                </a:extLst>
              </p:cNvPr>
              <p:cNvCxnSpPr>
                <a:cxnSpLocks/>
                <a:stCxn id="92" idx="2"/>
              </p:cNvCxnSpPr>
              <p:nvPr/>
            </p:nvCxnSpPr>
            <p:spPr>
              <a:xfrm flipH="1" flipV="1">
                <a:off x="6428579" y="5324800"/>
                <a:ext cx="512292" cy="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603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D6FA3-BB50-4B8B-AE1F-6F80B693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  <a:solidFill>
            <a:srgbClr val="33CCFF"/>
          </a:solidFill>
        </p:spPr>
        <p:txBody>
          <a:bodyPr>
            <a:normAutofit fontScale="90000"/>
          </a:bodyPr>
          <a:lstStyle/>
          <a:p>
            <a:pPr algn="ctr"/>
            <a:r>
              <a:rPr lang="uk-UA" sz="3200" b="1" dirty="0"/>
              <a:t>Стисло про організаційні структури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CD49252-E8C4-41D3-B279-80D79E535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676"/>
            <a:ext cx="10515600" cy="534828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uk-UA" sz="2000" i="1" dirty="0">
                <a:solidFill>
                  <a:schemeClr val="bg1">
                    <a:lumMod val="50000"/>
                  </a:schemeClr>
                </a:solidFill>
              </a:rPr>
              <a:t>Розгляд «знизу вгору»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Елементи організаційної структури – </a:t>
            </a:r>
            <a:r>
              <a:rPr lang="uk-UA" sz="2000" i="1" dirty="0">
                <a:solidFill>
                  <a:srgbClr val="0070C0"/>
                </a:solidFill>
              </a:rPr>
              <a:t>пункти</a:t>
            </a:r>
            <a:r>
              <a:rPr lang="uk-UA" sz="2000" dirty="0"/>
              <a:t> та </a:t>
            </a:r>
            <a:r>
              <a:rPr lang="uk-UA" sz="2000" dirty="0">
                <a:solidFill>
                  <a:srgbClr val="0070C0"/>
                </a:solidFill>
              </a:rPr>
              <a:t>лінії зв’язку</a:t>
            </a:r>
            <a:r>
              <a:rPr lang="uk-UA" sz="2000" dirty="0"/>
              <a:t>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Пункти: </a:t>
            </a:r>
            <a:r>
              <a:rPr lang="uk-UA" sz="2000" i="1" dirty="0"/>
              <a:t>кінцеві</a:t>
            </a:r>
            <a:r>
              <a:rPr lang="uk-UA" sz="2000" dirty="0"/>
              <a:t> й </a:t>
            </a:r>
            <a:r>
              <a:rPr lang="uk-UA" sz="2000" i="1" dirty="0"/>
              <a:t>вузлові</a:t>
            </a:r>
            <a:r>
              <a:rPr lang="uk-UA" sz="2000" dirty="0"/>
              <a:t>. </a:t>
            </a:r>
          </a:p>
          <a:p>
            <a:pPr>
              <a:spcBef>
                <a:spcPts val="600"/>
              </a:spcBef>
            </a:pPr>
            <a:r>
              <a:rPr lang="uk-UA" sz="2000" i="1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Кінцевий пункт</a:t>
            </a:r>
            <a:r>
              <a:rPr lang="uk-UA" sz="20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– в ньому розміщено термінальне обладнання користувачів (абонентський пункт, АП) або кінцеву систему мережі (сервер з інформаційними ресурсами та/або програмами).</a:t>
            </a:r>
          </a:p>
          <a:p>
            <a:pPr>
              <a:spcBef>
                <a:spcPts val="600"/>
              </a:spcBef>
            </a:pPr>
            <a:r>
              <a:rPr lang="uk-UA" sz="2000" i="1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Вузловий пункт</a:t>
            </a:r>
            <a:r>
              <a:rPr lang="uk-UA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(вузол) </a:t>
            </a:r>
            <a:r>
              <a:rPr lang="uk-UA" sz="2000" dirty="0"/>
              <a:t>– в</a:t>
            </a:r>
            <a:r>
              <a:rPr lang="uk-UA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ньому сходяться не менше двох ліній зв'язку. Тут зазвичай розміщується мережеве обладнання, яке забезпечує такі функції, як концентрація, мультиплексування, комутація та маршрутизація</a:t>
            </a:r>
            <a:r>
              <a:rPr lang="uk-UA" sz="20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uk-UA" sz="2000" i="1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Про ці функції та відповідні пристрої – пізніше.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Пункти мережі утворюють </a:t>
            </a:r>
            <a:r>
              <a:rPr lang="uk-UA" sz="2000" i="1" dirty="0">
                <a:solidFill>
                  <a:srgbClr val="0070C0"/>
                </a:solidFill>
              </a:rPr>
              <a:t>ієрархію</a:t>
            </a:r>
            <a:r>
              <a:rPr lang="uk-UA" sz="2000" dirty="0"/>
              <a:t>. Внизу кінцеві пункти. Вузли утворюють три рівні (знизу вгору) – доступу, розподілу, ядра.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Кінцеві пункти приєднуються до </a:t>
            </a:r>
            <a:r>
              <a:rPr lang="uk-UA" sz="2000" i="1" dirty="0">
                <a:solidFill>
                  <a:srgbClr val="0070C0"/>
                </a:solidFill>
              </a:rPr>
              <a:t>вузлів доступу</a:t>
            </a:r>
            <a:r>
              <a:rPr lang="uk-UA" sz="2000" dirty="0"/>
              <a:t>, вузли доступу – до </a:t>
            </a:r>
            <a:r>
              <a:rPr lang="uk-UA" sz="2000" i="1" dirty="0">
                <a:solidFill>
                  <a:srgbClr val="0070C0"/>
                </a:solidFill>
              </a:rPr>
              <a:t>вузлів розподілу</a:t>
            </a:r>
            <a:r>
              <a:rPr lang="uk-UA" sz="2000" dirty="0"/>
              <a:t>. Залежно від відносного розташування мереж і вузлів у них вузли розподілу утворюють </a:t>
            </a:r>
            <a:r>
              <a:rPr lang="uk-UA" sz="2000" i="1" dirty="0">
                <a:solidFill>
                  <a:srgbClr val="0070C0"/>
                </a:solidFill>
              </a:rPr>
              <a:t>кілька підрівнів</a:t>
            </a:r>
            <a:r>
              <a:rPr lang="uk-UA" sz="2000" dirty="0"/>
              <a:t>. </a:t>
            </a:r>
            <a:r>
              <a:rPr lang="uk-UA" sz="2000" b="0" i="1" dirty="0">
                <a:solidFill>
                  <a:schemeClr val="bg1">
                    <a:lumMod val="50000"/>
                  </a:schemeClr>
                </a:solidFill>
                <a:effectLst/>
              </a:rPr>
              <a:t>Вузли розподілу, залежно від наявних ліній зв’язку, спрямовують трафік між собою, до вузлів угору або вниз. Трафік концентрується в напрямку вгору й розподіляється в напрямку вниз. </a:t>
            </a:r>
            <a:endParaRPr lang="uk-UA" sz="2000" dirty="0"/>
          </a:p>
          <a:p>
            <a:pPr>
              <a:spcBef>
                <a:spcPts val="600"/>
              </a:spcBef>
            </a:pPr>
            <a:r>
              <a:rPr lang="uk-UA" sz="2000" dirty="0"/>
              <a:t>«Верхні» вузли розподілу з’єднані з </a:t>
            </a:r>
            <a:r>
              <a:rPr lang="uk-UA" sz="2000" i="1" dirty="0">
                <a:solidFill>
                  <a:srgbClr val="0070C0"/>
                </a:solidFill>
              </a:rPr>
              <a:t>вузлами ядра</a:t>
            </a:r>
            <a:r>
              <a:rPr lang="uk-UA" sz="2000" dirty="0"/>
              <a:t>. </a:t>
            </a:r>
            <a:r>
              <a:rPr lang="uk-UA" sz="2000" i="1" dirty="0">
                <a:solidFill>
                  <a:schemeClr val="bg1">
                    <a:lumMod val="50000"/>
                  </a:schemeClr>
                </a:solidFill>
              </a:rPr>
              <a:t>Рівень концентрації трафіку у вузлах ядра найвищий.</a:t>
            </a:r>
            <a:r>
              <a:rPr lang="uk-UA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9169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F90B611-1158-45B4-AF9A-5956073C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6237288" cy="704022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Картина рівнів організаційних структур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721719-ED1F-4C40-9EE2-0FC472162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072" y="1209675"/>
            <a:ext cx="4178315" cy="5274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>
                <a:solidFill>
                  <a:srgbClr val="0070C0"/>
                </a:solidFill>
              </a:rPr>
              <a:t>Великі круги згори </a:t>
            </a:r>
            <a:r>
              <a:rPr lang="uk-UA" sz="2000" dirty="0"/>
              <a:t>– вузли ядра, </a:t>
            </a:r>
            <a:r>
              <a:rPr lang="uk-UA" sz="2000" dirty="0">
                <a:solidFill>
                  <a:srgbClr val="0070C0"/>
                </a:solidFill>
              </a:rPr>
              <a:t>середні круги </a:t>
            </a:r>
            <a:r>
              <a:rPr lang="uk-UA" sz="2000" dirty="0"/>
              <a:t>– вузли розподілу, </a:t>
            </a:r>
            <a:br>
              <a:rPr lang="uk-UA" sz="2000" dirty="0"/>
            </a:br>
            <a:r>
              <a:rPr lang="uk-UA" sz="2000" dirty="0">
                <a:solidFill>
                  <a:srgbClr val="FFC000"/>
                </a:solidFill>
              </a:rPr>
              <a:t>малі жовті кружечки </a:t>
            </a:r>
            <a:r>
              <a:rPr lang="uk-UA" sz="2000" dirty="0"/>
              <a:t>– вузли доступу. </a:t>
            </a:r>
          </a:p>
          <a:p>
            <a:pPr marL="0" indent="0">
              <a:buNone/>
            </a:pPr>
            <a:r>
              <a:rPr lang="uk-UA" sz="2000" b="1" dirty="0"/>
              <a:t>Чорні лінії </a:t>
            </a:r>
            <a:r>
              <a:rPr lang="uk-UA" sz="2000" dirty="0"/>
              <a:t>– поперечні магістралі, що зв’язують вузли одного рівня.</a:t>
            </a:r>
          </a:p>
          <a:p>
            <a:pPr marL="0" indent="0">
              <a:buNone/>
            </a:pPr>
            <a:r>
              <a:rPr lang="uk-UA" sz="2000" dirty="0">
                <a:solidFill>
                  <a:srgbClr val="0070C0"/>
                </a:solidFill>
              </a:rPr>
              <a:t>Сині лінії </a:t>
            </a:r>
            <a:r>
              <a:rPr lang="uk-UA" sz="2000" dirty="0"/>
              <a:t>– радіальні магістралі, що зв’язують вузли різних рівнів або підрівнів рівня розподілу. </a:t>
            </a:r>
          </a:p>
          <a:p>
            <a:pPr marL="0" indent="0">
              <a:buNone/>
            </a:pPr>
            <a:r>
              <a:rPr lang="uk-UA" sz="2000" dirty="0">
                <a:solidFill>
                  <a:srgbClr val="FFC000"/>
                </a:solidFill>
              </a:rPr>
              <a:t>Жовті лінії </a:t>
            </a:r>
            <a:r>
              <a:rPr lang="uk-UA" sz="2000" dirty="0"/>
              <a:t>– абонентські лінії, що зв’язують кінцеві пункти та вузли доступу.</a:t>
            </a:r>
          </a:p>
          <a:p>
            <a:pPr marL="0" indent="0">
              <a:buNone/>
            </a:pPr>
            <a:r>
              <a:rPr lang="uk-UA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Вище вгору – більше трафік</a:t>
            </a:r>
          </a:p>
          <a:p>
            <a:pPr marL="0" indent="0">
              <a:buNone/>
            </a:pPr>
            <a:r>
              <a:rPr lang="uk-UA" sz="2000" i="1" dirty="0">
                <a:solidFill>
                  <a:schemeClr val="bg1">
                    <a:lumMod val="50000"/>
                  </a:schemeClr>
                </a:solidFill>
              </a:rPr>
              <a:t>пропустимо рівень логічних структур</a:t>
            </a:r>
            <a:endParaRPr lang="uk-UA" sz="20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3E10658-0882-476F-95FA-6C5C3182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200150"/>
            <a:ext cx="6240464" cy="4895850"/>
          </a:xfrm>
        </p:spPr>
        <p:txBody>
          <a:bodyPr/>
          <a:lstStyle/>
          <a:p>
            <a:endParaRPr lang="uk-UA" dirty="0"/>
          </a:p>
        </p:txBody>
      </p:sp>
      <p:grpSp>
        <p:nvGrpSpPr>
          <p:cNvPr id="171" name="Групувати 170">
            <a:extLst>
              <a:ext uri="{FF2B5EF4-FFF2-40B4-BE49-F238E27FC236}">
                <a16:creationId xmlns:a16="http://schemas.microsoft.com/office/drawing/2014/main" id="{FD4BD8AC-9402-4FBA-8BE3-2FD0CAB82EC6}"/>
              </a:ext>
            </a:extLst>
          </p:cNvPr>
          <p:cNvGrpSpPr/>
          <p:nvPr/>
        </p:nvGrpSpPr>
        <p:grpSpPr>
          <a:xfrm>
            <a:off x="1072332" y="1324436"/>
            <a:ext cx="5697871" cy="4094828"/>
            <a:chOff x="1072332" y="1400636"/>
            <a:chExt cx="5697871" cy="4094828"/>
          </a:xfrm>
        </p:grpSpPr>
        <p:grpSp>
          <p:nvGrpSpPr>
            <p:cNvPr id="56" name="Групувати 55">
              <a:extLst>
                <a:ext uri="{FF2B5EF4-FFF2-40B4-BE49-F238E27FC236}">
                  <a16:creationId xmlns:a16="http://schemas.microsoft.com/office/drawing/2014/main" id="{9748E287-101A-4275-BD03-5175774F95B4}"/>
                </a:ext>
              </a:extLst>
            </p:cNvPr>
            <p:cNvGrpSpPr/>
            <p:nvPr/>
          </p:nvGrpSpPr>
          <p:grpSpPr>
            <a:xfrm>
              <a:off x="2490303" y="1400636"/>
              <a:ext cx="4279900" cy="841375"/>
              <a:chOff x="2533650" y="987425"/>
              <a:chExt cx="4279900" cy="841375"/>
            </a:xfrm>
          </p:grpSpPr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59215980-C517-4435-942F-EAC5B0A693D1}"/>
                  </a:ext>
                </a:extLst>
              </p:cNvPr>
              <p:cNvSpPr/>
              <p:nvPr/>
            </p:nvSpPr>
            <p:spPr>
              <a:xfrm>
                <a:off x="2533650" y="995363"/>
                <a:ext cx="809625" cy="833437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2" name="Овал 51">
                <a:extLst>
                  <a:ext uri="{FF2B5EF4-FFF2-40B4-BE49-F238E27FC236}">
                    <a16:creationId xmlns:a16="http://schemas.microsoft.com/office/drawing/2014/main" id="{8A4CF9C4-3A83-4667-9ED3-234C58B85186}"/>
                  </a:ext>
                </a:extLst>
              </p:cNvPr>
              <p:cNvSpPr/>
              <p:nvPr/>
            </p:nvSpPr>
            <p:spPr>
              <a:xfrm>
                <a:off x="6003925" y="987425"/>
                <a:ext cx="809625" cy="833437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54" name="Пряма сполучна лінія 53">
                <a:extLst>
                  <a:ext uri="{FF2B5EF4-FFF2-40B4-BE49-F238E27FC236}">
                    <a16:creationId xmlns:a16="http://schemas.microsoft.com/office/drawing/2014/main" id="{AC1E38BA-8CC8-4E03-A01B-827E8A578975}"/>
                  </a:ext>
                </a:extLst>
              </p:cNvPr>
              <p:cNvCxnSpPr>
                <a:cxnSpLocks/>
                <a:stCxn id="45" idx="6"/>
                <a:endCxn id="52" idx="2"/>
              </p:cNvCxnSpPr>
              <p:nvPr/>
            </p:nvCxnSpPr>
            <p:spPr>
              <a:xfrm flipV="1">
                <a:off x="3343275" y="1404144"/>
                <a:ext cx="2660650" cy="793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Групувати 128">
              <a:extLst>
                <a:ext uri="{FF2B5EF4-FFF2-40B4-BE49-F238E27FC236}">
                  <a16:creationId xmlns:a16="http://schemas.microsoft.com/office/drawing/2014/main" id="{13E01153-39F0-44F3-8931-077947E32176}"/>
                </a:ext>
              </a:extLst>
            </p:cNvPr>
            <p:cNvGrpSpPr/>
            <p:nvPr/>
          </p:nvGrpSpPr>
          <p:grpSpPr>
            <a:xfrm>
              <a:off x="1366353" y="2119957"/>
              <a:ext cx="1242517" cy="1988954"/>
              <a:chOff x="1409700" y="1706746"/>
              <a:chExt cx="1242517" cy="1988954"/>
            </a:xfrm>
          </p:grpSpPr>
          <p:sp>
            <p:nvSpPr>
              <p:cNvPr id="57" name="Овал 56">
                <a:extLst>
                  <a:ext uri="{FF2B5EF4-FFF2-40B4-BE49-F238E27FC236}">
                    <a16:creationId xmlns:a16="http://schemas.microsoft.com/office/drawing/2014/main" id="{5303A480-2211-4CF8-BAA5-3ADC78A31F63}"/>
                  </a:ext>
                </a:extLst>
              </p:cNvPr>
              <p:cNvSpPr/>
              <p:nvPr/>
            </p:nvSpPr>
            <p:spPr>
              <a:xfrm>
                <a:off x="1857375" y="2390775"/>
                <a:ext cx="438150" cy="4191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63" name="Овал 62">
                <a:extLst>
                  <a:ext uri="{FF2B5EF4-FFF2-40B4-BE49-F238E27FC236}">
                    <a16:creationId xmlns:a16="http://schemas.microsoft.com/office/drawing/2014/main" id="{699D17DA-2CEE-4B76-A3C7-C2A711166568}"/>
                  </a:ext>
                </a:extLst>
              </p:cNvPr>
              <p:cNvSpPr/>
              <p:nvPr/>
            </p:nvSpPr>
            <p:spPr>
              <a:xfrm>
                <a:off x="1409700" y="3276600"/>
                <a:ext cx="438150" cy="4191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65" name="Пряма сполучна лінія 64">
                <a:extLst>
                  <a:ext uri="{FF2B5EF4-FFF2-40B4-BE49-F238E27FC236}">
                    <a16:creationId xmlns:a16="http://schemas.microsoft.com/office/drawing/2014/main" id="{4B07F6D6-8229-4CB4-9939-9514BA606EC4}"/>
                  </a:ext>
                </a:extLst>
              </p:cNvPr>
              <p:cNvCxnSpPr>
                <a:stCxn id="45" idx="3"/>
                <a:endCxn id="57" idx="0"/>
              </p:cNvCxnSpPr>
              <p:nvPr/>
            </p:nvCxnSpPr>
            <p:spPr>
              <a:xfrm flipH="1">
                <a:off x="2076450" y="1706746"/>
                <a:ext cx="575767" cy="684029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 сполучна лінія 66">
                <a:extLst>
                  <a:ext uri="{FF2B5EF4-FFF2-40B4-BE49-F238E27FC236}">
                    <a16:creationId xmlns:a16="http://schemas.microsoft.com/office/drawing/2014/main" id="{D296434B-4158-4E43-B6FD-3646069F3AEA}"/>
                  </a:ext>
                </a:extLst>
              </p:cNvPr>
              <p:cNvCxnSpPr>
                <a:stCxn id="57" idx="3"/>
                <a:endCxn id="63" idx="0"/>
              </p:cNvCxnSpPr>
              <p:nvPr/>
            </p:nvCxnSpPr>
            <p:spPr>
              <a:xfrm flipH="1">
                <a:off x="1628775" y="2748499"/>
                <a:ext cx="292766" cy="528101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Групувати 126">
              <a:extLst>
                <a:ext uri="{FF2B5EF4-FFF2-40B4-BE49-F238E27FC236}">
                  <a16:creationId xmlns:a16="http://schemas.microsoft.com/office/drawing/2014/main" id="{6475AB4F-629A-444B-BAE3-DACFB8890EDE}"/>
                </a:ext>
              </a:extLst>
            </p:cNvPr>
            <p:cNvGrpSpPr/>
            <p:nvPr/>
          </p:nvGrpSpPr>
          <p:grpSpPr>
            <a:xfrm>
              <a:off x="1072332" y="4047535"/>
              <a:ext cx="836761" cy="1447929"/>
              <a:chOff x="1115679" y="3634324"/>
              <a:chExt cx="836761" cy="1447929"/>
            </a:xfrm>
          </p:grpSpPr>
          <p:cxnSp>
            <p:nvCxnSpPr>
              <p:cNvPr id="69" name="Пряма сполучна лінія 68">
                <a:extLst>
                  <a:ext uri="{FF2B5EF4-FFF2-40B4-BE49-F238E27FC236}">
                    <a16:creationId xmlns:a16="http://schemas.microsoft.com/office/drawing/2014/main" id="{818A9BD6-1E98-4064-B792-56441FECF009}"/>
                  </a:ext>
                </a:extLst>
              </p:cNvPr>
              <p:cNvCxnSpPr>
                <a:cxnSpLocks/>
                <a:stCxn id="81" idx="5"/>
              </p:cNvCxnSpPr>
              <p:nvPr/>
            </p:nvCxnSpPr>
            <p:spPr>
              <a:xfrm>
                <a:off x="1385217" y="4198255"/>
                <a:ext cx="414355" cy="440581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88" name="Групувати 87">
                <a:extLst>
                  <a:ext uri="{FF2B5EF4-FFF2-40B4-BE49-F238E27FC236}">
                    <a16:creationId xmlns:a16="http://schemas.microsoft.com/office/drawing/2014/main" id="{830F904C-F508-4CA8-9F91-6A1E74FE7996}"/>
                  </a:ext>
                </a:extLst>
              </p:cNvPr>
              <p:cNvGrpSpPr/>
              <p:nvPr/>
            </p:nvGrpSpPr>
            <p:grpSpPr>
              <a:xfrm>
                <a:off x="1115679" y="4049359"/>
                <a:ext cx="420858" cy="1032894"/>
                <a:chOff x="1115679" y="4049359"/>
                <a:chExt cx="420858" cy="1032894"/>
              </a:xfrm>
            </p:grpSpPr>
            <p:cxnSp>
              <p:nvCxnSpPr>
                <p:cNvPr id="70" name="Пряма сполучна лінія 69">
                  <a:extLst>
                    <a:ext uri="{FF2B5EF4-FFF2-40B4-BE49-F238E27FC236}">
                      <a16:creationId xmlns:a16="http://schemas.microsoft.com/office/drawing/2014/main" id="{BFC276E6-4034-4F2A-A89D-5C3E85792508}"/>
                    </a:ext>
                  </a:extLst>
                </p:cNvPr>
                <p:cNvCxnSpPr>
                  <a:cxnSpLocks/>
                  <a:stCxn id="81" idx="4"/>
                  <a:endCxn id="76" idx="0"/>
                </p:cNvCxnSpPr>
                <p:nvPr/>
              </p:nvCxnSpPr>
              <p:spPr>
                <a:xfrm flipH="1">
                  <a:off x="1326108" y="4223801"/>
                  <a:ext cx="1" cy="500728"/>
                </a:xfrm>
                <a:prstGeom prst="line">
                  <a:avLst/>
                </a:prstGeom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6" name="Прямокутник 75">
                  <a:extLst>
                    <a:ext uri="{FF2B5EF4-FFF2-40B4-BE49-F238E27FC236}">
                      <a16:creationId xmlns:a16="http://schemas.microsoft.com/office/drawing/2014/main" id="{C210E27F-2CDB-4806-A683-3BC9674C9FFC}"/>
                    </a:ext>
                  </a:extLst>
                </p:cNvPr>
                <p:cNvSpPr/>
                <p:nvPr/>
              </p:nvSpPr>
              <p:spPr>
                <a:xfrm>
                  <a:off x="1115679" y="4724529"/>
                  <a:ext cx="420858" cy="3577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81" name="Овал 80">
                  <a:extLst>
                    <a:ext uri="{FF2B5EF4-FFF2-40B4-BE49-F238E27FC236}">
                      <a16:creationId xmlns:a16="http://schemas.microsoft.com/office/drawing/2014/main" id="{A88B3A2B-933A-45CC-A276-164FC936812C}"/>
                    </a:ext>
                  </a:extLst>
                </p:cNvPr>
                <p:cNvSpPr/>
                <p:nvPr/>
              </p:nvSpPr>
              <p:spPr>
                <a:xfrm>
                  <a:off x="1242517" y="4049359"/>
                  <a:ext cx="167183" cy="174442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97" name="Пряма сполучна лінія 96">
                <a:extLst>
                  <a:ext uri="{FF2B5EF4-FFF2-40B4-BE49-F238E27FC236}">
                    <a16:creationId xmlns:a16="http://schemas.microsoft.com/office/drawing/2014/main" id="{29F9AFE8-DF96-4699-977A-E48D1ACF73C1}"/>
                  </a:ext>
                </a:extLst>
              </p:cNvPr>
              <p:cNvCxnSpPr>
                <a:cxnSpLocks/>
                <a:stCxn id="63" idx="3"/>
                <a:endCxn id="81" idx="0"/>
              </p:cNvCxnSpPr>
              <p:nvPr/>
            </p:nvCxnSpPr>
            <p:spPr>
              <a:xfrm flipH="1">
                <a:off x="1326109" y="3634324"/>
                <a:ext cx="147757" cy="4150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 сполучна лінія 101">
                <a:extLst>
                  <a:ext uri="{FF2B5EF4-FFF2-40B4-BE49-F238E27FC236}">
                    <a16:creationId xmlns:a16="http://schemas.microsoft.com/office/drawing/2014/main" id="{F262C104-1C0F-4123-94AE-9178B5A25A60}"/>
                  </a:ext>
                </a:extLst>
              </p:cNvPr>
              <p:cNvCxnSpPr>
                <a:cxnSpLocks/>
                <a:stCxn id="63" idx="4"/>
              </p:cNvCxnSpPr>
              <p:nvPr/>
            </p:nvCxnSpPr>
            <p:spPr>
              <a:xfrm>
                <a:off x="1628775" y="3695700"/>
                <a:ext cx="125183" cy="3899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 сполучна лінія 105">
                <a:extLst>
                  <a:ext uri="{FF2B5EF4-FFF2-40B4-BE49-F238E27FC236}">
                    <a16:creationId xmlns:a16="http://schemas.microsoft.com/office/drawing/2014/main" id="{5215EBDD-4D63-42F2-8D7B-699C3F1D5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0044" y="4159840"/>
                <a:ext cx="168756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Пряма сполучна лінія 113">
                <a:extLst>
                  <a:ext uri="{FF2B5EF4-FFF2-40B4-BE49-F238E27FC236}">
                    <a16:creationId xmlns:a16="http://schemas.microsoft.com/office/drawing/2014/main" id="{6FA89A08-4D24-470C-B8FE-2C9959673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3684" y="4807540"/>
                <a:ext cx="168756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Групувати 127">
              <a:extLst>
                <a:ext uri="{FF2B5EF4-FFF2-40B4-BE49-F238E27FC236}">
                  <a16:creationId xmlns:a16="http://schemas.microsoft.com/office/drawing/2014/main" id="{F1DA073D-9ECD-47D7-AF64-AB5F66FF3289}"/>
                </a:ext>
              </a:extLst>
            </p:cNvPr>
            <p:cNvGrpSpPr/>
            <p:nvPr/>
          </p:nvGrpSpPr>
          <p:grpSpPr>
            <a:xfrm>
              <a:off x="2097269" y="3223086"/>
              <a:ext cx="876563" cy="1388380"/>
              <a:chOff x="2140616" y="2809875"/>
              <a:chExt cx="876563" cy="1388380"/>
            </a:xfrm>
          </p:grpSpPr>
          <p:grpSp>
            <p:nvGrpSpPr>
              <p:cNvPr id="89" name="Групувати 88">
                <a:extLst>
                  <a:ext uri="{FF2B5EF4-FFF2-40B4-BE49-F238E27FC236}">
                    <a16:creationId xmlns:a16="http://schemas.microsoft.com/office/drawing/2014/main" id="{6217556D-AAD5-4C98-A47C-8D1FE8C3EE91}"/>
                  </a:ext>
                </a:extLst>
              </p:cNvPr>
              <p:cNvGrpSpPr/>
              <p:nvPr/>
            </p:nvGrpSpPr>
            <p:grpSpPr>
              <a:xfrm>
                <a:off x="2236582" y="3165361"/>
                <a:ext cx="420858" cy="1032894"/>
                <a:chOff x="1199271" y="4049359"/>
                <a:chExt cx="420858" cy="1032894"/>
              </a:xfrm>
            </p:grpSpPr>
            <p:cxnSp>
              <p:nvCxnSpPr>
                <p:cNvPr id="90" name="Пряма сполучна лінія 89">
                  <a:extLst>
                    <a:ext uri="{FF2B5EF4-FFF2-40B4-BE49-F238E27FC236}">
                      <a16:creationId xmlns:a16="http://schemas.microsoft.com/office/drawing/2014/main" id="{0FDDC92D-C175-4D34-99E5-4D2EDAE339C9}"/>
                    </a:ext>
                  </a:extLst>
                </p:cNvPr>
                <p:cNvCxnSpPr>
                  <a:cxnSpLocks/>
                  <a:stCxn id="92" idx="4"/>
                  <a:endCxn id="91" idx="0"/>
                </p:cNvCxnSpPr>
                <p:nvPr/>
              </p:nvCxnSpPr>
              <p:spPr>
                <a:xfrm>
                  <a:off x="1326109" y="4223801"/>
                  <a:ext cx="83591" cy="500728"/>
                </a:xfrm>
                <a:prstGeom prst="line">
                  <a:avLst/>
                </a:prstGeom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1" name="Прямокутник 90">
                  <a:extLst>
                    <a:ext uri="{FF2B5EF4-FFF2-40B4-BE49-F238E27FC236}">
                      <a16:creationId xmlns:a16="http://schemas.microsoft.com/office/drawing/2014/main" id="{58FB917F-A7CF-42DF-9975-505825A0DB3A}"/>
                    </a:ext>
                  </a:extLst>
                </p:cNvPr>
                <p:cNvSpPr/>
                <p:nvPr/>
              </p:nvSpPr>
              <p:spPr>
                <a:xfrm>
                  <a:off x="1199271" y="4724529"/>
                  <a:ext cx="420858" cy="3577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92" name="Овал 91">
                  <a:extLst>
                    <a:ext uri="{FF2B5EF4-FFF2-40B4-BE49-F238E27FC236}">
                      <a16:creationId xmlns:a16="http://schemas.microsoft.com/office/drawing/2014/main" id="{B333814D-7983-4D65-8874-A4CBDDBC7C5E}"/>
                    </a:ext>
                  </a:extLst>
                </p:cNvPr>
                <p:cNvSpPr/>
                <p:nvPr/>
              </p:nvSpPr>
              <p:spPr>
                <a:xfrm>
                  <a:off x="1242517" y="4049359"/>
                  <a:ext cx="167183" cy="174442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  <p:cxnSp>
            <p:nvCxnSpPr>
              <p:cNvPr id="94" name="Пряма сполучна лінія 93">
                <a:extLst>
                  <a:ext uri="{FF2B5EF4-FFF2-40B4-BE49-F238E27FC236}">
                    <a16:creationId xmlns:a16="http://schemas.microsoft.com/office/drawing/2014/main" id="{FF30DEBB-566D-444B-8104-216C49AD3B1B}"/>
                  </a:ext>
                </a:extLst>
              </p:cNvPr>
              <p:cNvCxnSpPr>
                <a:cxnSpLocks/>
                <a:endCxn id="92" idx="5"/>
              </p:cNvCxnSpPr>
              <p:nvPr/>
            </p:nvCxnSpPr>
            <p:spPr>
              <a:xfrm flipH="1" flipV="1">
                <a:off x="2422528" y="3314257"/>
                <a:ext cx="425895" cy="440235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5" name="Пряма сполучна лінія 114">
                <a:extLst>
                  <a:ext uri="{FF2B5EF4-FFF2-40B4-BE49-F238E27FC236}">
                    <a16:creationId xmlns:a16="http://schemas.microsoft.com/office/drawing/2014/main" id="{EEC7AA4D-45C6-4017-8A82-C55343819723}"/>
                  </a:ext>
                </a:extLst>
              </p:cNvPr>
              <p:cNvCxnSpPr>
                <a:cxnSpLocks/>
                <a:endCxn id="92" idx="0"/>
              </p:cNvCxnSpPr>
              <p:nvPr/>
            </p:nvCxnSpPr>
            <p:spPr>
              <a:xfrm>
                <a:off x="2140616" y="2809875"/>
                <a:ext cx="222804" cy="3554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 сполучна лінія 122">
                <a:extLst>
                  <a:ext uri="{FF2B5EF4-FFF2-40B4-BE49-F238E27FC236}">
                    <a16:creationId xmlns:a16="http://schemas.microsoft.com/office/drawing/2014/main" id="{097C3D55-95CB-467E-91D5-F59C48AD5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423" y="3890662"/>
                <a:ext cx="168756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Групувати 169">
              <a:extLst>
                <a:ext uri="{FF2B5EF4-FFF2-40B4-BE49-F238E27FC236}">
                  <a16:creationId xmlns:a16="http://schemas.microsoft.com/office/drawing/2014/main" id="{3158C2CD-3221-41E1-8237-6BE71A3CA74B}"/>
                </a:ext>
              </a:extLst>
            </p:cNvPr>
            <p:cNvGrpSpPr/>
            <p:nvPr/>
          </p:nvGrpSpPr>
          <p:grpSpPr>
            <a:xfrm>
              <a:off x="5011306" y="2112019"/>
              <a:ext cx="1542338" cy="1738795"/>
              <a:chOff x="5011306" y="2112019"/>
              <a:chExt cx="1542338" cy="1738795"/>
            </a:xfrm>
          </p:grpSpPr>
          <p:cxnSp>
            <p:nvCxnSpPr>
              <p:cNvPr id="147" name="Пряма сполучна лінія 146">
                <a:extLst>
                  <a:ext uri="{FF2B5EF4-FFF2-40B4-BE49-F238E27FC236}">
                    <a16:creationId xmlns:a16="http://schemas.microsoft.com/office/drawing/2014/main" id="{FB6FDEEB-E42C-4446-A44B-A57AA6C66CD4}"/>
                  </a:ext>
                </a:extLst>
              </p:cNvPr>
              <p:cNvCxnSpPr>
                <a:cxnSpLocks/>
                <a:stCxn id="52" idx="3"/>
                <a:endCxn id="146" idx="0"/>
              </p:cNvCxnSpPr>
              <p:nvPr/>
            </p:nvCxnSpPr>
            <p:spPr>
              <a:xfrm flipH="1">
                <a:off x="5526420" y="2112019"/>
                <a:ext cx="552725" cy="65477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Пряма сполучна лінія 130">
                <a:extLst>
                  <a:ext uri="{FF2B5EF4-FFF2-40B4-BE49-F238E27FC236}">
                    <a16:creationId xmlns:a16="http://schemas.microsoft.com/office/drawing/2014/main" id="{A38F0876-3DEC-497C-876C-75C8E7E29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4888" y="3140627"/>
                <a:ext cx="168756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Групувати 163">
                <a:extLst>
                  <a:ext uri="{FF2B5EF4-FFF2-40B4-BE49-F238E27FC236}">
                    <a16:creationId xmlns:a16="http://schemas.microsoft.com/office/drawing/2014/main" id="{916837E4-AD43-4C24-9212-3B5DB27A8604}"/>
                  </a:ext>
                </a:extLst>
              </p:cNvPr>
              <p:cNvGrpSpPr/>
              <p:nvPr/>
            </p:nvGrpSpPr>
            <p:grpSpPr>
              <a:xfrm>
                <a:off x="5011306" y="2766792"/>
                <a:ext cx="1152390" cy="1084022"/>
                <a:chOff x="5077981" y="2385792"/>
                <a:chExt cx="1152390" cy="1084022"/>
              </a:xfrm>
            </p:grpSpPr>
            <p:sp>
              <p:nvSpPr>
                <p:cNvPr id="146" name="Овал 145">
                  <a:extLst>
                    <a:ext uri="{FF2B5EF4-FFF2-40B4-BE49-F238E27FC236}">
                      <a16:creationId xmlns:a16="http://schemas.microsoft.com/office/drawing/2014/main" id="{DC7EE665-C64D-40B3-8D12-5A584047788B}"/>
                    </a:ext>
                  </a:extLst>
                </p:cNvPr>
                <p:cNvSpPr/>
                <p:nvPr/>
              </p:nvSpPr>
              <p:spPr>
                <a:xfrm>
                  <a:off x="5374020" y="2385792"/>
                  <a:ext cx="438150" cy="4191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cxnSp>
              <p:nvCxnSpPr>
                <p:cNvPr id="148" name="Пряма сполучна лінія 147">
                  <a:extLst>
                    <a:ext uri="{FF2B5EF4-FFF2-40B4-BE49-F238E27FC236}">
                      <a16:creationId xmlns:a16="http://schemas.microsoft.com/office/drawing/2014/main" id="{7E33EC28-5547-4CD3-B59A-AC03255CFD74}"/>
                    </a:ext>
                  </a:extLst>
                </p:cNvPr>
                <p:cNvCxnSpPr>
                  <a:cxnSpLocks/>
                  <a:stCxn id="146" idx="6"/>
                </p:cNvCxnSpPr>
                <p:nvPr/>
              </p:nvCxnSpPr>
              <p:spPr>
                <a:xfrm>
                  <a:off x="5812170" y="2595342"/>
                  <a:ext cx="418201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Пряма сполучна лінія 149">
                  <a:extLst>
                    <a:ext uri="{FF2B5EF4-FFF2-40B4-BE49-F238E27FC236}">
                      <a16:creationId xmlns:a16="http://schemas.microsoft.com/office/drawing/2014/main" id="{6AD43FF5-7859-499B-B614-7DDBF15DAAB8}"/>
                    </a:ext>
                  </a:extLst>
                </p:cNvPr>
                <p:cNvCxnSpPr>
                  <a:cxnSpLocks/>
                  <a:stCxn id="146" idx="3"/>
                </p:cNvCxnSpPr>
                <p:nvPr/>
              </p:nvCxnSpPr>
              <p:spPr>
                <a:xfrm flipH="1">
                  <a:off x="5164846" y="2743516"/>
                  <a:ext cx="273340" cy="522523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Пряма сполучна лінія 151">
                  <a:extLst>
                    <a:ext uri="{FF2B5EF4-FFF2-40B4-BE49-F238E27FC236}">
                      <a16:creationId xmlns:a16="http://schemas.microsoft.com/office/drawing/2014/main" id="{415F7DFD-6C89-44D5-A7F1-55E1A5F178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7981" y="3469814"/>
                  <a:ext cx="168756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9" name="Групувати 168">
              <a:extLst>
                <a:ext uri="{FF2B5EF4-FFF2-40B4-BE49-F238E27FC236}">
                  <a16:creationId xmlns:a16="http://schemas.microsoft.com/office/drawing/2014/main" id="{09AD28E3-307B-4E50-867E-497D122DAE64}"/>
                </a:ext>
              </a:extLst>
            </p:cNvPr>
            <p:cNvGrpSpPr/>
            <p:nvPr/>
          </p:nvGrpSpPr>
          <p:grpSpPr>
            <a:xfrm>
              <a:off x="2252178" y="2242011"/>
              <a:ext cx="1395227" cy="1193339"/>
              <a:chOff x="2252178" y="2242011"/>
              <a:chExt cx="1395227" cy="1193339"/>
            </a:xfrm>
          </p:grpSpPr>
          <p:cxnSp>
            <p:nvCxnSpPr>
              <p:cNvPr id="145" name="Пряма сполучна лінія 144">
                <a:extLst>
                  <a:ext uri="{FF2B5EF4-FFF2-40B4-BE49-F238E27FC236}">
                    <a16:creationId xmlns:a16="http://schemas.microsoft.com/office/drawing/2014/main" id="{86636510-CC4B-4E51-839D-7C7242F6D88B}"/>
                  </a:ext>
                </a:extLst>
              </p:cNvPr>
              <p:cNvCxnSpPr>
                <a:stCxn id="57" idx="6"/>
                <a:endCxn id="137" idx="2"/>
              </p:cNvCxnSpPr>
              <p:nvPr/>
            </p:nvCxnSpPr>
            <p:spPr>
              <a:xfrm flipV="1">
                <a:off x="2252178" y="3013535"/>
                <a:ext cx="418201" cy="1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0" name="Групувати 129">
                <a:extLst>
                  <a:ext uri="{FF2B5EF4-FFF2-40B4-BE49-F238E27FC236}">
                    <a16:creationId xmlns:a16="http://schemas.microsoft.com/office/drawing/2014/main" id="{5351E1F7-EDF6-4ECF-85A6-B09213AAF733}"/>
                  </a:ext>
                </a:extLst>
              </p:cNvPr>
              <p:cNvGrpSpPr/>
              <p:nvPr/>
            </p:nvGrpSpPr>
            <p:grpSpPr>
              <a:xfrm>
                <a:off x="2889454" y="2242011"/>
                <a:ext cx="757951" cy="561975"/>
                <a:chOff x="2932801" y="1828800"/>
                <a:chExt cx="757951" cy="561975"/>
              </a:xfrm>
            </p:grpSpPr>
            <p:cxnSp>
              <p:nvCxnSpPr>
                <p:cNvPr id="120" name="Пряма сполучна лінія 119">
                  <a:extLst>
                    <a:ext uri="{FF2B5EF4-FFF2-40B4-BE49-F238E27FC236}">
                      <a16:creationId xmlns:a16="http://schemas.microsoft.com/office/drawing/2014/main" id="{8B80E826-352E-47FC-B13F-C0A5E82E2281}"/>
                    </a:ext>
                  </a:extLst>
                </p:cNvPr>
                <p:cNvCxnSpPr>
                  <a:cxnSpLocks/>
                  <a:stCxn id="45" idx="4"/>
                  <a:endCxn id="137" idx="0"/>
                </p:cNvCxnSpPr>
                <p:nvPr/>
              </p:nvCxnSpPr>
              <p:spPr>
                <a:xfrm flipH="1">
                  <a:off x="2932801" y="1828800"/>
                  <a:ext cx="5662" cy="561975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Пряма сполучна лінія 123">
                  <a:extLst>
                    <a:ext uri="{FF2B5EF4-FFF2-40B4-BE49-F238E27FC236}">
                      <a16:creationId xmlns:a16="http://schemas.microsoft.com/office/drawing/2014/main" id="{255156C9-7090-4720-A609-FBF88CE61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996" y="2060114"/>
                  <a:ext cx="168756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Овал 136">
                <a:extLst>
                  <a:ext uri="{FF2B5EF4-FFF2-40B4-BE49-F238E27FC236}">
                    <a16:creationId xmlns:a16="http://schemas.microsoft.com/office/drawing/2014/main" id="{39554511-C271-486A-B4BF-1210B1CE3961}"/>
                  </a:ext>
                </a:extLst>
              </p:cNvPr>
              <p:cNvSpPr/>
              <p:nvPr/>
            </p:nvSpPr>
            <p:spPr>
              <a:xfrm>
                <a:off x="2670379" y="2803986"/>
                <a:ext cx="438150" cy="419097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168" name="Пряма сполучна лінія 167">
                <a:extLst>
                  <a:ext uri="{FF2B5EF4-FFF2-40B4-BE49-F238E27FC236}">
                    <a16:creationId xmlns:a16="http://schemas.microsoft.com/office/drawing/2014/main" id="{DFCB8B56-F47C-478E-9154-70BFE5497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5778" y="3435350"/>
                <a:ext cx="168756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243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73900D4-7EA4-47F7-987E-FF4264EB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  <a:solidFill>
            <a:srgbClr val="33CCFF"/>
          </a:solidFill>
        </p:spPr>
        <p:txBody>
          <a:bodyPr>
            <a:normAutofit/>
          </a:bodyPr>
          <a:lstStyle/>
          <a:p>
            <a:pPr algn="ctr"/>
            <a:r>
              <a:rPr lang="uk-UA" sz="4000" b="1" dirty="0"/>
              <a:t>Елементи моделей фізичної структури</a:t>
            </a:r>
            <a:endParaRPr lang="uk-UA" sz="4000" dirty="0"/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93F32AB7-828C-4B02-93F0-60053F31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62537"/>
          </a:xfrm>
        </p:spPr>
        <p:txBody>
          <a:bodyPr/>
          <a:lstStyle/>
          <a:p>
            <a:r>
              <a:rPr lang="uk-UA" sz="2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Активне мережеве обладнання</a:t>
            </a:r>
            <a:r>
              <a:rPr lang="uk-UA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– це мережева апаратура, яка </a:t>
            </a:r>
            <a:r>
              <a:rPr lang="uk-UA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функціонує, споживаючи електроенергію від зовнішніх джерел живлення. </a:t>
            </a:r>
            <a:endParaRPr lang="uk-UA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uk-UA" sz="2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Пасивне мережеве обладнання </a:t>
            </a:r>
            <a:r>
              <a:rPr lang="uk-UA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 це з’єднувальне обладнання (</a:t>
            </a:r>
            <a:r>
              <a:rPr lang="uk-UA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кабелі, телекомунікаційні роз'єми, комутаційні шнури, монтажні елементи</a:t>
            </a:r>
            <a:r>
              <a:rPr lang="uk-UA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 яке не </a:t>
            </a:r>
            <a:r>
              <a:rPr lang="uk-UA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потребує джерел електроживлення.</a:t>
            </a:r>
            <a:endParaRPr lang="uk-UA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uk-UA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Активне та пасивне обладнання разом утворюють </a:t>
            </a:r>
            <a:r>
              <a:rPr lang="uk-UA" sz="2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фізичне мережеве середовище</a:t>
            </a:r>
            <a:r>
              <a:rPr lang="uk-UA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r>
              <a:rPr lang="uk-UA" sz="2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Фізична структура мережі</a:t>
            </a:r>
            <a:r>
              <a:rPr lang="uk-UA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– це </a:t>
            </a:r>
            <a:r>
              <a:rPr lang="uk-UA" sz="2400" dirty="0"/>
              <a:t>модель фізичного мережевого середовища, тобто це </a:t>
            </a:r>
            <a:r>
              <a:rPr lang="uk-UA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склад активного та пасивного обладнання мережі, а також топологія його розміщення в просторі</a:t>
            </a:r>
            <a:r>
              <a:rPr lang="uk-UA" sz="2400" dirty="0"/>
              <a:t>.</a:t>
            </a:r>
            <a:r>
              <a:rPr lang="uk-UA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2000" i="1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Спочатку про пасивне обладнання</a:t>
            </a:r>
            <a:endParaRPr lang="uk-UA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5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7AAC0-0D44-4866-A9CA-E9DE08E1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5571837" cy="475384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uk-UA" sz="2400" b="1" dirty="0"/>
              <a:t>Різновиди з’єднувальних ліній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2CCE8A-ED27-4F1A-8E60-9F29F10B1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510"/>
            <a:ext cx="10515600" cy="5336453"/>
          </a:xfrm>
        </p:spPr>
        <p:txBody>
          <a:bodyPr>
            <a:normAutofit/>
          </a:bodyPr>
          <a:lstStyle/>
          <a:p>
            <a:r>
              <a:rPr lang="uk-UA" sz="2400" dirty="0"/>
              <a:t>Дротові, кабельні, бездротові. </a:t>
            </a:r>
            <a:r>
              <a:rPr lang="uk-UA" sz="2400" i="1" dirty="0">
                <a:solidFill>
                  <a:schemeClr val="bg1">
                    <a:lumMod val="50000"/>
                  </a:schemeClr>
                </a:solidFill>
              </a:rPr>
              <a:t>Дротові лінії тривалий час передавали телефонні та телеграфні сигнали, натепер значною мірою витіснені кабельними</a:t>
            </a:r>
            <a:r>
              <a:rPr lang="uk-UA" sz="2400" dirty="0"/>
              <a:t>. </a:t>
            </a:r>
          </a:p>
          <a:p>
            <a:r>
              <a:rPr lang="uk-UA" sz="2400" i="1" dirty="0">
                <a:solidFill>
                  <a:srgbClr val="0070C0"/>
                </a:solidFill>
              </a:rPr>
              <a:t>Кабельні</a:t>
            </a:r>
            <a:r>
              <a:rPr lang="uk-UA" sz="2400" dirty="0"/>
              <a:t>: </a:t>
            </a:r>
            <a:br>
              <a:rPr lang="uk-UA" sz="2400" dirty="0"/>
            </a:br>
            <a:r>
              <a:rPr lang="uk-UA" sz="2400" dirty="0"/>
              <a:t>кабель на основі кручених пар мідних дротів («кручена пара»), </a:t>
            </a:r>
            <a:br>
              <a:rPr lang="uk-UA" sz="2400" dirty="0"/>
            </a:br>
            <a:r>
              <a:rPr lang="uk-UA" sz="2400" dirty="0"/>
              <a:t>коаксіальний кабель з мідною жилою, </a:t>
            </a:r>
            <a:br>
              <a:rPr lang="uk-UA" sz="2400" dirty="0"/>
            </a:br>
            <a:r>
              <a:rPr lang="uk-UA" sz="2400" dirty="0" err="1"/>
              <a:t>волоконно</a:t>
            </a:r>
            <a:r>
              <a:rPr lang="uk-UA" sz="2400" dirty="0"/>
              <a:t>-оптичний кабель.</a:t>
            </a:r>
            <a:endParaRPr lang="en-US" sz="2400" dirty="0"/>
          </a:p>
          <a:p>
            <a:r>
              <a:rPr lang="uk-UA" sz="2400" i="1" dirty="0">
                <a:solidFill>
                  <a:srgbClr val="0070C0"/>
                </a:solidFill>
              </a:rPr>
              <a:t>Бездротові</a:t>
            </a:r>
            <a:r>
              <a:rPr lang="uk-UA" sz="2400" dirty="0"/>
              <a:t>: </a:t>
            </a:r>
            <a:br>
              <a:rPr lang="uk-UA" sz="2400" dirty="0"/>
            </a:br>
            <a:r>
              <a:rPr lang="uk-UA" sz="2400" dirty="0">
                <a:effectLst/>
                <a:ea typeface="Calibri" panose="020F0502020204030204" pitchFamily="34" charset="0"/>
              </a:rPr>
              <a:t>наземні радіосигнали </a:t>
            </a:r>
            <a:r>
              <a:rPr lang="en-US" sz="2400" dirty="0">
                <a:effectLst/>
                <a:ea typeface="Calibri" panose="020F0502020204030204" pitchFamily="34" charset="0"/>
              </a:rPr>
              <a:t>WiMAX </a:t>
            </a:r>
            <a:r>
              <a:rPr lang="uk-UA" sz="2400" dirty="0">
                <a:effectLst/>
                <a:ea typeface="Calibri" panose="020F0502020204030204" pitchFamily="34" charset="0"/>
              </a:rPr>
              <a:t>(</a:t>
            </a:r>
            <a:r>
              <a:rPr lang="uk-UA" sz="2400" dirty="0" err="1">
                <a:effectLst/>
                <a:ea typeface="Calibri" panose="020F0502020204030204" pitchFamily="34" charset="0"/>
              </a:rPr>
              <a:t>Worldwide</a:t>
            </a:r>
            <a:r>
              <a:rPr lang="uk-UA" sz="2400" dirty="0">
                <a:effectLst/>
                <a:ea typeface="Calibri" panose="020F0502020204030204" pitchFamily="34" charset="0"/>
              </a:rPr>
              <a:t> </a:t>
            </a:r>
            <a:r>
              <a:rPr lang="uk-UA" sz="2400" dirty="0" err="1">
                <a:effectLst/>
                <a:ea typeface="Calibri" panose="020F0502020204030204" pitchFamily="34" charset="0"/>
              </a:rPr>
              <a:t>Interoperability</a:t>
            </a:r>
            <a:r>
              <a:rPr lang="uk-UA" sz="2400" dirty="0">
                <a:effectLst/>
                <a:ea typeface="Calibri" panose="020F0502020204030204" pitchFamily="34" charset="0"/>
              </a:rPr>
              <a:t> </a:t>
            </a:r>
            <a:r>
              <a:rPr lang="uk-UA" sz="2400" dirty="0" err="1">
                <a:effectLst/>
                <a:ea typeface="Calibri" panose="020F0502020204030204" pitchFamily="34" charset="0"/>
              </a:rPr>
              <a:t>for</a:t>
            </a:r>
            <a:r>
              <a:rPr lang="uk-UA" sz="2400" dirty="0">
                <a:effectLst/>
                <a:ea typeface="Calibri" panose="020F0502020204030204" pitchFamily="34" charset="0"/>
              </a:rPr>
              <a:t> </a:t>
            </a:r>
            <a:r>
              <a:rPr lang="uk-UA" sz="2400" dirty="0" err="1">
                <a:effectLst/>
                <a:ea typeface="Calibri" panose="020F0502020204030204" pitchFamily="34" charset="0"/>
              </a:rPr>
              <a:t>Microwave</a:t>
            </a:r>
            <a:r>
              <a:rPr lang="uk-UA" sz="2400" dirty="0">
                <a:effectLst/>
                <a:ea typeface="Calibri" panose="020F0502020204030204" pitchFamily="34" charset="0"/>
              </a:rPr>
              <a:t> Access), </a:t>
            </a:r>
            <a:br>
              <a:rPr lang="uk-UA" sz="2400" dirty="0">
                <a:effectLst/>
                <a:ea typeface="Calibri" panose="020F0502020204030204" pitchFamily="34" charset="0"/>
              </a:rPr>
            </a:br>
            <a:r>
              <a:rPr lang="uk-UA" sz="2400" dirty="0">
                <a:effectLst/>
                <a:ea typeface="Calibri" panose="020F0502020204030204" pitchFamily="34" charset="0"/>
              </a:rPr>
              <a:t>наземні радіосигнали </a:t>
            </a:r>
            <a:r>
              <a:rPr lang="en-US" sz="2400" dirty="0">
                <a:effectLst/>
                <a:ea typeface="Calibri" panose="020F0502020204030204" pitchFamily="34" charset="0"/>
              </a:rPr>
              <a:t>Wi</a:t>
            </a:r>
            <a:r>
              <a:rPr lang="uk-UA" sz="2400" dirty="0">
                <a:effectLst/>
                <a:ea typeface="Calibri" panose="020F0502020204030204" pitchFamily="34" charset="0"/>
              </a:rPr>
              <a:t>-</a:t>
            </a:r>
            <a:r>
              <a:rPr lang="en-US" sz="2400" dirty="0">
                <a:effectLst/>
                <a:ea typeface="Calibri" panose="020F0502020204030204" pitchFamily="34" charset="0"/>
              </a:rPr>
              <a:t>Fi</a:t>
            </a:r>
            <a:r>
              <a:rPr lang="uk-UA" sz="2400" dirty="0">
                <a:effectLst/>
                <a:ea typeface="Calibri" panose="020F0502020204030204" pitchFamily="34" charset="0"/>
              </a:rPr>
              <a:t> (</a:t>
            </a:r>
            <a:r>
              <a:rPr lang="uk-UA" sz="2400" dirty="0" err="1">
                <a:effectLst/>
                <a:ea typeface="Calibri" panose="020F0502020204030204" pitchFamily="34" charset="0"/>
              </a:rPr>
              <a:t>Wireless</a:t>
            </a:r>
            <a:r>
              <a:rPr lang="uk-UA" sz="2400" dirty="0">
                <a:effectLst/>
                <a:ea typeface="Calibri" panose="020F0502020204030204" pitchFamily="34" charset="0"/>
              </a:rPr>
              <a:t> </a:t>
            </a:r>
            <a:r>
              <a:rPr lang="uk-UA" sz="2400" dirty="0" err="1">
                <a:effectLst/>
                <a:ea typeface="Calibri" panose="020F0502020204030204" pitchFamily="34" charset="0"/>
              </a:rPr>
              <a:t>Fidelity</a:t>
            </a:r>
            <a:r>
              <a:rPr lang="uk-UA" sz="2400" dirty="0">
                <a:effectLst/>
                <a:ea typeface="Calibri" panose="020F0502020204030204" pitchFamily="34" charset="0"/>
              </a:rPr>
              <a:t> – «безпровідна вірність»),</a:t>
            </a:r>
            <a:br>
              <a:rPr lang="uk-UA" sz="2400" dirty="0">
                <a:effectLst/>
                <a:ea typeface="Calibri" panose="020F0502020204030204" pitchFamily="34" charset="0"/>
              </a:rPr>
            </a:br>
            <a:r>
              <a:rPr lang="uk-UA" sz="2400" dirty="0">
                <a:effectLst/>
                <a:ea typeface="Calibri" panose="020F0502020204030204" pitchFamily="34" charset="0"/>
              </a:rPr>
              <a:t>супутникові радіосигнали.</a:t>
            </a:r>
            <a:endParaRPr lang="en-US" sz="2400" dirty="0"/>
          </a:p>
          <a:p>
            <a:pPr marL="0" indent="0" algn="ctr">
              <a:buNone/>
            </a:pPr>
            <a:r>
              <a:rPr lang="uk-UA" sz="2400" i="1" dirty="0">
                <a:solidFill>
                  <a:schemeClr val="bg1"/>
                </a:solidFill>
                <a:highlight>
                  <a:srgbClr val="C0C0C0"/>
                </a:highlight>
              </a:rPr>
              <a:t>Трохи докладніше…</a:t>
            </a:r>
          </a:p>
        </p:txBody>
      </p:sp>
    </p:spTree>
    <p:extLst>
      <p:ext uri="{BB962C8B-B14F-4D97-AF65-F5344CB8AC3E}">
        <p14:creationId xmlns:p14="http://schemas.microsoft.com/office/powerpoint/2010/main" val="316148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C28D7-DF8A-401F-B308-361D7DA5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7926"/>
          </a:xfrm>
        </p:spPr>
        <p:txBody>
          <a:bodyPr>
            <a:noAutofit/>
          </a:bodyPr>
          <a:lstStyle/>
          <a:p>
            <a:r>
              <a:rPr lang="uk-UA" sz="3200" b="1" i="1" dirty="0"/>
              <a:t>Кручена пара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1B678F8-83C2-4F20-9625-422EDB64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814"/>
            <a:ext cx="10515600" cy="56269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 dirty="0">
                <a:solidFill>
                  <a:srgbClr val="0070C0"/>
                </a:solidFill>
              </a:rPr>
              <a:t>«Кручена пара» </a:t>
            </a:r>
            <a:r>
              <a:rPr lang="uk-UA" sz="2000" dirty="0"/>
              <a:t>(</a:t>
            </a:r>
            <a:r>
              <a:rPr lang="en-US" sz="2000" dirty="0"/>
              <a:t>twisted pair</a:t>
            </a:r>
            <a:r>
              <a:rPr lang="uk-UA" sz="2000" dirty="0"/>
              <a:t>) : зазвичай,</a:t>
            </a:r>
            <a:r>
              <a:rPr lang="en-US" sz="2000" dirty="0"/>
              <a:t> </a:t>
            </a:r>
            <a:r>
              <a:rPr lang="uk-UA" sz="2000" dirty="0"/>
              <a:t>2 або 4 кручених пари мідних дротів з 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діаметром у межах 0,4 - 0,65 мм </a:t>
            </a:r>
            <a:r>
              <a:rPr lang="uk-UA" sz="2000" dirty="0"/>
              <a:t>у ізоляторі, але пар може бути й набагато більше. Існують кілька різновидів з різними степенями захисту від електромагнітних перешкод. Залежно від різновиду та технології, за якою передаються дані, швидкість передачі може досягати 100 Мбіт/с, 1 </a:t>
            </a:r>
            <a:r>
              <a:rPr lang="uk-UA" sz="2000" dirty="0" err="1"/>
              <a:t>Гбіт</a:t>
            </a:r>
            <a:r>
              <a:rPr lang="uk-UA" sz="2000" dirty="0"/>
              <a:t>/с, 10 </a:t>
            </a:r>
            <a:r>
              <a:rPr lang="uk-UA" sz="2000" dirty="0" err="1"/>
              <a:t>Гбіт</a:t>
            </a:r>
            <a:r>
              <a:rPr lang="uk-UA" sz="2000" dirty="0"/>
              <a:t>/с, 100 </a:t>
            </a:r>
            <a:r>
              <a:rPr lang="uk-UA" sz="2000" dirty="0" err="1"/>
              <a:t>Гбіт</a:t>
            </a:r>
            <a:r>
              <a:rPr lang="uk-UA" sz="2000" dirty="0"/>
              <a:t>/с.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Кручені пари застосовують у локальних мережах, мережах провайдерів. Їх прокладають як усередині будівель, так і зовні, в телефонних каналах та для монтажу повітряних ліній (для цього вони виробляються зі сталевим дротом діаметром 1.2 мм). 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Підключаються до мережевого обладнання через роз'єм 8P8C (народна назва RJ45</a:t>
            </a:r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</a:rPr>
              <a:t>, хоча це насправді назва не роз’єму, а стандарту інтерфейсу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(Registered Jack)</a:t>
            </a:r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</a:rPr>
              <a:t>, а роз’єм просто найбільш популярний серед тих, що цьому стандарту відповідають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).</a:t>
            </a:r>
            <a:endParaRPr lang="en-US" sz="2000" dirty="0"/>
          </a:p>
          <a:p>
            <a:pPr marL="0" indent="0">
              <a:buNone/>
            </a:pPr>
            <a:r>
              <a:rPr lang="en-US" sz="2800" dirty="0"/>
              <a:t>	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BBF222-70E7-4F06-8C9B-2377813ED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33" y="4451932"/>
            <a:ext cx="3810000" cy="1623017"/>
          </a:xfrm>
          <a:prstGeom prst="rect">
            <a:avLst/>
          </a:prstGeom>
        </p:spPr>
      </p:pic>
      <p:pic>
        <p:nvPicPr>
          <p:cNvPr id="7" name="Рисунок 6" descr="Зображення, що містить трубка, кабель, стіл, щітка&#10;&#10;Автоматично згенерований опис">
            <a:extLst>
              <a:ext uri="{FF2B5EF4-FFF2-40B4-BE49-F238E27FC236}">
                <a16:creationId xmlns:a16="http://schemas.microsoft.com/office/drawing/2014/main" id="{F2C8BBC7-5524-4464-A150-66B61C46F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96182" y="3970425"/>
            <a:ext cx="1906305" cy="23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594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1654</Words>
  <Application>Microsoft Office PowerPoint</Application>
  <PresentationFormat>Широкий екран</PresentationFormat>
  <Paragraphs>108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Times-Roman</vt:lpstr>
      <vt:lpstr>TTE15135A0t00</vt:lpstr>
      <vt:lpstr>Тема Office</vt:lpstr>
      <vt:lpstr>Тема 2  Моделі мережевої архітектури. Протокольна модель</vt:lpstr>
      <vt:lpstr>Різновиди моделей мережевих архітектур</vt:lpstr>
      <vt:lpstr>Деякі топології фізичних зв’язків</vt:lpstr>
      <vt:lpstr>Презентація PowerPoint</vt:lpstr>
      <vt:lpstr>Стисло про організаційні структури</vt:lpstr>
      <vt:lpstr>Картина рівнів організаційних структур</vt:lpstr>
      <vt:lpstr>Елементи моделей фізичної структури</vt:lpstr>
      <vt:lpstr>Різновиди з’єднувальних ліній</vt:lpstr>
      <vt:lpstr>Кручена пара</vt:lpstr>
      <vt:lpstr>Презентація PowerPoint</vt:lpstr>
      <vt:lpstr>Коаксіальний кабель з мідною жилою («коаксіал»)  Що позначає назва?</vt:lpstr>
      <vt:lpstr>Волоконно-оптичний кабель</vt:lpstr>
      <vt:lpstr>Наземні радіосигнали Wi-Fi</vt:lpstr>
      <vt:lpstr>Наземні радіосигнали WiMAX</vt:lpstr>
      <vt:lpstr>Супутникові радіосигнали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Комп’ютерні мережі</dc:title>
  <dc:creator>Obi Mike</dc:creator>
  <cp:lastModifiedBy>Obi Mike</cp:lastModifiedBy>
  <cp:revision>332</cp:revision>
  <dcterms:created xsi:type="dcterms:W3CDTF">2020-09-03T17:41:15Z</dcterms:created>
  <dcterms:modified xsi:type="dcterms:W3CDTF">2020-09-12T11:45:19Z</dcterms:modified>
</cp:coreProperties>
</file>