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1" r:id="rId9"/>
    <p:sldId id="260" r:id="rId10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3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n-US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NLTK (some corpuses)</a:t>
          </a:r>
          <a:endParaRPr lang="ru-RU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ru-RU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ru-RU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n-US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Tensor</a:t>
          </a:r>
          <a:r>
            <a:rPr lang="uk-UA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en-US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Flow</a:t>
          </a:r>
          <a:endParaRPr lang="ru-RU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ru-RU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ru-RU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0" presStyleCnt="2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0" presStyleCnt="2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</dgm:spPr>
      <dgm:t>
        <a:bodyPr/>
        <a:lstStyle/>
        <a:p>
          <a:endParaRPr lang="ru-RU"/>
        </a:p>
      </dgm:t>
      <dgm:extLst/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1" presStyleCnt="2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1" presStyleCnt="2" custScaleX="77854" custScaleY="6830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  <a:ln>
          <a:noFill/>
        </a:ln>
      </dgm:spPr>
      <dgm:t>
        <a:bodyPr/>
        <a:lstStyle/>
        <a:p>
          <a:endParaRPr lang="ru-RU"/>
        </a:p>
      </dgm:t>
      <dgm:extLst/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</dgm:ptLst>
  <dgm:cxnLst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E4AD895B-72A4-4A6B-A7F4-C77A53EC51BC}" srcId="{E1B432F4-5FDB-4518-9272-2F3934AC6AA2}" destId="{C6D21269-399B-4BA2-8621-C7B9DA1E1B8F}" srcOrd="1" destOrd="0" parTransId="{AA3929B3-1058-4240-AD5D-9518D4976567}" sibTransId="{C79B0F2C-DDB4-44EB-89F7-717146B88B10}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0" destOrd="0" parTransId="{CF221EFF-354A-47A9-A498-1F0BBF01ECB8}" sibTransId="{7519C821-85FB-4CA3-BEB5-E4BFBC529B83}"/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A0B092F8-3BF3-4C70-95B1-0A0764FD7131}" type="presParOf" srcId="{D40A0249-41A7-44A6-A657-361E8C18FD42}" destId="{38E06421-A6BB-4D10-8565-2812C2C5C6B3}" srcOrd="0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1" destOrd="0" presId="urn:microsoft.com/office/officeart/2018/2/layout/IconVerticalSolidList"/>
    <dgm:cxn modelId="{F370D9F7-088E-4B78-8272-0E311B15486B}" type="presParOf" srcId="{D40A0249-41A7-44A6-A657-361E8C18FD42}" destId="{9887B295-B446-4B8E-AEA4-76754DE9DD89}" srcOrd="2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919C57-A32A-40F6-B106-B4E0CE644E4C}">
      <dsp:nvSpPr>
        <dsp:cNvPr id="0" name=""/>
        <dsp:cNvSpPr/>
      </dsp:nvSpPr>
      <dsp:spPr>
        <a:xfrm>
          <a:off x="0" y="800734"/>
          <a:ext cx="5607050" cy="1478280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48274" y="1234443"/>
          <a:ext cx="610863" cy="6108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707413" y="800734"/>
          <a:ext cx="3899636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1" tIns="156451" rIns="156451" bIns="156451" numCol="1" spcCol="1270" rtlCol="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NLTK (some corpuses)</a:t>
          </a:r>
          <a:endParaRPr lang="ru-RU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707413" y="800734"/>
        <a:ext cx="3899636" cy="1478280"/>
      </dsp:txXfrm>
    </dsp:sp>
    <dsp:sp modelId="{436A8B1C-2D30-44BB-9150-7099503C8960}">
      <dsp:nvSpPr>
        <dsp:cNvPr id="0" name=""/>
        <dsp:cNvSpPr/>
      </dsp:nvSpPr>
      <dsp:spPr>
        <a:xfrm>
          <a:off x="0" y="2648585"/>
          <a:ext cx="5607050" cy="1478280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37209" y="3110058"/>
          <a:ext cx="632995" cy="55533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707413" y="2648585"/>
          <a:ext cx="3899636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1" tIns="156451" rIns="156451" bIns="156451" numCol="1" spcCol="1270" rtlCol="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Tensor</a:t>
          </a:r>
          <a:r>
            <a:rPr lang="uk-UA" sz="25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en-US" sz="25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Flow</a:t>
          </a:r>
          <a:endParaRPr lang="ru-RU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707413" y="2648585"/>
        <a:ext cx="3899636" cy="1478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Вертикальный сплошной список со значками"/>
  <dgm:desc val="Используется для отображения сверху вниз последовательности визуальных элементов, сгруппированных в фигуре, с текстом уровня 1 или уровня 1 и 2. Рекомендуется использовать значки или небольшие изображения с более длинными описаниями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C199A-22E5-4CDA-987F-BC4BFDACB7D3}" type="datetime1">
              <a:rPr lang="ru-RU" smtClean="0"/>
              <a:t>14.05.2022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8B367-66E6-4B1C-B5FC-21800FA4DF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4388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39CC9-9451-4D80-B15B-454EA1C4C28F}" type="datetime1">
              <a:rPr lang="ru-RU" smtClean="0"/>
              <a:pPr/>
              <a:t>14.05.2022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dirty="0" smtClean="0"/>
              <a:t>Образец текста</a:t>
            </a:r>
          </a:p>
          <a:p>
            <a:pPr lvl="1"/>
            <a:r>
              <a:rPr lang="ru-RU" noProof="0" dirty="0" smtClean="0"/>
              <a:t>Второй уровень</a:t>
            </a:r>
          </a:p>
          <a:p>
            <a:pPr lvl="2"/>
            <a:r>
              <a:rPr lang="ru-RU" noProof="0" dirty="0" smtClean="0"/>
              <a:t>Третий уровень</a:t>
            </a:r>
          </a:p>
          <a:p>
            <a:pPr lvl="3"/>
            <a:r>
              <a:rPr lang="ru-RU" noProof="0" dirty="0" smtClean="0"/>
              <a:t>Четвертый уровень</a:t>
            </a:r>
          </a:p>
          <a:p>
            <a:pPr lvl="4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FCFFD-921F-4D5F-B365-B1C4C66E78D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3185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FCFFD-921F-4D5F-B365-B1C4C66E78D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0344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FCFFD-921F-4D5F-B365-B1C4C66E78D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0236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FCFFD-921F-4D5F-B365-B1C4C66E78DA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0334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FCFFD-921F-4D5F-B365-B1C4C66E78DA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8527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FCFFD-921F-4D5F-B365-B1C4C66E78DA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5285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FCFFD-921F-4D5F-B365-B1C4C66E78DA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4101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EA4122-98FB-4B92-9EEB-3F3144637AE9}" type="datetime1">
              <a:rPr lang="ru-RU" noProof="0" smtClean="0"/>
              <a:t>14.05.2022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
              </a:t>
            </a:r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949AE5-5FC9-4064-B73D-624153648DDF}" type="datetime1">
              <a:rPr lang="ru-RU" noProof="0" smtClean="0"/>
              <a:t>14.05.2022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
              </a:t>
            </a:r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FA50A5-00A1-459C-9BE7-96F64207CBF7}" type="datetime1">
              <a:rPr lang="ru-RU" noProof="0" smtClean="0"/>
              <a:t>14.05.2022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
              </a:t>
            </a:r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D3C4E8-BAFF-4A6C-A38E-47D80B808FC8}" type="datetime1">
              <a:rPr lang="ru-RU" noProof="0" smtClean="0"/>
              <a:t>14.05.2022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
              </a:t>
            </a:r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7B8447-5030-47A7-85C9-0914FFDF75FF}" type="datetime1">
              <a:rPr lang="ru-RU" noProof="0" smtClean="0"/>
              <a:t>14.05.2022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
              </a:t>
            </a:r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7BC2C6-56BE-4381-8184-4EA61EE41EC8}" type="datetime1">
              <a:rPr lang="ru-RU" noProof="0" smtClean="0"/>
              <a:t>14.05.2022</a:t>
            </a:fld>
            <a:endParaRPr lang="ru-RU" noProof="0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
              </a:t>
            </a:r>
            <a:endParaRPr lang="ru-RU" noProof="0" dirty="0"/>
          </a:p>
        </p:txBody>
      </p:sp>
      <p:sp>
        <p:nvSpPr>
          <p:cNvPr id="10" name="Номер слайда 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1" name="Текст 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0A0C37-A2EE-46B8-BBA4-74BD917318EC}" type="datetime1">
              <a:rPr lang="ru-RU" noProof="0" smtClean="0"/>
              <a:t>14.05.2022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
              </a:t>
            </a:r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Дата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7F625A-F3D8-4470-83B6-4967B0AE3690}" type="datetime1">
              <a:rPr lang="ru-RU" noProof="0" smtClean="0"/>
              <a:t>14.05.2022</a:t>
            </a:fld>
            <a:endParaRPr lang="ru-RU" noProof="0" dirty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
              </a:t>
            </a:r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D6AD23-54BA-4FBF-8E9D-4A019C3A90A6}" type="datetime1">
              <a:rPr lang="ru-RU" noProof="0" smtClean="0"/>
              <a:t>14.05.2022</a:t>
            </a:fld>
            <a:endParaRPr lang="ru-RU" noProof="0" dirty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
              </a:t>
            </a:r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A4467F-50D8-4671-A5D0-2A27730D064B}" type="datetime1">
              <a:rPr lang="ru-RU" noProof="0" smtClean="0"/>
              <a:t>14.05.2022</a:t>
            </a:fld>
            <a:endParaRPr lang="ru-RU" noProof="0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ru-RU" noProof="0" dirty="0" smtClean="0"/>
              <a:t>
              </a:t>
            </a:r>
            <a:endParaRPr lang="ru-RU" noProof="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9422E9FA-D56F-41AD-BA6A-E6F1AC7007BD}" type="datetime1">
              <a:rPr lang="ru-RU" noProof="0" smtClean="0"/>
              <a:t>14.05.2022</a:t>
            </a:fld>
            <a:endParaRPr lang="ru-RU" noProof="0" dirty="0"/>
          </a:p>
        </p:txBody>
      </p:sp>
      <p:sp>
        <p:nvSpPr>
          <p:cNvPr id="9" name="Нижний колонтитул 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ru-RU" noProof="0" dirty="0" smtClean="0"/>
              <a:t>
              </a:t>
            </a:r>
            <a:endParaRPr lang="ru-RU" noProof="0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240D1684-298D-40C9-8A64-84C3C948C0F3}" type="datetime1">
              <a:rPr lang="ru-RU" noProof="0" smtClean="0"/>
              <a:t>14.05.2022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ru-RU" noProof="0" dirty="0" smtClean="0"/>
              <a:t>
              </a:t>
            </a:r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046" y="2150814"/>
            <a:ext cx="5799908" cy="183099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Text </a:t>
            </a:r>
            <a:r>
              <a:rPr lang="en-US" b="1" dirty="0" smtClean="0">
                <a:solidFill>
                  <a:schemeClr val="tx1"/>
                </a:solidFill>
              </a:rPr>
              <a:t>Generation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254" y="4557755"/>
            <a:ext cx="4838482" cy="862149"/>
          </a:xfrm>
        </p:spPr>
        <p:txBody>
          <a:bodyPr rtlCol="0">
            <a:normAutofit/>
          </a:bodyPr>
          <a:lstStyle/>
          <a:p>
            <a:pPr rtl="0"/>
            <a:r>
              <a:rPr lang="en-US" sz="1800" dirty="0" smtClean="0">
                <a:solidFill>
                  <a:schemeClr val="tx1"/>
                </a:solidFill>
              </a:rPr>
              <a:t>Kucheruk Vladyslav</a:t>
            </a:r>
          </a:p>
          <a:p>
            <a:pPr rtl="0"/>
            <a:r>
              <a:rPr lang="en-US" sz="1800" dirty="0" smtClean="0">
                <a:solidFill>
                  <a:schemeClr val="tx1"/>
                </a:solidFill>
              </a:rPr>
              <a:t>KN-31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Рисунок 4" descr="Финансовые показатели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угольник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2" name="Прямоугольник 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n-US" dirty="0" smtClean="0">
                <a:solidFill>
                  <a:schemeClr val="bg1"/>
                </a:solidFill>
              </a:rPr>
              <a:t>Technologies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 descr="Финансовые показатели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Объект 2" descr="Значок маркеров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8040318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0" name="Прямоугольник 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 fontScale="90000"/>
          </a:bodyPr>
          <a:lstStyle/>
          <a:p>
            <a:pPr rtl="0"/>
            <a:r>
              <a:rPr lang="ru-RU" dirty="0" smtClean="0">
                <a:solidFill>
                  <a:srgbClr val="FFFFFF"/>
                </a:solidFill>
              </a:rPr>
              <a:t>Опис нейронної мережі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3980" y="327017"/>
            <a:ext cx="7163140" cy="6404709"/>
          </a:xfrm>
        </p:spPr>
        <p:txBody>
          <a:bodyPr>
            <a:normAutofit lnSpcReduction="10000"/>
          </a:bodyPr>
          <a:lstStyle/>
          <a:p>
            <a:r>
              <a:rPr lang="uk-UA" dirty="0" smtClean="0"/>
              <a:t>Для генерації тексту було використано рекурентну нейронну мережу</a:t>
            </a:r>
          </a:p>
          <a:p>
            <a:endParaRPr lang="uk-UA" dirty="0"/>
          </a:p>
          <a:p>
            <a:r>
              <a:rPr lang="ru-RU" dirty="0" err="1"/>
              <a:t>Основна</a:t>
            </a:r>
            <a:r>
              <a:rPr lang="ru-RU" dirty="0"/>
              <a:t> </a:t>
            </a:r>
            <a:r>
              <a:rPr lang="ru-RU" dirty="0" err="1"/>
              <a:t>нейронна</a:t>
            </a:r>
            <a:r>
              <a:rPr lang="ru-RU" dirty="0"/>
              <a:t> мережа </a:t>
            </a:r>
            <a:r>
              <a:rPr lang="ru-RU" dirty="0" err="1"/>
              <a:t>об’єднує</a:t>
            </a:r>
            <a:r>
              <a:rPr lang="ru-RU" dirty="0"/>
              <a:t> ряд </a:t>
            </a:r>
            <a:r>
              <a:rPr lang="ru-RU" dirty="0" err="1"/>
              <a:t>нейронів</a:t>
            </a:r>
            <a:r>
              <a:rPr lang="ru-RU" dirty="0"/>
              <a:t> або </a:t>
            </a:r>
            <a:r>
              <a:rPr lang="ru-RU" dirty="0" err="1"/>
              <a:t>вузлів</a:t>
            </a:r>
            <a:r>
              <a:rPr lang="ru-RU" dirty="0"/>
              <a:t>, </a:t>
            </a:r>
            <a:r>
              <a:rPr lang="ru-RU" dirty="0" err="1"/>
              <a:t>кожен</a:t>
            </a:r>
            <a:r>
              <a:rPr lang="ru-RU" dirty="0"/>
              <a:t> з яких </a:t>
            </a:r>
            <a:r>
              <a:rPr lang="ru-RU" dirty="0" err="1"/>
              <a:t>приймає</a:t>
            </a:r>
            <a:r>
              <a:rPr lang="ru-RU" dirty="0"/>
              <a:t> </a:t>
            </a:r>
            <a:r>
              <a:rPr lang="ru-RU" dirty="0" err="1"/>
              <a:t>певні</a:t>
            </a:r>
            <a:r>
              <a:rPr lang="ru-RU" dirty="0"/>
              <a:t> </a:t>
            </a:r>
            <a:r>
              <a:rPr lang="ru-RU" dirty="0" err="1"/>
              <a:t>вхідні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і </a:t>
            </a:r>
            <a:r>
              <a:rPr lang="ru-RU" dirty="0" err="1"/>
              <a:t>перетворює</a:t>
            </a:r>
            <a:r>
              <a:rPr lang="ru-RU" dirty="0"/>
              <a:t>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 smtClean="0"/>
              <a:t>обраної</a:t>
            </a:r>
            <a:r>
              <a:rPr lang="ru-RU" dirty="0" smtClean="0"/>
              <a:t> </a:t>
            </a:r>
            <a:r>
              <a:rPr lang="ru-RU" dirty="0" err="1"/>
              <a:t>математичної</a:t>
            </a:r>
            <a:r>
              <a:rPr lang="ru-RU" dirty="0"/>
              <a:t> функції. У </a:t>
            </a:r>
            <a:r>
              <a:rPr lang="ru-RU" dirty="0" err="1"/>
              <a:t>базовій</a:t>
            </a:r>
            <a:r>
              <a:rPr lang="ru-RU" dirty="0"/>
              <a:t> </a:t>
            </a:r>
            <a:r>
              <a:rPr lang="ru-RU" dirty="0" err="1"/>
              <a:t>нейронній</a:t>
            </a:r>
            <a:r>
              <a:rPr lang="ru-RU" dirty="0"/>
              <a:t> мережі </a:t>
            </a:r>
            <a:r>
              <a:rPr lang="ru-RU" dirty="0" err="1"/>
              <a:t>дані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фіксований</a:t>
            </a:r>
            <a:r>
              <a:rPr lang="ru-RU" dirty="0"/>
              <a:t> </a:t>
            </a:r>
            <a:r>
              <a:rPr lang="ru-RU" dirty="0" err="1"/>
              <a:t>розмір</a:t>
            </a:r>
            <a:r>
              <a:rPr lang="ru-RU" dirty="0"/>
              <a:t>, і на будь-</a:t>
            </a:r>
            <a:r>
              <a:rPr lang="ru-RU" dirty="0" err="1"/>
              <a:t>якому</a:t>
            </a:r>
            <a:r>
              <a:rPr lang="ru-RU" dirty="0"/>
              <a:t> </a:t>
            </a:r>
            <a:r>
              <a:rPr lang="ru-RU" dirty="0" err="1"/>
              <a:t>рівні</a:t>
            </a:r>
            <a:r>
              <a:rPr lang="ru-RU" dirty="0"/>
              <a:t> нейронної мережі </a:t>
            </a:r>
            <a:r>
              <a:rPr lang="ru-RU" dirty="0" err="1"/>
              <a:t>дані</a:t>
            </a:r>
            <a:r>
              <a:rPr lang="ru-RU" dirty="0"/>
              <a:t>, що </a:t>
            </a:r>
            <a:r>
              <a:rPr lang="ru-RU" dirty="0" err="1"/>
              <a:t>передаються</a:t>
            </a:r>
            <a:r>
              <a:rPr lang="ru-RU" dirty="0"/>
              <a:t>, є просто </a:t>
            </a:r>
            <a:r>
              <a:rPr lang="ru-RU" dirty="0" err="1"/>
              <a:t>вихідними</a:t>
            </a:r>
            <a:r>
              <a:rPr lang="ru-RU" dirty="0"/>
              <a:t> результатами попереднього </a:t>
            </a:r>
            <a:r>
              <a:rPr lang="ru-RU" dirty="0" err="1"/>
              <a:t>рівня</a:t>
            </a:r>
            <a:r>
              <a:rPr lang="ru-RU" dirty="0"/>
              <a:t> в мережі,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потім</a:t>
            </a:r>
            <a:r>
              <a:rPr lang="ru-RU" dirty="0"/>
              <a:t> </a:t>
            </a:r>
            <a:r>
              <a:rPr lang="ru-RU" dirty="0" err="1"/>
              <a:t>перетворюються</a:t>
            </a:r>
            <a:r>
              <a:rPr lang="ru-RU" dirty="0"/>
              <a:t> на </a:t>
            </a:r>
            <a:r>
              <a:rPr lang="ru-RU" dirty="0" err="1"/>
              <a:t>вагові</a:t>
            </a:r>
            <a:r>
              <a:rPr lang="ru-RU" dirty="0"/>
              <a:t> </a:t>
            </a:r>
            <a:r>
              <a:rPr lang="ru-RU" dirty="0" err="1" smtClean="0"/>
              <a:t>коефіцієнти</a:t>
            </a:r>
            <a:r>
              <a:rPr lang="ru-RU" dirty="0"/>
              <a:t> </a:t>
            </a:r>
            <a:r>
              <a:rPr lang="ru-RU" dirty="0" smtClean="0"/>
              <a:t>цього шару.</a:t>
            </a:r>
            <a:endParaRPr lang="ru-RU" dirty="0"/>
          </a:p>
          <a:p>
            <a:r>
              <a:rPr lang="ru-RU" dirty="0"/>
              <a:t>На </a:t>
            </a:r>
            <a:r>
              <a:rPr lang="ru-RU" dirty="0" err="1"/>
              <a:t>відміну</a:t>
            </a:r>
            <a:r>
              <a:rPr lang="ru-RU" dirty="0"/>
              <a:t> від цього, </a:t>
            </a:r>
            <a:r>
              <a:rPr lang="ru-RU" dirty="0" err="1"/>
              <a:t>рекурентна</a:t>
            </a:r>
            <a:r>
              <a:rPr lang="ru-RU" dirty="0"/>
              <a:t> </a:t>
            </a:r>
            <a:r>
              <a:rPr lang="ru-RU" dirty="0" err="1"/>
              <a:t>нейронна</a:t>
            </a:r>
            <a:r>
              <a:rPr lang="ru-RU" dirty="0"/>
              <a:t> мережа відрізняється від </a:t>
            </a:r>
            <a:r>
              <a:rPr lang="ru-RU" dirty="0" smtClean="0"/>
              <a:t>«</a:t>
            </a:r>
            <a:r>
              <a:rPr lang="ru-RU" dirty="0" err="1" smtClean="0"/>
              <a:t>звичайної</a:t>
            </a:r>
            <a:r>
              <a:rPr lang="ru-RU" dirty="0" smtClean="0"/>
              <a:t>» </a:t>
            </a:r>
            <a:r>
              <a:rPr lang="ru-RU" dirty="0"/>
              <a:t>нейронної мережі </a:t>
            </a:r>
            <a:r>
              <a:rPr lang="ru-RU" dirty="0" err="1" smtClean="0"/>
              <a:t>своєю</a:t>
            </a:r>
            <a:r>
              <a:rPr lang="ru-RU" dirty="0"/>
              <a:t> </a:t>
            </a:r>
            <a:r>
              <a:rPr lang="ru-RU" dirty="0" err="1" smtClean="0"/>
              <a:t>здатністю</a:t>
            </a:r>
            <a:r>
              <a:rPr lang="ru-RU" dirty="0" smtClean="0"/>
              <a:t> </a:t>
            </a:r>
            <a:r>
              <a:rPr lang="ru-RU" dirty="0" err="1"/>
              <a:t>запам'ятовувати</a:t>
            </a:r>
            <a:r>
              <a:rPr lang="ru-RU" dirty="0"/>
              <a:t> </a:t>
            </a:r>
            <a:r>
              <a:rPr lang="ru-RU" dirty="0" err="1"/>
              <a:t>попередні</a:t>
            </a:r>
            <a:r>
              <a:rPr lang="ru-RU" dirty="0"/>
              <a:t> </a:t>
            </a:r>
            <a:r>
              <a:rPr lang="ru-RU" dirty="0" err="1"/>
              <a:t>вхідні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з </a:t>
            </a:r>
            <a:r>
              <a:rPr lang="ru-RU" dirty="0" err="1"/>
              <a:t>попередніх</a:t>
            </a:r>
            <a:r>
              <a:rPr lang="ru-RU" dirty="0"/>
              <a:t> </a:t>
            </a:r>
            <a:r>
              <a:rPr lang="ru-RU" dirty="0" err="1" smtClean="0"/>
              <a:t>шарів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err="1"/>
              <a:t>Інакше</a:t>
            </a:r>
            <a:r>
              <a:rPr lang="ru-RU" dirty="0"/>
              <a:t> </a:t>
            </a:r>
            <a:r>
              <a:rPr lang="ru-RU" dirty="0" err="1"/>
              <a:t>кажучи</a:t>
            </a:r>
            <a:r>
              <a:rPr lang="ru-RU" dirty="0"/>
              <a:t>, на </a:t>
            </a:r>
            <a:r>
              <a:rPr lang="ru-RU" dirty="0" err="1"/>
              <a:t>вихідні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</a:t>
            </a:r>
            <a:r>
              <a:rPr lang="ru-RU" dirty="0" err="1"/>
              <a:t>шарів</a:t>
            </a:r>
            <a:r>
              <a:rPr lang="ru-RU" dirty="0"/>
              <a:t> у </a:t>
            </a:r>
            <a:r>
              <a:rPr lang="ru-RU" dirty="0" err="1"/>
              <a:t>повторюваній</a:t>
            </a:r>
            <a:r>
              <a:rPr lang="ru-RU" dirty="0"/>
              <a:t> </a:t>
            </a:r>
            <a:r>
              <a:rPr lang="ru-RU" dirty="0" err="1"/>
              <a:t>нейронній</a:t>
            </a:r>
            <a:r>
              <a:rPr lang="ru-RU" dirty="0"/>
              <a:t> мережі </a:t>
            </a:r>
            <a:r>
              <a:rPr lang="ru-RU" dirty="0" err="1"/>
              <a:t>впливають</a:t>
            </a:r>
            <a:r>
              <a:rPr lang="ru-RU" dirty="0"/>
              <a:t> не </a:t>
            </a:r>
            <a:r>
              <a:rPr lang="ru-RU" dirty="0" err="1"/>
              <a:t>лише</a:t>
            </a:r>
            <a:r>
              <a:rPr lang="ru-RU" dirty="0"/>
              <a:t> ваги та </a:t>
            </a:r>
            <a:r>
              <a:rPr lang="ru-RU" dirty="0" err="1"/>
              <a:t>вихід</a:t>
            </a:r>
            <a:r>
              <a:rPr lang="ru-RU" dirty="0"/>
              <a:t> попереднього шару, як у </a:t>
            </a:r>
            <a:r>
              <a:rPr lang="ru-RU" dirty="0" err="1"/>
              <a:t>звичайній</a:t>
            </a:r>
            <a:r>
              <a:rPr lang="ru-RU" dirty="0"/>
              <a:t> </a:t>
            </a:r>
            <a:r>
              <a:rPr lang="ru-RU" dirty="0" err="1"/>
              <a:t>нейронній</a:t>
            </a:r>
            <a:r>
              <a:rPr lang="ru-RU" dirty="0"/>
              <a:t> мережі, але й «контекст» </a:t>
            </a:r>
            <a:r>
              <a:rPr lang="ru-RU" dirty="0" err="1" smtClean="0"/>
              <a:t>попередніх</a:t>
            </a:r>
            <a:r>
              <a:rPr lang="ru-RU" dirty="0" smtClean="0"/>
              <a:t>,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/>
              <a:t>є </a:t>
            </a:r>
            <a:r>
              <a:rPr lang="ru-RU" dirty="0" err="1"/>
              <a:t>похідною</a:t>
            </a:r>
            <a:r>
              <a:rPr lang="ru-RU" dirty="0"/>
              <a:t> від </a:t>
            </a:r>
            <a:r>
              <a:rPr lang="ru-RU" dirty="0" err="1"/>
              <a:t>попередніх</a:t>
            </a:r>
            <a:r>
              <a:rPr lang="ru-RU" dirty="0"/>
              <a:t> </a:t>
            </a:r>
            <a:r>
              <a:rPr lang="ru-RU" dirty="0" err="1"/>
              <a:t>входів</a:t>
            </a:r>
            <a:r>
              <a:rPr lang="ru-RU" dirty="0"/>
              <a:t> і </a:t>
            </a:r>
            <a:r>
              <a:rPr lang="ru-RU" dirty="0" err="1"/>
              <a:t>виходів</a:t>
            </a:r>
            <a:r>
              <a:rPr lang="ru-RU" dirty="0"/>
              <a:t>.</a:t>
            </a:r>
          </a:p>
          <a:p>
            <a:r>
              <a:rPr lang="ru-RU" dirty="0" err="1" smtClean="0"/>
              <a:t>Рекурентні</a:t>
            </a:r>
            <a:r>
              <a:rPr lang="ru-RU" dirty="0" smtClean="0"/>
              <a:t> </a:t>
            </a:r>
            <a:r>
              <a:rPr lang="ru-RU" dirty="0" err="1" smtClean="0"/>
              <a:t>нейронні</a:t>
            </a:r>
            <a:r>
              <a:rPr lang="ru-RU" dirty="0" smtClean="0"/>
              <a:t> </a:t>
            </a:r>
            <a:r>
              <a:rPr lang="ru-RU" dirty="0"/>
              <a:t>мережі </a:t>
            </a:r>
            <a:r>
              <a:rPr lang="ru-RU" dirty="0" err="1"/>
              <a:t>корисні</a:t>
            </a:r>
            <a:r>
              <a:rPr lang="ru-RU" dirty="0"/>
              <a:t> для </a:t>
            </a:r>
            <a:r>
              <a:rPr lang="ru-RU" dirty="0" err="1"/>
              <a:t>обробки</a:t>
            </a:r>
            <a:r>
              <a:rPr lang="ru-RU" dirty="0"/>
              <a:t> тексту через </a:t>
            </a:r>
            <a:r>
              <a:rPr lang="ru-RU" dirty="0" err="1"/>
              <a:t>їхню</a:t>
            </a:r>
            <a:r>
              <a:rPr lang="ru-RU" dirty="0"/>
              <a:t> </a:t>
            </a:r>
            <a:r>
              <a:rPr lang="ru-RU" dirty="0" err="1"/>
              <a:t>здатність</a:t>
            </a:r>
            <a:r>
              <a:rPr lang="ru-RU" dirty="0"/>
              <a:t> </a:t>
            </a:r>
            <a:r>
              <a:rPr lang="ru-RU" dirty="0" err="1"/>
              <a:t>запам’ятовувати</a:t>
            </a:r>
            <a:r>
              <a:rPr lang="ru-RU" dirty="0"/>
              <a:t>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частини</a:t>
            </a:r>
            <a:r>
              <a:rPr lang="ru-RU" dirty="0"/>
              <a:t> </a:t>
            </a:r>
            <a:r>
              <a:rPr lang="ru-RU" dirty="0" err="1"/>
              <a:t>серії</a:t>
            </a:r>
            <a:r>
              <a:rPr lang="ru-RU" dirty="0"/>
              <a:t> </a:t>
            </a:r>
            <a:r>
              <a:rPr lang="ru-RU" dirty="0" err="1"/>
              <a:t>введених</a:t>
            </a:r>
            <a:r>
              <a:rPr lang="ru-RU" dirty="0"/>
              <a:t> даних, що </a:t>
            </a:r>
            <a:r>
              <a:rPr lang="ru-RU" dirty="0" err="1"/>
              <a:t>означає</a:t>
            </a:r>
            <a:r>
              <a:rPr lang="ru-RU" dirty="0"/>
              <a:t>, що вони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враховувати</a:t>
            </a:r>
            <a:r>
              <a:rPr lang="ru-RU" dirty="0"/>
              <a:t> </a:t>
            </a:r>
            <a:r>
              <a:rPr lang="ru-RU" dirty="0" err="1"/>
              <a:t>попередні</a:t>
            </a:r>
            <a:r>
              <a:rPr lang="ru-RU" dirty="0"/>
              <a:t> </a:t>
            </a:r>
            <a:r>
              <a:rPr lang="ru-RU" dirty="0" err="1"/>
              <a:t>частини</a:t>
            </a:r>
            <a:r>
              <a:rPr lang="ru-RU" dirty="0"/>
              <a:t> </a:t>
            </a:r>
            <a:r>
              <a:rPr lang="ru-RU" dirty="0" err="1"/>
              <a:t>речення</a:t>
            </a:r>
            <a:r>
              <a:rPr lang="ru-RU" dirty="0"/>
              <a:t> для </a:t>
            </a:r>
            <a:r>
              <a:rPr lang="ru-RU" dirty="0" err="1"/>
              <a:t>інтерпретації</a:t>
            </a:r>
            <a:r>
              <a:rPr lang="ru-RU" dirty="0"/>
              <a:t> контексту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0" name="Прямоугольник 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381" y="2318088"/>
            <a:ext cx="3769533" cy="2221823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 </a:t>
            </a:r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Short-Term Memory (LSTMs) networks</a:t>
            </a:r>
            <a:endParaRPr lang="ru-RU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580" y="1458131"/>
            <a:ext cx="6805134" cy="394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0" name="Прямоугольник 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ru-RU" dirty="0" err="1" smtClean="0">
                <a:solidFill>
                  <a:srgbClr val="FFFFFF"/>
                </a:solidFill>
              </a:rPr>
              <a:t>Аналіз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результатів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5271" y="718680"/>
            <a:ext cx="7163140" cy="5420640"/>
          </a:xfrm>
        </p:spPr>
        <p:txBody>
          <a:bodyPr>
            <a:normAutofit fontScale="92500"/>
          </a:bodyPr>
          <a:lstStyle/>
          <a:p>
            <a:r>
              <a:rPr lang="ru-RU" dirty="0" err="1" smtClean="0"/>
              <a:t>Програмний</a:t>
            </a:r>
            <a:r>
              <a:rPr lang="ru-RU" dirty="0" smtClean="0"/>
              <a:t> </a:t>
            </a:r>
            <a:r>
              <a:rPr lang="ru-RU" dirty="0" err="1" smtClean="0"/>
              <a:t>застосунок</a:t>
            </a:r>
            <a:r>
              <a:rPr lang="ru-RU" dirty="0" smtClean="0"/>
              <a:t> </a:t>
            </a:r>
            <a:r>
              <a:rPr lang="ru-RU" dirty="0" err="1" smtClean="0"/>
              <a:t>прикладений</a:t>
            </a:r>
            <a:r>
              <a:rPr lang="ru-RU" dirty="0" smtClean="0"/>
              <a:t> у </a:t>
            </a:r>
            <a:r>
              <a:rPr lang="ru-RU" dirty="0" err="1" smtClean="0"/>
              <a:t>вигляді</a:t>
            </a:r>
            <a:r>
              <a:rPr lang="ru-RU" dirty="0" smtClean="0"/>
              <a:t> </a:t>
            </a:r>
            <a:r>
              <a:rPr lang="en-US" dirty="0" smtClean="0"/>
              <a:t>.</a:t>
            </a:r>
            <a:r>
              <a:rPr lang="en-US" dirty="0" err="1" smtClean="0"/>
              <a:t>ipynb</a:t>
            </a:r>
            <a:r>
              <a:rPr lang="uk-UA" dirty="0" smtClean="0"/>
              <a:t>:</a:t>
            </a:r>
          </a:p>
          <a:p>
            <a:pPr marL="0" indent="0">
              <a:buNone/>
            </a:pPr>
            <a:r>
              <a:rPr lang="en-US" dirty="0"/>
              <a:t>https://github.com/VladislavDDP/NN/blob/main/NN_lab8.ipynb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Результати роботи на 4-х </a:t>
            </a:r>
            <a:r>
              <a:rPr lang="ru-RU" dirty="0" err="1" smtClean="0"/>
              <a:t>епохах</a:t>
            </a:r>
            <a:r>
              <a:rPr lang="ru-RU" dirty="0" smtClean="0"/>
              <a:t> </a:t>
            </a:r>
            <a:r>
              <a:rPr lang="ru-RU" dirty="0" err="1" smtClean="0"/>
              <a:t>дуже</a:t>
            </a:r>
            <a:r>
              <a:rPr lang="ru-RU" dirty="0" smtClean="0"/>
              <a:t> </a:t>
            </a:r>
            <a:r>
              <a:rPr lang="ru-RU" dirty="0" err="1" smtClean="0"/>
              <a:t>невдалі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uk-UA" b="1" dirty="0" smtClean="0"/>
              <a:t>	</a:t>
            </a:r>
            <a:r>
              <a:rPr lang="en-US" b="1" dirty="0" smtClean="0"/>
              <a:t>sear </a:t>
            </a:r>
            <a:r>
              <a:rPr lang="en-US" b="1" dirty="0" err="1"/>
              <a:t>sear</a:t>
            </a:r>
            <a:r>
              <a:rPr lang="en-US" b="1" dirty="0"/>
              <a:t> </a:t>
            </a:r>
            <a:r>
              <a:rPr lang="en-US" b="1" dirty="0" err="1"/>
              <a:t>sear</a:t>
            </a:r>
            <a:r>
              <a:rPr lang="en-US" b="1" dirty="0"/>
              <a:t> </a:t>
            </a:r>
            <a:r>
              <a:rPr lang="en-US" b="1" dirty="0" err="1" smtClean="0"/>
              <a:t>sear</a:t>
            </a:r>
            <a:endParaRPr lang="uk-UA" b="1" dirty="0" smtClean="0"/>
          </a:p>
          <a:p>
            <a:pPr marL="0" indent="0">
              <a:buNone/>
            </a:pPr>
            <a:endParaRPr lang="uk-UA" b="1" dirty="0" smtClean="0"/>
          </a:p>
          <a:p>
            <a:r>
              <a:rPr lang="ru-RU" dirty="0" smtClean="0"/>
              <a:t>Для 25-ти ми </a:t>
            </a:r>
            <a:r>
              <a:rPr lang="ru-RU" dirty="0" err="1" smtClean="0"/>
              <a:t>можемо</a:t>
            </a:r>
            <a:r>
              <a:rPr lang="ru-RU" dirty="0" smtClean="0"/>
              <a:t> </a:t>
            </a:r>
            <a:r>
              <a:rPr lang="ru-RU" dirty="0" err="1" smtClean="0"/>
              <a:t>побачити</a:t>
            </a:r>
            <a:r>
              <a:rPr lang="ru-RU" dirty="0" smtClean="0"/>
              <a:t>, що </a:t>
            </a:r>
            <a:r>
              <a:rPr lang="ru-RU" dirty="0" err="1" smtClean="0"/>
              <a:t>нейромережа</a:t>
            </a:r>
            <a:r>
              <a:rPr lang="ru-RU" dirty="0" smtClean="0"/>
              <a:t> </a:t>
            </a:r>
            <a:r>
              <a:rPr lang="ru-RU" dirty="0" err="1" smtClean="0"/>
              <a:t>навчилася</a:t>
            </a:r>
            <a:r>
              <a:rPr lang="ru-RU" dirty="0" smtClean="0"/>
              <a:t> </a:t>
            </a:r>
            <a:r>
              <a:rPr lang="ru-RU" dirty="0" err="1" smtClean="0"/>
              <a:t>розпізнавати</a:t>
            </a:r>
            <a:r>
              <a:rPr lang="ru-RU" dirty="0" smtClean="0"/>
              <a:t> паттерни, але </a:t>
            </a:r>
            <a:r>
              <a:rPr lang="ru-RU" dirty="0" err="1" smtClean="0"/>
              <a:t>зациклилася</a:t>
            </a:r>
            <a:r>
              <a:rPr lang="ru-RU" dirty="0" smtClean="0"/>
              <a:t> на одному з </a:t>
            </a:r>
            <a:r>
              <a:rPr lang="ru-RU" dirty="0" err="1" smtClean="0"/>
              <a:t>представлених</a:t>
            </a:r>
            <a:r>
              <a:rPr lang="ru-RU" dirty="0" smtClean="0"/>
              <a:t>:</a:t>
            </a:r>
            <a:endParaRPr lang="ru-RU" dirty="0"/>
          </a:p>
          <a:p>
            <a:pPr marL="0" indent="0">
              <a:buNone/>
            </a:pPr>
            <a:r>
              <a:rPr lang="uk-UA" b="1" dirty="0"/>
              <a:t>	</a:t>
            </a:r>
            <a:r>
              <a:rPr lang="en-US" b="1" dirty="0"/>
              <a:t>strange sea </a:t>
            </a:r>
            <a:r>
              <a:rPr lang="en-US" b="1" dirty="0" smtClean="0"/>
              <a:t>strange sea</a:t>
            </a:r>
            <a:endParaRPr lang="uk-UA" b="1" dirty="0"/>
          </a:p>
          <a:p>
            <a:pPr marL="0" indent="0">
              <a:buNone/>
            </a:pPr>
            <a:r>
              <a:rPr lang="uk-UA" dirty="0" smtClean="0"/>
              <a:t>Отже, результат не виявився бездоганним, але треба розуміти, що кількість втрат була досить високою навіть для тренувального набору (1.6) на 25-ти епохах. При збільшенні кількості епох, підборі вдалого коефіцієнту швидкості навчання та кращій нормалізації можна досягти результату такого вигляду:</a:t>
            </a:r>
          </a:p>
          <a:p>
            <a:pPr marL="0" indent="0">
              <a:buNone/>
            </a:pPr>
            <a:r>
              <a:rPr lang="uk-UA" b="1" dirty="0"/>
              <a:t>	</a:t>
            </a:r>
            <a:r>
              <a:rPr lang="en-US" b="1" dirty="0" smtClean="0"/>
              <a:t>and </a:t>
            </a:r>
            <a:r>
              <a:rPr lang="en-US" b="1" dirty="0"/>
              <a:t>the had an </a:t>
            </a:r>
            <a:r>
              <a:rPr lang="en-US" b="1" dirty="0" err="1"/>
              <a:t>ardand</a:t>
            </a:r>
            <a:r>
              <a:rPr lang="en-US" b="1" dirty="0"/>
              <a:t> the </a:t>
            </a:r>
            <a:r>
              <a:rPr lang="en-US" b="1" dirty="0" err="1"/>
              <a:t>verasion</a:t>
            </a:r>
            <a:r>
              <a:rPr lang="en-US" b="1" dirty="0"/>
              <a:t> the </a:t>
            </a:r>
            <a:r>
              <a:rPr lang="en-US" b="1" dirty="0" err="1"/>
              <a:t>the</a:t>
            </a:r>
            <a:r>
              <a:rPr lang="en-US" b="1" dirty="0"/>
              <a:t> dears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47481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185" y="2841509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ru-RU" dirty="0" err="1" smtClean="0">
                <a:solidFill>
                  <a:schemeClr val="bg1"/>
                </a:solidFill>
              </a:rPr>
              <a:t>Дякую</a:t>
            </a:r>
            <a:r>
              <a:rPr lang="ru-RU" dirty="0" smtClean="0">
                <a:solidFill>
                  <a:schemeClr val="bg1"/>
                </a:solidFill>
              </a:rPr>
              <a:t> за </a:t>
            </a:r>
            <a:r>
              <a:rPr lang="ru-RU" dirty="0" err="1" smtClean="0">
                <a:solidFill>
                  <a:schemeClr val="bg1"/>
                </a:solidFill>
              </a:rPr>
              <a:t>увагу</a:t>
            </a:r>
            <a:r>
              <a:rPr lang="ru-RU" dirty="0" smtClean="0">
                <a:solidFill>
                  <a:schemeClr val="bg1"/>
                </a:solidFill>
              </a:rPr>
              <a:t>!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 descr="Рука с ручкой, указывающей на финансовые показатели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в финансовом стиле</Template>
  <TotalTime>0</TotalTime>
  <Words>84</Words>
  <Application>Microsoft Office PowerPoint</Application>
  <PresentationFormat>Широкоэкранный</PresentationFormat>
  <Paragraphs>32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Gill Sans MT</vt:lpstr>
      <vt:lpstr>Посылка</vt:lpstr>
      <vt:lpstr>Text Generation</vt:lpstr>
      <vt:lpstr>Technologies</vt:lpstr>
      <vt:lpstr>Опис нейронної мережі</vt:lpstr>
      <vt:lpstr>Long Short-Term Memory (LSTMs) networks</vt:lpstr>
      <vt:lpstr>Аналіз результатів</vt:lpstr>
      <vt:lpstr>Дякую за увагу!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2022-05-14T16:33:49Z</dcterms:created>
  <dcterms:modified xsi:type="dcterms:W3CDTF">2022-05-14T16:54:31Z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