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1" d="100"/>
          <a:sy n="71" d="100"/>
        </p:scale>
        <p:origin x="6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6B8E75ED-759D-4EE7-BD3A-E261DD4DCE6B}"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7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E24A75E-18A2-46FB-8564-E48690991B66}" type="datetimeFigureOut">
              <a:rPr lang="ru-RU" smtClean="0"/>
              <a:t>04.10.2019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B8E75ED-759D-4EE7-BD3A-E261DD4DCE6B}" type="slidenum">
              <a:rPr lang="ru-RU" smtClean="0"/>
              <a:t>‹#›</a:t>
            </a:fld>
            <a:endParaRPr lang="ru-RU"/>
          </a:p>
        </p:txBody>
      </p:sp>
    </p:spTree>
    <p:extLst>
      <p:ext uri="{BB962C8B-B14F-4D97-AF65-F5344CB8AC3E}">
        <p14:creationId xmlns:p14="http://schemas.microsoft.com/office/powerpoint/2010/main" val="171327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586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72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spTree>
    <p:extLst>
      <p:ext uri="{BB962C8B-B14F-4D97-AF65-F5344CB8AC3E}">
        <p14:creationId xmlns:p14="http://schemas.microsoft.com/office/powerpoint/2010/main" val="2581471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666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538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87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13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spTree>
    <p:extLst>
      <p:ext uri="{BB962C8B-B14F-4D97-AF65-F5344CB8AC3E}">
        <p14:creationId xmlns:p14="http://schemas.microsoft.com/office/powerpoint/2010/main" val="341214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E24A75E-18A2-46FB-8564-E48690991B66}" type="datetimeFigureOut">
              <a:rPr lang="ru-RU" smtClean="0"/>
              <a:t>04.10.2019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B8E75ED-759D-4EE7-BD3A-E261DD4DCE6B}" type="slidenum">
              <a:rPr lang="ru-RU" smtClean="0"/>
              <a:t>‹#›</a:t>
            </a:fld>
            <a:endParaRPr lang="ru-RU"/>
          </a:p>
        </p:txBody>
      </p:sp>
    </p:spTree>
    <p:extLst>
      <p:ext uri="{BB962C8B-B14F-4D97-AF65-F5344CB8AC3E}">
        <p14:creationId xmlns:p14="http://schemas.microsoft.com/office/powerpoint/2010/main" val="14081126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E24A75E-18A2-46FB-8564-E48690991B66}" type="datetimeFigureOut">
              <a:rPr lang="ru-RU" smtClean="0"/>
              <a:t>04.10.2019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B8E75ED-759D-4EE7-BD3A-E261DD4DCE6B}" type="slidenum">
              <a:rPr lang="ru-RU" smtClean="0"/>
              <a:t>‹#›</a:t>
            </a:fld>
            <a:endParaRPr lang="ru-RU"/>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15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E24A75E-18A2-46FB-8564-E48690991B66}" type="datetimeFigureOut">
              <a:rPr lang="ru-RU" smtClean="0"/>
              <a:t>04.10.2019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B8E75ED-759D-4EE7-BD3A-E261DD4DCE6B}"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3059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E24A75E-18A2-46FB-8564-E48690991B66}" type="datetimeFigureOut">
              <a:rPr lang="ru-RU" smtClean="0"/>
              <a:t>04.10.2019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B8E75ED-759D-4EE7-BD3A-E261DD4DCE6B}"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859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4A75E-18A2-46FB-8564-E48690991B66}" type="datetimeFigureOut">
              <a:rPr lang="ru-RU" smtClean="0"/>
              <a:t>04.10.2019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B8E75ED-759D-4EE7-BD3A-E261DD4DCE6B}" type="slidenum">
              <a:rPr lang="ru-RU" smtClean="0"/>
              <a:t>‹#›</a:t>
            </a:fld>
            <a:endParaRPr lang="ru-RU"/>
          </a:p>
        </p:txBody>
      </p:sp>
    </p:spTree>
    <p:extLst>
      <p:ext uri="{BB962C8B-B14F-4D97-AF65-F5344CB8AC3E}">
        <p14:creationId xmlns:p14="http://schemas.microsoft.com/office/powerpoint/2010/main" val="38820155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E24A75E-18A2-46FB-8564-E48690991B66}" type="datetimeFigureOut">
              <a:rPr lang="ru-RU" smtClean="0"/>
              <a:t>04.10.2019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B8E75ED-759D-4EE7-BD3A-E261DD4DCE6B}"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16052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E24A75E-18A2-46FB-8564-E48690991B66}" type="datetimeFigureOut">
              <a:rPr lang="ru-RU" smtClean="0"/>
              <a:t>04.10.2019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B8E75ED-759D-4EE7-BD3A-E261DD4DCE6B}" type="slidenum">
              <a:rPr lang="ru-RU" smtClean="0"/>
              <a:t>‹#›</a:t>
            </a:fld>
            <a:endParaRPr lang="ru-RU"/>
          </a:p>
        </p:txBody>
      </p:sp>
    </p:spTree>
    <p:extLst>
      <p:ext uri="{BB962C8B-B14F-4D97-AF65-F5344CB8AC3E}">
        <p14:creationId xmlns:p14="http://schemas.microsoft.com/office/powerpoint/2010/main" val="339692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a:off x="889000" y="374119"/>
              <a:ext cx="47752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24A75E-18A2-46FB-8564-E48690991B66}" type="datetimeFigureOut">
              <a:rPr lang="ru-RU" smtClean="0"/>
              <a:t>04.10.2019</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8E75ED-759D-4EE7-BD3A-E261DD4DCE6B}" type="slidenum">
              <a:rPr lang="ru-RU" smtClean="0"/>
              <a:t>‹#›</a:t>
            </a:fld>
            <a:endParaRPr lang="ru-RU"/>
          </a:p>
        </p:txBody>
      </p:sp>
    </p:spTree>
    <p:extLst>
      <p:ext uri="{BB962C8B-B14F-4D97-AF65-F5344CB8AC3E}">
        <p14:creationId xmlns:p14="http://schemas.microsoft.com/office/powerpoint/2010/main" val="396045508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u.wikipedia.org/wiki/EBCDIC" TargetMode="External"/><Relationship Id="rId2" Type="http://schemas.openxmlformats.org/officeDocument/2006/relationships/hyperlink" Target="https://ru.wikipedia.org/wiki/ASCII"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ru.wikipedia.org/wiki/FTP" TargetMode="External"/><Relationship Id="rId2" Type="http://schemas.openxmlformats.org/officeDocument/2006/relationships/hyperlink" Target="https://ru.wikipedia.org/wiki/HTTP"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u.wikipedia.org/wiki/802.11" TargetMode="External"/><Relationship Id="rId2" Type="http://schemas.openxmlformats.org/officeDocument/2006/relationships/hyperlink" Target="https://ru.wikipedia.org/wiki/Bluetooth" TargetMode="External"/><Relationship Id="rId1" Type="http://schemas.openxmlformats.org/officeDocument/2006/relationships/slideLayout" Target="../slideLayouts/slideLayout3.xml"/><Relationship Id="rId6" Type="http://schemas.openxmlformats.org/officeDocument/2006/relationships/hyperlink" Target="https://ru.wikipedia.org/wiki/GSM" TargetMode="External"/><Relationship Id="rId5" Type="http://schemas.openxmlformats.org/officeDocument/2006/relationships/hyperlink" Target="https://ru.wikipedia.org/wiki/Etherloop" TargetMode="External"/><Relationship Id="rId4" Type="http://schemas.openxmlformats.org/officeDocument/2006/relationships/hyperlink" Target="https://ru.wikipedia.org/wiki/Wi-F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IEEE_802.22" TargetMode="External"/><Relationship Id="rId2" Type="http://schemas.openxmlformats.org/officeDocument/2006/relationships/hyperlink" Target="https://ru.wikipedia.org/wiki/Point-to-Point_Protocol" TargetMode="External"/><Relationship Id="rId1" Type="http://schemas.openxmlformats.org/officeDocument/2006/relationships/slideLayout" Target="../slideLayouts/slideLayout3.xml"/><Relationship Id="rId5" Type="http://schemas.openxmlformats.org/officeDocument/2006/relationships/hyperlink" Target="https://ru.wikipedia.org/wiki/L2TP" TargetMode="External"/><Relationship Id="rId4" Type="http://schemas.openxmlformats.org/officeDocument/2006/relationships/hyperlink" Target="https://ru.wikipedia.org/wiki/AR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ru.wikipedia.org/wiki/IPv6" TargetMode="External"/><Relationship Id="rId2" Type="http://schemas.openxmlformats.org/officeDocument/2006/relationships/hyperlink" Target="https://ru.wikipedia.org/wiki/IPv4" TargetMode="External"/><Relationship Id="rId1" Type="http://schemas.openxmlformats.org/officeDocument/2006/relationships/slideLayout" Target="../slideLayouts/slideLayout3.xml"/><Relationship Id="rId4" Type="http://schemas.openxmlformats.org/officeDocument/2006/relationships/hyperlink" Target="https://ru.wikipedia.org/wiki/IPsec"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ru.wikipedia.org/wiki/User_Datagram_Protocol" TargetMode="External"/><Relationship Id="rId2" Type="http://schemas.openxmlformats.org/officeDocument/2006/relationships/hyperlink" Target="https://ru.wikipedia.org/wiki/Transmission_Control_Protocol" TargetMode="External"/><Relationship Id="rId1" Type="http://schemas.openxmlformats.org/officeDocument/2006/relationships/slideLayout" Target="../slideLayouts/slideLayout3.xml"/><Relationship Id="rId4" Type="http://schemas.openxmlformats.org/officeDocument/2006/relationships/hyperlink" Target="https://ru.wikipedia.org/wiki/SCT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ru.wikipedia.org/wiki/Password_Authentication_Protocol" TargetMode="External"/><Relationship Id="rId2" Type="http://schemas.openxmlformats.org/officeDocument/2006/relationships/hyperlink" Target="https://ru.wikipedia.org/wiki/Remote_Procedure_Cal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i="1" dirty="0">
                <a:solidFill>
                  <a:srgbClr val="FFC000"/>
                </a:solidFill>
              </a:rPr>
              <a:t>OSI MODEL</a:t>
            </a:r>
            <a:endParaRPr lang="ru-RU" dirty="0">
              <a:solidFill>
                <a:srgbClr val="FFC000"/>
              </a:solidFill>
            </a:endParaRPr>
          </a:p>
        </p:txBody>
      </p:sp>
      <p:sp>
        <p:nvSpPr>
          <p:cNvPr id="3" name="Подзаголовок 2"/>
          <p:cNvSpPr>
            <a:spLocks noGrp="1"/>
          </p:cNvSpPr>
          <p:nvPr>
            <p:ph type="subTitle" idx="1"/>
          </p:nvPr>
        </p:nvSpPr>
        <p:spPr/>
        <p:txBody>
          <a:bodyPr/>
          <a:lstStyle/>
          <a:p>
            <a:r>
              <a:rPr lang="en-US" b="1" i="1" dirty="0"/>
              <a:t>Open Systems Interconnection Basic Reference Model</a:t>
            </a:r>
            <a:endParaRPr lang="uk-UA" b="1" dirty="0"/>
          </a:p>
          <a:p>
            <a:endParaRPr lang="ru-RU" dirty="0"/>
          </a:p>
        </p:txBody>
      </p:sp>
    </p:spTree>
    <p:extLst>
      <p:ext uri="{BB962C8B-B14F-4D97-AF65-F5344CB8AC3E}">
        <p14:creationId xmlns:p14="http://schemas.microsoft.com/office/powerpoint/2010/main" val="899743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1294" y="430306"/>
            <a:ext cx="4625788" cy="738664"/>
          </a:xfrm>
          <a:prstGeom prst="rect">
            <a:avLst/>
          </a:prstGeom>
          <a:noFill/>
        </p:spPr>
        <p:txBody>
          <a:bodyPr wrap="square" rtlCol="0">
            <a:spAutoFit/>
          </a:bodyPr>
          <a:lstStyle/>
          <a:p>
            <a:pPr marL="0" lvl="1"/>
            <a:r>
              <a:rPr lang="es-VE"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2.6. </a:t>
            </a:r>
            <a:r>
              <a:rPr lang="en-US"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 6: </a:t>
            </a:r>
            <a:r>
              <a:rPr lang="es-VE" sz="24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Presentation</a:t>
            </a:r>
            <a:r>
              <a:rPr lang="es-VE"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 </a:t>
            </a:r>
            <a:r>
              <a:rPr lang="es-VE" sz="24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a:t>
            </a:r>
            <a:endParaRPr lang="es-VE"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endParaRPr>
          </a:p>
          <a:p>
            <a:endParaRPr lang="ru-RU" dirty="0"/>
          </a:p>
        </p:txBody>
      </p:sp>
      <p:sp>
        <p:nvSpPr>
          <p:cNvPr id="5" name="Объект 2"/>
          <p:cNvSpPr txBox="1">
            <a:spLocks/>
          </p:cNvSpPr>
          <p:nvPr/>
        </p:nvSpPr>
        <p:spPr>
          <a:xfrm>
            <a:off x="941294" y="1151709"/>
            <a:ext cx="9189477" cy="4554582"/>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provides data organization when sending it:</a:t>
            </a:r>
            <a:endParaRPr lang="ru-RU"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protocol conversion and data encoding/decoding;</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outgoing messages, converts data to a common format for transmission over the network; for incoming messages, converts data from a common network format to a format that the receiving application can understand;</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redirect requests to another network resource if they cannot be processed locally.</a:t>
            </a:r>
          </a:p>
          <a:p>
            <a:pPr algn="l"/>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Protocol</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2"/>
              </a:rPr>
              <a:t>ASCII</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tooltip="EBCDIC"/>
              </a:rPr>
              <a:t>EBCDIC</a:t>
            </a:r>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Data Type: PDU</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Protocol Data Units)</a:t>
            </a:r>
            <a:endParaRPr lang="ru-RU" dirty="0" smtClean="0">
              <a:latin typeface="Times New Roman" panose="02020603050405020304" pitchFamily="18" charset="0"/>
              <a:cs typeface="Times New Roman" panose="02020603050405020304" pitchFamily="18" charset="0"/>
            </a:endParaRPr>
          </a:p>
          <a:p>
            <a:endParaRPr lang="ru-RU" dirty="0" smtClean="0"/>
          </a:p>
          <a:p>
            <a:endParaRPr lang="en-US" dirty="0"/>
          </a:p>
        </p:txBody>
      </p:sp>
    </p:spTree>
    <p:extLst>
      <p:ext uri="{BB962C8B-B14F-4D97-AF65-F5344CB8AC3E}">
        <p14:creationId xmlns:p14="http://schemas.microsoft.com/office/powerpoint/2010/main" val="3503665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1635" y="457200"/>
            <a:ext cx="4625789" cy="738664"/>
          </a:xfrm>
          <a:prstGeom prst="rect">
            <a:avLst/>
          </a:prstGeom>
          <a:noFill/>
        </p:spPr>
        <p:txBody>
          <a:bodyPr wrap="square" rtlCol="0">
            <a:spAutoFit/>
          </a:bodyPr>
          <a:lstStyle/>
          <a:p>
            <a:pPr marL="0" lvl="1"/>
            <a:r>
              <a:rPr lang="es-VE"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2.7. </a:t>
            </a:r>
            <a:r>
              <a:rPr lang="en-US"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 7: </a:t>
            </a:r>
            <a:r>
              <a:rPr lang="es-VE" sz="24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Application</a:t>
            </a:r>
            <a:r>
              <a:rPr lang="es-VE"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 </a:t>
            </a:r>
            <a:r>
              <a:rPr lang="es-VE" sz="24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a:t>
            </a:r>
            <a:endParaRPr lang="en-US" sz="24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endParaRPr>
          </a:p>
          <a:p>
            <a:endParaRPr lang="ru-RU" dirty="0"/>
          </a:p>
        </p:txBody>
      </p:sp>
      <p:sp>
        <p:nvSpPr>
          <p:cNvPr id="5" name="Объект 2"/>
          <p:cNvSpPr txBox="1">
            <a:spLocks/>
          </p:cNvSpPr>
          <p:nvPr/>
        </p:nvSpPr>
        <p:spPr>
          <a:xfrm>
            <a:off x="852146" y="1129937"/>
            <a:ext cx="10550960" cy="5001922"/>
          </a:xfrm>
          <a:prstGeom prst="rect">
            <a:avLst/>
          </a:prstGeom>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the top level of the model, which provides the interaction of user applications with the network:</a:t>
            </a:r>
          </a:p>
          <a:p>
            <a:pPr algn="l"/>
            <a:endParaRPr lang="en-US"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allows applications to use network services (remote access to files and databases, email forwarding)</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responsible for the transfer of proprietary information;</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provides applications with error information;</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creates requests to the presentation level.</a:t>
            </a:r>
          </a:p>
          <a:p>
            <a:pPr algn="l"/>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Protocol</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2"/>
              </a:rPr>
              <a:t>HTTP,</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tooltip="FTP"/>
              </a:rPr>
              <a:t>FTP,</a:t>
            </a:r>
            <a:r>
              <a:rPr lang="en-US" dirty="0" smtClean="0">
                <a:latin typeface="Times New Roman" panose="02020603050405020304" pitchFamily="18" charset="0"/>
                <a:cs typeface="Times New Roman" panose="02020603050405020304" pitchFamily="18" charset="0"/>
              </a:rPr>
              <a:t> POP3</a:t>
            </a:r>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Data Type: PDU</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Protocol Data Units)</a:t>
            </a:r>
            <a:endParaRPr lang="ru-RU"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36488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en-US" sz="4800" i="1" dirty="0">
                <a:solidFill>
                  <a:srgbClr val="FF0000"/>
                </a:solidFill>
              </a:rPr>
              <a:t>Thanks for your attention!</a:t>
            </a:r>
            <a:endParaRPr lang="ru-RU" sz="4800" i="1" dirty="0">
              <a:solidFill>
                <a:srgbClr val="FF0000"/>
              </a:solidFill>
            </a:endParaRPr>
          </a:p>
        </p:txBody>
      </p:sp>
    </p:spTree>
    <p:extLst>
      <p:ext uri="{BB962C8B-B14F-4D97-AF65-F5344CB8AC3E}">
        <p14:creationId xmlns:p14="http://schemas.microsoft.com/office/powerpoint/2010/main" val="2228645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8189" y="336176"/>
            <a:ext cx="4518211" cy="584775"/>
          </a:xfrm>
          <a:prstGeom prst="rect">
            <a:avLst/>
          </a:prstGeom>
          <a:noFill/>
        </p:spPr>
        <p:txBody>
          <a:bodyPr wrap="square" rtlCol="0">
            <a:spAutoFit/>
          </a:bodyPr>
          <a:lstStyle/>
          <a:p>
            <a:r>
              <a:rPr lang="en-US" sz="3200" b="1" spc="300" dirty="0" smtClean="0">
                <a:ln>
                  <a:solidFill>
                    <a:schemeClr val="bg1">
                      <a:lumMod val="75000"/>
                    </a:schemeClr>
                  </a:solidFill>
                </a:ln>
                <a:solidFill>
                  <a:srgbClr val="FF0000"/>
                </a:solidFill>
              </a:rPr>
              <a:t>Contents</a:t>
            </a:r>
            <a:endParaRPr lang="ru-RU" sz="2800" b="1" spc="300" dirty="0">
              <a:ln>
                <a:solidFill>
                  <a:schemeClr val="bg1">
                    <a:lumMod val="75000"/>
                  </a:schemeClr>
                </a:solidFill>
              </a:ln>
              <a:solidFill>
                <a:srgbClr val="FF0000"/>
              </a:solidFill>
            </a:endParaRPr>
          </a:p>
        </p:txBody>
      </p:sp>
      <p:sp>
        <p:nvSpPr>
          <p:cNvPr id="7" name="TextBox 6"/>
          <p:cNvSpPr txBox="1"/>
          <p:nvPr/>
        </p:nvSpPr>
        <p:spPr>
          <a:xfrm>
            <a:off x="968189" y="1411941"/>
            <a:ext cx="8659905" cy="4801314"/>
          </a:xfrm>
          <a:prstGeom prst="rect">
            <a:avLst/>
          </a:prstGeom>
          <a:noFill/>
        </p:spPr>
        <p:txBody>
          <a:bodyPr wrap="square" rtlCol="0">
            <a:spAutoFit/>
          </a:bodyPr>
          <a:lstStyle/>
          <a:p>
            <a:r>
              <a:rPr lang="es-VE" sz="3200" dirty="0" smtClean="0">
                <a:solidFill>
                  <a:schemeClr val="accent1"/>
                </a:solidFill>
                <a:latin typeface="Times New Roman" panose="02020603050405020304" pitchFamily="18" charset="0"/>
                <a:cs typeface="Times New Roman" panose="02020603050405020304" pitchFamily="18" charset="0"/>
              </a:rPr>
              <a:t>1. </a:t>
            </a:r>
            <a:r>
              <a:rPr lang="es-VE" sz="3200" dirty="0" err="1" smtClean="0">
                <a:solidFill>
                  <a:schemeClr val="accent1"/>
                </a:solidFill>
                <a:latin typeface="Times New Roman" panose="02020603050405020304" pitchFamily="18" charset="0"/>
                <a:cs typeface="Times New Roman" panose="02020603050405020304" pitchFamily="18" charset="0"/>
              </a:rPr>
              <a:t>What</a:t>
            </a:r>
            <a:r>
              <a:rPr lang="es-VE" sz="3200" dirty="0" smtClean="0">
                <a:solidFill>
                  <a:schemeClr val="accent1"/>
                </a:solidFill>
                <a:latin typeface="Times New Roman" panose="02020603050405020304" pitchFamily="18" charset="0"/>
                <a:cs typeface="Times New Roman" panose="02020603050405020304" pitchFamily="18" charset="0"/>
              </a:rPr>
              <a:t> </a:t>
            </a:r>
            <a:r>
              <a:rPr lang="es-VE" sz="3200" dirty="0" err="1" smtClean="0">
                <a:solidFill>
                  <a:schemeClr val="accent1"/>
                </a:solidFill>
                <a:latin typeface="Times New Roman" panose="02020603050405020304" pitchFamily="18" charset="0"/>
                <a:cs typeface="Times New Roman" panose="02020603050405020304" pitchFamily="18" charset="0"/>
              </a:rPr>
              <a:t>is</a:t>
            </a:r>
            <a:r>
              <a:rPr lang="es-VE" sz="3200" dirty="0" smtClean="0">
                <a:solidFill>
                  <a:schemeClr val="accent1"/>
                </a:solidFill>
                <a:latin typeface="Times New Roman" panose="02020603050405020304" pitchFamily="18" charset="0"/>
                <a:cs typeface="Times New Roman" panose="02020603050405020304" pitchFamily="18" charset="0"/>
              </a:rPr>
              <a:t> OSI?</a:t>
            </a:r>
          </a:p>
          <a:p>
            <a:r>
              <a:rPr lang="es-VE" sz="3200" dirty="0" smtClean="0">
                <a:solidFill>
                  <a:schemeClr val="accent1"/>
                </a:solidFill>
                <a:latin typeface="Times New Roman" panose="02020603050405020304" pitchFamily="18" charset="0"/>
                <a:cs typeface="Times New Roman" panose="02020603050405020304" pitchFamily="18" charset="0"/>
              </a:rPr>
              <a:t>2. OSI </a:t>
            </a:r>
            <a:r>
              <a:rPr lang="es-VE" sz="3200" dirty="0" err="1" smtClean="0">
                <a:solidFill>
                  <a:schemeClr val="accent1"/>
                </a:solidFill>
                <a:latin typeface="Times New Roman" panose="02020603050405020304" pitchFamily="18" charset="0"/>
                <a:cs typeface="Times New Roman" panose="02020603050405020304" pitchFamily="18" charset="0"/>
              </a:rPr>
              <a:t>Layers</a:t>
            </a:r>
            <a:endParaRPr lang="es-VE" sz="3200" dirty="0" smtClean="0">
              <a:solidFill>
                <a:schemeClr val="accent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s-VE" sz="3200" dirty="0" smtClean="0">
                <a:solidFill>
                  <a:schemeClr val="accent1"/>
                </a:solidFill>
                <a:latin typeface="Times New Roman" panose="02020603050405020304" pitchFamily="18" charset="0"/>
                <a:cs typeface="Times New Roman" panose="02020603050405020304" pitchFamily="18" charset="0"/>
              </a:rPr>
              <a:t>2.1. </a:t>
            </a:r>
            <a:r>
              <a:rPr lang="en-US" sz="3200" dirty="0" smtClean="0">
                <a:solidFill>
                  <a:schemeClr val="accent1"/>
                </a:solidFill>
                <a:latin typeface="Times New Roman" panose="02020603050405020304" pitchFamily="18" charset="0"/>
                <a:cs typeface="Times New Roman" panose="02020603050405020304" pitchFamily="18" charset="0"/>
              </a:rPr>
              <a:t>Layer 1: Physical Layer</a:t>
            </a:r>
            <a:endParaRPr lang="es-VE" sz="3200" dirty="0" smtClean="0">
              <a:solidFill>
                <a:schemeClr val="accent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3200" dirty="0" smtClean="0">
                <a:solidFill>
                  <a:schemeClr val="accent1"/>
                </a:solidFill>
                <a:latin typeface="Times New Roman" panose="02020603050405020304" pitchFamily="18" charset="0"/>
                <a:cs typeface="Times New Roman" panose="02020603050405020304" pitchFamily="18" charset="0"/>
              </a:rPr>
              <a:t>2.2. Layer 2: Data Link Layer</a:t>
            </a:r>
            <a:endParaRPr lang="es-VE" sz="3200" dirty="0" smtClean="0">
              <a:solidFill>
                <a:schemeClr val="accent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3200" dirty="0" smtClean="0">
                <a:solidFill>
                  <a:schemeClr val="accent1"/>
                </a:solidFill>
                <a:latin typeface="Times New Roman" panose="02020603050405020304" pitchFamily="18" charset="0"/>
                <a:cs typeface="Times New Roman" panose="02020603050405020304" pitchFamily="18" charset="0"/>
              </a:rPr>
              <a:t>2.3. Layer 3: Network Layer</a:t>
            </a:r>
          </a:p>
          <a:p>
            <a:pPr lvl="1">
              <a:buFont typeface="Courier New" panose="02070309020205020404" pitchFamily="49" charset="0"/>
              <a:buChar char="o"/>
            </a:pPr>
            <a:r>
              <a:rPr lang="es-VE" sz="3200" dirty="0" smtClean="0">
                <a:solidFill>
                  <a:schemeClr val="accent1"/>
                </a:solidFill>
                <a:latin typeface="Times New Roman" panose="02020603050405020304" pitchFamily="18" charset="0"/>
                <a:cs typeface="Times New Roman" panose="02020603050405020304" pitchFamily="18" charset="0"/>
              </a:rPr>
              <a:t>2.4. </a:t>
            </a:r>
            <a:r>
              <a:rPr lang="en-US" sz="3200" dirty="0" smtClean="0">
                <a:solidFill>
                  <a:schemeClr val="accent1"/>
                </a:solidFill>
                <a:latin typeface="Times New Roman" panose="02020603050405020304" pitchFamily="18" charset="0"/>
                <a:cs typeface="Times New Roman" panose="02020603050405020304" pitchFamily="18" charset="0"/>
              </a:rPr>
              <a:t>Layer 4: </a:t>
            </a:r>
            <a:r>
              <a:rPr lang="es-VE" sz="3200" dirty="0" err="1" smtClean="0">
                <a:solidFill>
                  <a:schemeClr val="accent1"/>
                </a:solidFill>
                <a:latin typeface="Times New Roman" panose="02020603050405020304" pitchFamily="18" charset="0"/>
                <a:cs typeface="Times New Roman" panose="02020603050405020304" pitchFamily="18" charset="0"/>
              </a:rPr>
              <a:t>Transport</a:t>
            </a:r>
            <a:r>
              <a:rPr lang="es-VE" sz="3200" dirty="0" smtClean="0">
                <a:solidFill>
                  <a:schemeClr val="accent1"/>
                </a:solidFill>
                <a:latin typeface="Times New Roman" panose="02020603050405020304" pitchFamily="18" charset="0"/>
                <a:cs typeface="Times New Roman" panose="02020603050405020304" pitchFamily="18" charset="0"/>
              </a:rPr>
              <a:t> </a:t>
            </a:r>
            <a:r>
              <a:rPr lang="es-VE" sz="3200" dirty="0" err="1" smtClean="0">
                <a:solidFill>
                  <a:schemeClr val="accent1"/>
                </a:solidFill>
                <a:latin typeface="Times New Roman" panose="02020603050405020304" pitchFamily="18" charset="0"/>
                <a:cs typeface="Times New Roman" panose="02020603050405020304" pitchFamily="18" charset="0"/>
              </a:rPr>
              <a:t>Layer</a:t>
            </a:r>
            <a:endParaRPr lang="es-VE" sz="3200" dirty="0" smtClean="0">
              <a:solidFill>
                <a:schemeClr val="accent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s-VE" sz="3200" dirty="0" smtClean="0">
                <a:solidFill>
                  <a:schemeClr val="accent1"/>
                </a:solidFill>
                <a:latin typeface="Times New Roman" panose="02020603050405020304" pitchFamily="18" charset="0"/>
                <a:cs typeface="Times New Roman" panose="02020603050405020304" pitchFamily="18" charset="0"/>
              </a:rPr>
              <a:t>2.5. </a:t>
            </a:r>
            <a:r>
              <a:rPr lang="en-US" sz="3200" dirty="0" smtClean="0">
                <a:solidFill>
                  <a:schemeClr val="accent1"/>
                </a:solidFill>
                <a:latin typeface="Times New Roman" panose="02020603050405020304" pitchFamily="18" charset="0"/>
                <a:cs typeface="Times New Roman" panose="02020603050405020304" pitchFamily="18" charset="0"/>
              </a:rPr>
              <a:t>Layer 5: </a:t>
            </a:r>
            <a:r>
              <a:rPr lang="es-VE" sz="3200" dirty="0" err="1" smtClean="0">
                <a:solidFill>
                  <a:schemeClr val="accent1"/>
                </a:solidFill>
                <a:latin typeface="Times New Roman" panose="02020603050405020304" pitchFamily="18" charset="0"/>
                <a:cs typeface="Times New Roman" panose="02020603050405020304" pitchFamily="18" charset="0"/>
              </a:rPr>
              <a:t>Session</a:t>
            </a:r>
            <a:r>
              <a:rPr lang="es-VE" sz="3200" dirty="0" smtClean="0">
                <a:solidFill>
                  <a:schemeClr val="accent1"/>
                </a:solidFill>
                <a:latin typeface="Times New Roman" panose="02020603050405020304" pitchFamily="18" charset="0"/>
                <a:cs typeface="Times New Roman" panose="02020603050405020304" pitchFamily="18" charset="0"/>
              </a:rPr>
              <a:t> </a:t>
            </a:r>
            <a:r>
              <a:rPr lang="es-VE" sz="3200" dirty="0" err="1" smtClean="0">
                <a:solidFill>
                  <a:schemeClr val="accent1"/>
                </a:solidFill>
                <a:latin typeface="Times New Roman" panose="02020603050405020304" pitchFamily="18" charset="0"/>
                <a:cs typeface="Times New Roman" panose="02020603050405020304" pitchFamily="18" charset="0"/>
              </a:rPr>
              <a:t>Layers</a:t>
            </a:r>
            <a:endParaRPr lang="es-VE" sz="3200" dirty="0" smtClean="0">
              <a:solidFill>
                <a:schemeClr val="accent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s-VE" sz="3200" dirty="0" smtClean="0">
                <a:solidFill>
                  <a:schemeClr val="accent1"/>
                </a:solidFill>
                <a:latin typeface="Times New Roman" panose="02020603050405020304" pitchFamily="18" charset="0"/>
                <a:cs typeface="Times New Roman" panose="02020603050405020304" pitchFamily="18" charset="0"/>
              </a:rPr>
              <a:t>2.6. </a:t>
            </a:r>
            <a:r>
              <a:rPr lang="en-US" sz="3200" dirty="0" smtClean="0">
                <a:solidFill>
                  <a:schemeClr val="accent1"/>
                </a:solidFill>
                <a:latin typeface="Times New Roman" panose="02020603050405020304" pitchFamily="18" charset="0"/>
                <a:cs typeface="Times New Roman" panose="02020603050405020304" pitchFamily="18" charset="0"/>
              </a:rPr>
              <a:t>Layer 6: </a:t>
            </a:r>
            <a:r>
              <a:rPr lang="es-VE" sz="3200" dirty="0" err="1" smtClean="0">
                <a:solidFill>
                  <a:schemeClr val="accent1"/>
                </a:solidFill>
                <a:latin typeface="Times New Roman" panose="02020603050405020304" pitchFamily="18" charset="0"/>
                <a:cs typeface="Times New Roman" panose="02020603050405020304" pitchFamily="18" charset="0"/>
              </a:rPr>
              <a:t>Presentation</a:t>
            </a:r>
            <a:r>
              <a:rPr lang="es-VE" sz="3200" dirty="0" smtClean="0">
                <a:solidFill>
                  <a:schemeClr val="accent1"/>
                </a:solidFill>
                <a:latin typeface="Times New Roman" panose="02020603050405020304" pitchFamily="18" charset="0"/>
                <a:cs typeface="Times New Roman" panose="02020603050405020304" pitchFamily="18" charset="0"/>
              </a:rPr>
              <a:t> </a:t>
            </a:r>
            <a:r>
              <a:rPr lang="es-VE" sz="3200" dirty="0" err="1" smtClean="0">
                <a:solidFill>
                  <a:schemeClr val="accent1"/>
                </a:solidFill>
                <a:latin typeface="Times New Roman" panose="02020603050405020304" pitchFamily="18" charset="0"/>
                <a:cs typeface="Times New Roman" panose="02020603050405020304" pitchFamily="18" charset="0"/>
              </a:rPr>
              <a:t>Layer</a:t>
            </a:r>
            <a:endParaRPr lang="es-VE" sz="3200" dirty="0" smtClean="0">
              <a:solidFill>
                <a:schemeClr val="accent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s-VE" sz="3200" dirty="0" smtClean="0">
                <a:solidFill>
                  <a:schemeClr val="accent1"/>
                </a:solidFill>
                <a:latin typeface="Times New Roman" panose="02020603050405020304" pitchFamily="18" charset="0"/>
                <a:cs typeface="Times New Roman" panose="02020603050405020304" pitchFamily="18" charset="0"/>
              </a:rPr>
              <a:t>2.7. </a:t>
            </a:r>
            <a:r>
              <a:rPr lang="en-US" sz="3200" dirty="0" smtClean="0">
                <a:solidFill>
                  <a:schemeClr val="accent1"/>
                </a:solidFill>
                <a:latin typeface="Times New Roman" panose="02020603050405020304" pitchFamily="18" charset="0"/>
                <a:cs typeface="Times New Roman" panose="02020603050405020304" pitchFamily="18" charset="0"/>
              </a:rPr>
              <a:t>Layer 7: </a:t>
            </a:r>
            <a:r>
              <a:rPr lang="es-VE" sz="3200" dirty="0" err="1" smtClean="0">
                <a:solidFill>
                  <a:schemeClr val="accent1"/>
                </a:solidFill>
                <a:latin typeface="Times New Roman" panose="02020603050405020304" pitchFamily="18" charset="0"/>
                <a:cs typeface="Times New Roman" panose="02020603050405020304" pitchFamily="18" charset="0"/>
              </a:rPr>
              <a:t>Application</a:t>
            </a:r>
            <a:r>
              <a:rPr lang="es-VE" sz="3200" dirty="0" smtClean="0">
                <a:solidFill>
                  <a:schemeClr val="accent1"/>
                </a:solidFill>
                <a:latin typeface="Times New Roman" panose="02020603050405020304" pitchFamily="18" charset="0"/>
                <a:cs typeface="Times New Roman" panose="02020603050405020304" pitchFamily="18" charset="0"/>
              </a:rPr>
              <a:t> </a:t>
            </a:r>
            <a:r>
              <a:rPr lang="es-VE" sz="3200" dirty="0" err="1" smtClean="0">
                <a:solidFill>
                  <a:schemeClr val="accent1"/>
                </a:solidFill>
                <a:latin typeface="Times New Roman" panose="02020603050405020304" pitchFamily="18" charset="0"/>
                <a:cs typeface="Times New Roman" panose="02020603050405020304" pitchFamily="18" charset="0"/>
              </a:rPr>
              <a:t>Layer</a:t>
            </a:r>
            <a:endParaRPr lang="en-US" sz="3200" dirty="0" smtClean="0">
              <a:solidFill>
                <a:schemeClr val="accent1"/>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011658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8871" y="324480"/>
            <a:ext cx="4491317" cy="861774"/>
          </a:xfrm>
          <a:prstGeom prst="rect">
            <a:avLst/>
          </a:prstGeom>
          <a:noFill/>
        </p:spPr>
        <p:txBody>
          <a:bodyPr wrap="square" rtlCol="0">
            <a:spAutoFit/>
          </a:bodyPr>
          <a:lstStyle/>
          <a:p>
            <a:r>
              <a:rPr lang="en-US" sz="3200" b="1"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1. What is OSI?</a:t>
            </a:r>
          </a:p>
          <a:p>
            <a:endParaRPr lang="ru-RU" dirty="0"/>
          </a:p>
        </p:txBody>
      </p:sp>
      <p:sp>
        <p:nvSpPr>
          <p:cNvPr id="5" name="TextBox 4"/>
          <p:cNvSpPr txBox="1"/>
          <p:nvPr/>
        </p:nvSpPr>
        <p:spPr>
          <a:xfrm>
            <a:off x="1048871" y="1371600"/>
            <a:ext cx="10058400" cy="4801314"/>
          </a:xfrm>
          <a:prstGeom prst="rect">
            <a:avLst/>
          </a:prstGeom>
          <a:noFill/>
        </p:spPr>
        <p:txBody>
          <a:bodyPr wrap="square" rtlCol="0">
            <a:spAutoFit/>
          </a:bodyPr>
          <a:lstStyle/>
          <a:p>
            <a:pPr algn="just"/>
            <a:r>
              <a:rPr lang="en-US" sz="32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Open Systems Interconnection model (OSI model) is a model that was developed by the ISO and it describes the rules and procedures for the interoperability of diverse communication systems with standard protocols.</a:t>
            </a:r>
          </a:p>
          <a:p>
            <a:pPr algn="just"/>
            <a:r>
              <a:rPr lang="en-US" sz="32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 this model, a networking system was divided into 7 layers. Within each layer, one or more entities implement its functionality. Each entity interacted directly only with the layer immediately beneath it, and provided facilities for use by the layer above it.</a:t>
            </a:r>
            <a:endParaRPr lang="es-ES" sz="32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603039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24" y="1008529"/>
            <a:ext cx="9923416" cy="5173930"/>
          </a:xfrm>
          <a:prstGeom prst="rect">
            <a:avLst/>
          </a:prstGeom>
        </p:spPr>
      </p:pic>
      <p:sp>
        <p:nvSpPr>
          <p:cNvPr id="5" name="TextBox 4"/>
          <p:cNvSpPr txBox="1"/>
          <p:nvPr/>
        </p:nvSpPr>
        <p:spPr>
          <a:xfrm>
            <a:off x="1035424" y="324480"/>
            <a:ext cx="4598895" cy="861774"/>
          </a:xfrm>
          <a:prstGeom prst="rect">
            <a:avLst/>
          </a:prstGeom>
          <a:noFill/>
        </p:spPr>
        <p:txBody>
          <a:bodyPr wrap="square" rtlCol="0">
            <a:spAutoFit/>
          </a:bodyPr>
          <a:lstStyle/>
          <a:p>
            <a:r>
              <a:rPr lang="es-VE" sz="3200" dirty="0">
                <a:ln w="0">
                  <a:solidFill>
                    <a:schemeClr val="bg1">
                      <a:lumMod val="75000"/>
                    </a:schemeClr>
                  </a:solidFill>
                </a:ln>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 OSI </a:t>
            </a:r>
            <a:r>
              <a:rPr lang="es-VE" sz="3200" dirty="0" err="1">
                <a:ln w="0">
                  <a:solidFill>
                    <a:schemeClr val="bg1">
                      <a:lumMod val="75000"/>
                    </a:schemeClr>
                  </a:solidFill>
                </a:ln>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Layers</a:t>
            </a:r>
            <a:endParaRPr lang="es-VE" sz="3200" dirty="0">
              <a:ln w="0">
                <a:solidFill>
                  <a:schemeClr val="bg1">
                    <a:lumMod val="75000"/>
                  </a:schemeClr>
                </a:solidFill>
              </a:ln>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422605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1294" y="403412"/>
            <a:ext cx="4545106" cy="800219"/>
          </a:xfrm>
          <a:prstGeom prst="rect">
            <a:avLst/>
          </a:prstGeom>
          <a:noFill/>
        </p:spPr>
        <p:txBody>
          <a:bodyPr wrap="square" rtlCol="0">
            <a:spAutoFit/>
          </a:bodyPr>
          <a:lstStyle/>
          <a:p>
            <a:pPr marL="0" lvl="1"/>
            <a:r>
              <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2.1. </a:t>
            </a:r>
            <a:r>
              <a:rPr lang="en-US"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 1: Physical Layer</a:t>
            </a:r>
            <a:endPar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endParaRPr>
          </a:p>
          <a:p>
            <a:endParaRPr lang="ru-RU" dirty="0">
              <a:ln>
                <a:solidFill>
                  <a:schemeClr val="bg1">
                    <a:lumMod val="75000"/>
                  </a:schemeClr>
                </a:solidFill>
              </a:ln>
              <a:solidFill>
                <a:srgbClr val="FF0000"/>
              </a:solidFill>
            </a:endParaRPr>
          </a:p>
        </p:txBody>
      </p:sp>
      <p:sp>
        <p:nvSpPr>
          <p:cNvPr id="5" name="Объект 2"/>
          <p:cNvSpPr txBox="1">
            <a:spLocks/>
          </p:cNvSpPr>
          <p:nvPr/>
        </p:nvSpPr>
        <p:spPr>
          <a:xfrm>
            <a:off x="690780" y="1299977"/>
            <a:ext cx="10658538" cy="4710857"/>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defines the method of transferring data from one device to another:</a:t>
            </a:r>
          </a:p>
          <a:p>
            <a:pPr algn="l"/>
            <a:endParaRPr lang="en-US"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converts bits to electronic signals for outgoing messages;</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converts electronic signals into bits for incoming messages;</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controls the interface between the computer and network media (coaxial cable, twisted pair).</a:t>
            </a:r>
          </a:p>
          <a:p>
            <a:pPr algn="l"/>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Protocol</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2" tooltip="Bluetooth"/>
              </a:rPr>
              <a:t>IEEE 802.15 (Bluetooth)</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tooltip="802.11"/>
              </a:rPr>
              <a:t>802.11</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4" tooltip="Wi-Fi"/>
              </a:rPr>
              <a:t>Wi-Fi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hlinkClick r:id="rId5" tooltip="Etherloop"/>
              </a:rPr>
              <a:t>Etherloop</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6" tooltip="GSM"/>
              </a:rPr>
              <a:t>GSM</a:t>
            </a:r>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Data Type</a:t>
            </a:r>
            <a:r>
              <a:rPr lang="ru-RU"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Bit</a:t>
            </a:r>
            <a:endParaRPr 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396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1635" y="389965"/>
            <a:ext cx="4612341" cy="738664"/>
          </a:xfrm>
          <a:prstGeom prst="rect">
            <a:avLst/>
          </a:prstGeom>
          <a:noFill/>
        </p:spPr>
        <p:txBody>
          <a:bodyPr wrap="square" rtlCol="0">
            <a:spAutoFit/>
          </a:bodyPr>
          <a:lstStyle/>
          <a:p>
            <a:pPr marL="0" lvl="1"/>
            <a:r>
              <a:rPr lang="en-US"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2.2. Layer 2: Data Link Layer</a:t>
            </a:r>
            <a:endPar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endParaRPr>
          </a:p>
          <a:p>
            <a:endParaRPr lang="ru-RU" sz="1400" dirty="0"/>
          </a:p>
        </p:txBody>
      </p:sp>
      <p:sp>
        <p:nvSpPr>
          <p:cNvPr id="6" name="Объект 2"/>
          <p:cNvSpPr txBox="1">
            <a:spLocks/>
          </p:cNvSpPr>
          <p:nvPr/>
        </p:nvSpPr>
        <p:spPr>
          <a:xfrm>
            <a:off x="690780" y="1234439"/>
            <a:ext cx="10712326" cy="4978101"/>
          </a:xfrm>
          <a:prstGeom prst="rect">
            <a:avLst/>
          </a:prstGeom>
        </p:spPr>
        <p:txBody>
          <a:bodyPr vert="horz" lIns="91440" tIns="45720" rIns="91440" bIns="45720" rtlCol="0" anchor="t">
            <a:normAutofit fontScale="9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sz="2600" dirty="0" smtClean="0">
                <a:latin typeface="Times New Roman" panose="02020603050405020304" pitchFamily="18" charset="0"/>
                <a:cs typeface="Times New Roman" panose="02020603050405020304" pitchFamily="18" charset="0"/>
              </a:rPr>
              <a:t>it provides interaction of networks at the physical level and controls errors that may occur:</a:t>
            </a:r>
          </a:p>
          <a:p>
            <a:pPr algn="l"/>
            <a:endParaRPr lang="en-US" sz="26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received from the physical layer, the data presented in bits, it packs into frames, checks them for integrity;</a:t>
            </a:r>
          </a:p>
          <a:p>
            <a:pPr algn="l">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corrects errors (generates a second request for a damaged frame) and sends it to the network layer;</a:t>
            </a:r>
          </a:p>
          <a:p>
            <a:pPr algn="l">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interact with one or more physical layers, controlling and controlling this interaction.</a:t>
            </a:r>
          </a:p>
          <a:p>
            <a:pPr algn="l"/>
            <a:endParaRPr lang="en-US" sz="2600" dirty="0" smtClean="0">
              <a:latin typeface="Times New Roman" panose="02020603050405020304" pitchFamily="18" charset="0"/>
              <a:cs typeface="Times New Roman" panose="02020603050405020304" pitchFamily="18" charset="0"/>
            </a:endParaRPr>
          </a:p>
          <a:p>
            <a:pPr algn="l"/>
            <a:r>
              <a:rPr lang="en-US" sz="2600" dirty="0" smtClean="0">
                <a:latin typeface="Times New Roman" panose="02020603050405020304" pitchFamily="18" charset="0"/>
                <a:cs typeface="Times New Roman" panose="02020603050405020304" pitchFamily="18" charset="0"/>
              </a:rPr>
              <a:t>Protocol: </a:t>
            </a:r>
            <a:r>
              <a:rPr lang="en-US" sz="2600" dirty="0" smtClean="0">
                <a:latin typeface="Times New Roman" panose="02020603050405020304" pitchFamily="18" charset="0"/>
                <a:cs typeface="Times New Roman" panose="02020603050405020304" pitchFamily="18" charset="0"/>
                <a:hlinkClick r:id="rId2" tooltip="Point-to-Point Protocol"/>
              </a:rPr>
              <a:t>PPP</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hlinkClick r:id="rId3" tooltip="IEEE 802.22"/>
              </a:rPr>
              <a:t>IEEE 802.22</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hlinkClick r:id="rId4" tooltip="ARP"/>
              </a:rPr>
              <a:t>ARP</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hlinkClick r:id="rId5" tooltip="L2TP"/>
              </a:rPr>
              <a:t>L2TP</a:t>
            </a:r>
            <a:endParaRPr lang="en-US" sz="2600" dirty="0" smtClean="0">
              <a:latin typeface="Times New Roman" panose="02020603050405020304" pitchFamily="18" charset="0"/>
              <a:cs typeface="Times New Roman" panose="02020603050405020304" pitchFamily="18" charset="0"/>
            </a:endParaRPr>
          </a:p>
          <a:p>
            <a:pPr algn="l"/>
            <a:r>
              <a:rPr lang="en-US" sz="2600" dirty="0" smtClean="0">
                <a:latin typeface="Times New Roman" panose="02020603050405020304" pitchFamily="18" charset="0"/>
                <a:cs typeface="Times New Roman" panose="02020603050405020304" pitchFamily="18" charset="0"/>
              </a:rPr>
              <a:t>Data Type: Bit/Frame</a:t>
            </a:r>
            <a:endParaRPr lang="ru-RU" sz="2600" dirty="0" smtClean="0">
              <a:latin typeface="Times New Roman" panose="02020603050405020304" pitchFamily="18" charset="0"/>
              <a:cs typeface="Times New Roman" panose="02020603050405020304" pitchFamily="18" charset="0"/>
            </a:endParaRPr>
          </a:p>
          <a:p>
            <a:endParaRPr lang="ru-RU" dirty="0" smtClean="0"/>
          </a:p>
          <a:p>
            <a:endParaRPr lang="ru-RU" dirty="0" smtClean="0"/>
          </a:p>
          <a:p>
            <a:endParaRPr lang="en-US" dirty="0"/>
          </a:p>
        </p:txBody>
      </p:sp>
    </p:spTree>
    <p:extLst>
      <p:ext uri="{BB962C8B-B14F-4D97-AF65-F5344CB8AC3E}">
        <p14:creationId xmlns:p14="http://schemas.microsoft.com/office/powerpoint/2010/main" val="49372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847" y="403412"/>
            <a:ext cx="4639235" cy="800219"/>
          </a:xfrm>
          <a:prstGeom prst="rect">
            <a:avLst/>
          </a:prstGeom>
          <a:noFill/>
        </p:spPr>
        <p:txBody>
          <a:bodyPr wrap="square" rtlCol="0">
            <a:spAutoFit/>
          </a:bodyPr>
          <a:lstStyle/>
          <a:p>
            <a:pPr marL="0" lvl="1"/>
            <a:r>
              <a:rPr lang="en-US"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2.3. Layer 3: Network Layer</a:t>
            </a:r>
          </a:p>
          <a:p>
            <a:endParaRPr lang="ru-RU" dirty="0">
              <a:ln>
                <a:solidFill>
                  <a:schemeClr val="bg1">
                    <a:lumMod val="75000"/>
                  </a:schemeClr>
                </a:solidFill>
              </a:ln>
              <a:solidFill>
                <a:srgbClr val="FF0000"/>
              </a:solidFill>
            </a:endParaRPr>
          </a:p>
        </p:txBody>
      </p:sp>
      <p:sp>
        <p:nvSpPr>
          <p:cNvPr id="5" name="Объект 2"/>
          <p:cNvSpPr txBox="1">
            <a:spLocks/>
          </p:cNvSpPr>
          <p:nvPr/>
        </p:nvSpPr>
        <p:spPr>
          <a:xfrm>
            <a:off x="717676" y="1203631"/>
            <a:ext cx="10658536" cy="5022357"/>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provides definition of the data transfer path:</a:t>
            </a:r>
          </a:p>
          <a:p>
            <a:pPr algn="l"/>
            <a:endParaRPr lang="en-US"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translation of logical addresses and names in physical;</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defines the shortest routes, switching and routing;</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keeps track of problems and "congestion" in the network.</a:t>
            </a:r>
          </a:p>
          <a:p>
            <a:pPr algn="l"/>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Protocol:</a:t>
            </a:r>
            <a:r>
              <a:rPr lang="en-US" dirty="0" smtClean="0">
                <a:latin typeface="Times New Roman" panose="02020603050405020304" pitchFamily="18" charset="0"/>
                <a:cs typeface="Times New Roman" panose="02020603050405020304" pitchFamily="18" charset="0"/>
                <a:hlinkClick r:id="rId2" tooltip="IPv4"/>
              </a:rPr>
              <a:t>IPv4</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tooltip="IPv6"/>
              </a:rPr>
              <a:t>IPv6</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hlinkClick r:id="rId4" tooltip="IPsec"/>
              </a:rPr>
              <a:t>Ipsec</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Data Type</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Packet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948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188" y="376518"/>
            <a:ext cx="4693024" cy="800219"/>
          </a:xfrm>
          <a:prstGeom prst="rect">
            <a:avLst/>
          </a:prstGeom>
          <a:noFill/>
        </p:spPr>
        <p:txBody>
          <a:bodyPr wrap="square" rtlCol="0">
            <a:spAutoFit/>
          </a:bodyPr>
          <a:lstStyle/>
          <a:p>
            <a:pPr marL="0" lvl="1"/>
            <a:r>
              <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2.4. </a:t>
            </a:r>
            <a:r>
              <a:rPr lang="en-US"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 4: </a:t>
            </a:r>
            <a:r>
              <a:rPr lang="es-VE" sz="28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Transport</a:t>
            </a:r>
            <a:r>
              <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 </a:t>
            </a:r>
            <a:r>
              <a:rPr lang="es-VE" sz="28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a:t>
            </a:r>
            <a:endPar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endParaRPr>
          </a:p>
          <a:p>
            <a:endParaRPr lang="ru-RU" dirty="0"/>
          </a:p>
        </p:txBody>
      </p:sp>
      <p:sp>
        <p:nvSpPr>
          <p:cNvPr id="5" name="Объект 2"/>
          <p:cNvSpPr txBox="1">
            <a:spLocks/>
          </p:cNvSpPr>
          <p:nvPr/>
        </p:nvSpPr>
        <p:spPr>
          <a:xfrm>
            <a:off x="758286" y="1176736"/>
            <a:ext cx="10752396" cy="496856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provides reliable data transfer from sender to recipient:</a:t>
            </a:r>
          </a:p>
          <a:p>
            <a:pPr algn="l">
              <a:buFont typeface="Wingdings" panose="05000000000000000000" pitchFamily="2" charset="2"/>
              <a:buChar char="Ø"/>
            </a:pPr>
            <a:endParaRPr lang="ru-RU"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controls the flow of data between the parties by segmenting long data streams into “smaller” chunks of data;</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collects pieces of data in their original sequence at the receiving end;</a:t>
            </a:r>
          </a:p>
          <a:p>
            <a:pPr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provides confirmations of successful transmissions and repeated requests for packets that come with errors.</a:t>
            </a:r>
          </a:p>
          <a:p>
            <a:pPr algn="l">
              <a:buFont typeface="Wingdings" panose="05000000000000000000" pitchFamily="2" charset="2"/>
              <a:buChar char="Ø"/>
            </a:pPr>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Protocol: </a:t>
            </a:r>
            <a:r>
              <a:rPr lang="en-US" dirty="0" smtClean="0">
                <a:latin typeface="Times New Roman" panose="02020603050405020304" pitchFamily="18" charset="0"/>
                <a:cs typeface="Times New Roman" panose="02020603050405020304" pitchFamily="18" charset="0"/>
                <a:hlinkClick r:id="rId2" tooltip="Transmission Control Protocol"/>
              </a:rPr>
              <a:t>TCP</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tooltip="User Datagram Protocol"/>
              </a:rPr>
              <a:t>UDP</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4" tooltip="SCTP"/>
              </a:rPr>
              <a:t>SCTP</a:t>
            </a:r>
            <a:endParaRPr lang="ru-RU"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Data Type</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Segment/Datagram</a:t>
            </a:r>
            <a:endParaRPr lang="ru-RU" dirty="0" smtClean="0">
              <a:latin typeface="Times New Roman" panose="02020603050405020304" pitchFamily="18" charset="0"/>
              <a:cs typeface="Times New Roman" panose="02020603050405020304" pitchFamily="18" charset="0"/>
            </a:endParaRPr>
          </a:p>
          <a:p>
            <a:endParaRPr lang="ru-RU" dirty="0" smtClean="0"/>
          </a:p>
        </p:txBody>
      </p:sp>
    </p:spTree>
    <p:extLst>
      <p:ext uri="{BB962C8B-B14F-4D97-AF65-F5344CB8AC3E}">
        <p14:creationId xmlns:p14="http://schemas.microsoft.com/office/powerpoint/2010/main" val="3691499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847" y="416859"/>
            <a:ext cx="4666129" cy="800219"/>
          </a:xfrm>
          <a:prstGeom prst="rect">
            <a:avLst/>
          </a:prstGeom>
          <a:noFill/>
        </p:spPr>
        <p:txBody>
          <a:bodyPr wrap="square" rtlCol="0">
            <a:spAutoFit/>
          </a:bodyPr>
          <a:lstStyle/>
          <a:p>
            <a:pPr marL="0" lvl="1"/>
            <a:r>
              <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2.5. </a:t>
            </a:r>
            <a:r>
              <a:rPr lang="en-US"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 5: </a:t>
            </a:r>
            <a:r>
              <a:rPr lang="es-VE" sz="28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Session</a:t>
            </a:r>
            <a:r>
              <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 </a:t>
            </a:r>
            <a:r>
              <a:rPr lang="es-VE" sz="2800" dirty="0" err="1"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rPr>
              <a:t>Layers</a:t>
            </a:r>
            <a:endParaRPr lang="es-VE" sz="2800" dirty="0" smtClean="0">
              <a:ln>
                <a:solidFill>
                  <a:schemeClr val="bg1">
                    <a:lumMod val="75000"/>
                  </a:schemeClr>
                </a:solidFill>
              </a:ln>
              <a:solidFill>
                <a:srgbClr val="FF0000"/>
              </a:solidFill>
              <a:latin typeface="Times New Roman" panose="02020603050405020304" pitchFamily="18" charset="0"/>
              <a:cs typeface="Times New Roman" panose="02020603050405020304" pitchFamily="18" charset="0"/>
            </a:endParaRPr>
          </a:p>
          <a:p>
            <a:endParaRPr lang="ru-RU" dirty="0"/>
          </a:p>
        </p:txBody>
      </p:sp>
      <p:sp>
        <p:nvSpPr>
          <p:cNvPr id="5" name="Объект 2"/>
          <p:cNvSpPr txBox="1">
            <a:spLocks/>
          </p:cNvSpPr>
          <p:nvPr/>
        </p:nvSpPr>
        <p:spPr>
          <a:xfrm>
            <a:off x="717674" y="1217078"/>
            <a:ext cx="10806455" cy="4982016"/>
          </a:xfrm>
          <a:prstGeom prst="rect">
            <a:avLst/>
          </a:prstGeom>
        </p:spPr>
        <p:txBody>
          <a:bodyPr vert="horz" lIns="91440" tIns="45720" rIns="91440" bIns="45720" rtlCol="0" anchor="t">
            <a:normAutofit fontScale="9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sz="2600" dirty="0" smtClean="0">
                <a:latin typeface="Times New Roman" panose="02020603050405020304" pitchFamily="18" charset="0"/>
                <a:cs typeface="Times New Roman" panose="02020603050405020304" pitchFamily="18" charset="0"/>
              </a:rPr>
              <a:t>ensures the maintenance of a communication session, allowing applications to interact with each other for a long time:</a:t>
            </a:r>
            <a:endParaRPr lang="ru-RU" sz="2600" dirty="0" smtClean="0">
              <a:latin typeface="Times New Roman" panose="02020603050405020304" pitchFamily="18" charset="0"/>
              <a:cs typeface="Times New Roman" panose="02020603050405020304" pitchFamily="18" charset="0"/>
            </a:endParaRPr>
          </a:p>
          <a:p>
            <a:pPr algn="l"/>
            <a:endParaRPr lang="en-US" sz="26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manages session creation/termination;</a:t>
            </a:r>
          </a:p>
          <a:p>
            <a:pPr algn="l">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information exchange;</a:t>
            </a:r>
          </a:p>
          <a:p>
            <a:pPr algn="l">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task synchronization;</a:t>
            </a:r>
          </a:p>
          <a:p>
            <a:pPr algn="l">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determining the right to transfer data and maintaining the session during periods of inactivity of applications.</a:t>
            </a:r>
          </a:p>
          <a:p>
            <a:pPr algn="l"/>
            <a:endParaRPr lang="ru-RU" sz="2600" dirty="0" smtClean="0">
              <a:latin typeface="Times New Roman" panose="02020603050405020304" pitchFamily="18" charset="0"/>
              <a:cs typeface="Times New Roman" panose="02020603050405020304" pitchFamily="18" charset="0"/>
            </a:endParaRPr>
          </a:p>
          <a:p>
            <a:pPr algn="l"/>
            <a:r>
              <a:rPr lang="en-US" sz="2600" dirty="0" smtClean="0">
                <a:latin typeface="Times New Roman" panose="02020603050405020304" pitchFamily="18" charset="0"/>
                <a:cs typeface="Times New Roman" panose="02020603050405020304" pitchFamily="18" charset="0"/>
              </a:rPr>
              <a:t>Protocol</a:t>
            </a:r>
            <a:r>
              <a:rPr lang="ru-RU" sz="2600" dirty="0" smtClean="0">
                <a:latin typeface="Times New Roman" panose="02020603050405020304" pitchFamily="18" charset="0"/>
                <a:cs typeface="Times New Roman" panose="02020603050405020304" pitchFamily="18" charset="0"/>
              </a:rPr>
              <a:t>: </a:t>
            </a:r>
            <a:r>
              <a:rPr lang="en-US" sz="2600" u="sng" dirty="0" smtClean="0">
                <a:latin typeface="Times New Roman" panose="02020603050405020304" pitchFamily="18" charset="0"/>
                <a:cs typeface="Times New Roman" panose="02020603050405020304" pitchFamily="18" charset="0"/>
                <a:hlinkClick r:id="rId2"/>
              </a:rPr>
              <a:t>RPC</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hlinkClick r:id="rId3" tooltip="Password Authentication Protocol"/>
              </a:rPr>
              <a:t>PAP</a:t>
            </a:r>
            <a:endParaRPr lang="ru-RU" sz="2600" dirty="0" smtClean="0">
              <a:latin typeface="Times New Roman" panose="02020603050405020304" pitchFamily="18" charset="0"/>
              <a:cs typeface="Times New Roman" panose="02020603050405020304" pitchFamily="18" charset="0"/>
            </a:endParaRPr>
          </a:p>
          <a:p>
            <a:pPr algn="l"/>
            <a:r>
              <a:rPr lang="en-US" sz="2600" dirty="0" smtClean="0">
                <a:latin typeface="Times New Roman" panose="02020603050405020304" pitchFamily="18" charset="0"/>
                <a:cs typeface="Times New Roman" panose="02020603050405020304" pitchFamily="18" charset="0"/>
              </a:rPr>
              <a:t>Data Type</a:t>
            </a:r>
            <a:r>
              <a:rPr lang="ru-RU"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PDU</a:t>
            </a:r>
            <a:r>
              <a:rPr lang="ru-RU" sz="2600" dirty="0" smtClean="0">
                <a:latin typeface="Times New Roman" panose="02020603050405020304" pitchFamily="18" charset="0"/>
                <a:cs typeface="Times New Roman" panose="02020603050405020304" pitchFamily="18" charset="0"/>
              </a:rPr>
              <a:t> </a:t>
            </a:r>
            <a:r>
              <a:rPr lang="ru-RU" sz="2600" b="1" dirty="0" smtClean="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Protocol Data Units)</a:t>
            </a:r>
            <a:endParaRPr lang="ru-RU" sz="26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654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Красный и оранжевый">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37</TotalTime>
  <Words>625</Words>
  <Application>Microsoft Office PowerPoint</Application>
  <PresentationFormat>Широкоэкранный</PresentationFormat>
  <Paragraphs>83</Paragraphs>
  <Slides>12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Courier New</vt:lpstr>
      <vt:lpstr>Garamond</vt:lpstr>
      <vt:lpstr>Times New Roman</vt:lpstr>
      <vt:lpstr>Wingdings</vt:lpstr>
      <vt:lpstr>Натуральные материалы</vt:lpstr>
      <vt:lpstr>OSI MODEL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MODEL</dc:title>
  <dc:creator>Дмитренко Владислав</dc:creator>
  <cp:lastModifiedBy>Дмитренко Владислав</cp:lastModifiedBy>
  <cp:revision>4</cp:revision>
  <dcterms:created xsi:type="dcterms:W3CDTF">2019-10-04T07:15:50Z</dcterms:created>
  <dcterms:modified xsi:type="dcterms:W3CDTF">2019-10-04T07:53:50Z</dcterms:modified>
</cp:coreProperties>
</file>