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1" d="100"/>
          <a:sy n="71" d="100"/>
        </p:scale>
        <p:origin x="6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85A0A98-2F23-448A-942F-207F75EF78E4}" type="datetimeFigureOut">
              <a:rPr lang="ru-RU" smtClean="0"/>
              <a:t>04.10.2019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83BDD2-7892-4BBD-95CC-9CC035730F02}" type="slidenum">
              <a:rPr lang="ru-RU" smtClean="0"/>
              <a:t>‹#›</a:t>
            </a:fld>
            <a:endParaRPr lang="ru-RU"/>
          </a:p>
        </p:txBody>
      </p:sp>
    </p:spTree>
    <p:extLst>
      <p:ext uri="{BB962C8B-B14F-4D97-AF65-F5344CB8AC3E}">
        <p14:creationId xmlns:p14="http://schemas.microsoft.com/office/powerpoint/2010/main" val="109599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85A0A98-2F23-448A-942F-207F75EF78E4}" type="datetimeFigureOut">
              <a:rPr lang="ru-RU" smtClean="0"/>
              <a:t>04.10.2019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83BDD2-7892-4BBD-95CC-9CC035730F02}" type="slidenum">
              <a:rPr lang="ru-RU" smtClean="0"/>
              <a:t>‹#›</a:t>
            </a:fld>
            <a:endParaRPr lang="ru-RU"/>
          </a:p>
        </p:txBody>
      </p:sp>
    </p:spTree>
    <p:extLst>
      <p:ext uri="{BB962C8B-B14F-4D97-AF65-F5344CB8AC3E}">
        <p14:creationId xmlns:p14="http://schemas.microsoft.com/office/powerpoint/2010/main" val="257460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85A0A98-2F23-448A-942F-207F75EF78E4}" type="datetimeFigureOut">
              <a:rPr lang="ru-RU" smtClean="0"/>
              <a:t>04.10.2019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83BDD2-7892-4BBD-95CC-9CC035730F02}" type="slidenum">
              <a:rPr lang="ru-RU" smtClean="0"/>
              <a:t>‹#›</a:t>
            </a:fld>
            <a:endParaRPr lang="ru-RU"/>
          </a:p>
        </p:txBody>
      </p:sp>
    </p:spTree>
    <p:extLst>
      <p:ext uri="{BB962C8B-B14F-4D97-AF65-F5344CB8AC3E}">
        <p14:creationId xmlns:p14="http://schemas.microsoft.com/office/powerpoint/2010/main" val="3842616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pic>
        <p:nvPicPr>
          <p:cNvPr id="3" name="Рисунок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46544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93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85A0A98-2F23-448A-942F-207F75EF78E4}" type="datetimeFigureOut">
              <a:rPr lang="ru-RU" smtClean="0"/>
              <a:t>04.10.2019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83BDD2-7892-4BBD-95CC-9CC035730F02}" type="slidenum">
              <a:rPr lang="ru-RU" smtClean="0"/>
              <a:t>‹#›</a:t>
            </a:fld>
            <a:endParaRPr lang="ru-RU"/>
          </a:p>
        </p:txBody>
      </p:sp>
    </p:spTree>
    <p:extLst>
      <p:ext uri="{BB962C8B-B14F-4D97-AF65-F5344CB8AC3E}">
        <p14:creationId xmlns:p14="http://schemas.microsoft.com/office/powerpoint/2010/main" val="253807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85A0A98-2F23-448A-942F-207F75EF78E4}" type="datetimeFigureOut">
              <a:rPr lang="ru-RU" smtClean="0"/>
              <a:t>04.10.2019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83BDD2-7892-4BBD-95CC-9CC035730F02}" type="slidenum">
              <a:rPr lang="ru-RU" smtClean="0"/>
              <a:t>‹#›</a:t>
            </a:fld>
            <a:endParaRPr lang="ru-RU"/>
          </a:p>
        </p:txBody>
      </p:sp>
    </p:spTree>
    <p:extLst>
      <p:ext uri="{BB962C8B-B14F-4D97-AF65-F5344CB8AC3E}">
        <p14:creationId xmlns:p14="http://schemas.microsoft.com/office/powerpoint/2010/main" val="3586956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85A0A98-2F23-448A-942F-207F75EF78E4}" type="datetimeFigureOut">
              <a:rPr lang="ru-RU" smtClean="0"/>
              <a:t>04.10.2019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D83BDD2-7892-4BBD-95CC-9CC035730F02}" type="slidenum">
              <a:rPr lang="ru-RU" smtClean="0"/>
              <a:t>‹#›</a:t>
            </a:fld>
            <a:endParaRPr lang="ru-RU"/>
          </a:p>
        </p:txBody>
      </p:sp>
    </p:spTree>
    <p:extLst>
      <p:ext uri="{BB962C8B-B14F-4D97-AF65-F5344CB8AC3E}">
        <p14:creationId xmlns:p14="http://schemas.microsoft.com/office/powerpoint/2010/main" val="360821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85A0A98-2F23-448A-942F-207F75EF78E4}" type="datetimeFigureOut">
              <a:rPr lang="ru-RU" smtClean="0"/>
              <a:t>04.10.2019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D83BDD2-7892-4BBD-95CC-9CC035730F02}" type="slidenum">
              <a:rPr lang="ru-RU" smtClean="0"/>
              <a:t>‹#›</a:t>
            </a:fld>
            <a:endParaRPr lang="ru-RU"/>
          </a:p>
        </p:txBody>
      </p:sp>
    </p:spTree>
    <p:extLst>
      <p:ext uri="{BB962C8B-B14F-4D97-AF65-F5344CB8AC3E}">
        <p14:creationId xmlns:p14="http://schemas.microsoft.com/office/powerpoint/2010/main" val="1115981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85A0A98-2F23-448A-942F-207F75EF78E4}" type="datetimeFigureOut">
              <a:rPr lang="ru-RU" smtClean="0"/>
              <a:t>04.10.2019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D83BDD2-7892-4BBD-95CC-9CC035730F02}" type="slidenum">
              <a:rPr lang="ru-RU" smtClean="0"/>
              <a:t>‹#›</a:t>
            </a:fld>
            <a:endParaRPr lang="ru-RU"/>
          </a:p>
        </p:txBody>
      </p:sp>
    </p:spTree>
    <p:extLst>
      <p:ext uri="{BB962C8B-B14F-4D97-AF65-F5344CB8AC3E}">
        <p14:creationId xmlns:p14="http://schemas.microsoft.com/office/powerpoint/2010/main" val="367756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85A0A98-2F23-448A-942F-207F75EF78E4}" type="datetimeFigureOut">
              <a:rPr lang="ru-RU" smtClean="0"/>
              <a:t>04.10.2019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D83BDD2-7892-4BBD-95CC-9CC035730F02}" type="slidenum">
              <a:rPr lang="ru-RU" smtClean="0"/>
              <a:t>‹#›</a:t>
            </a:fld>
            <a:endParaRPr lang="ru-RU"/>
          </a:p>
        </p:txBody>
      </p:sp>
    </p:spTree>
    <p:extLst>
      <p:ext uri="{BB962C8B-B14F-4D97-AF65-F5344CB8AC3E}">
        <p14:creationId xmlns:p14="http://schemas.microsoft.com/office/powerpoint/2010/main" val="212922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85A0A98-2F23-448A-942F-207F75EF78E4}" type="datetimeFigureOut">
              <a:rPr lang="ru-RU" smtClean="0"/>
              <a:t>04.10.2019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D83BDD2-7892-4BBD-95CC-9CC035730F02}" type="slidenum">
              <a:rPr lang="ru-RU" smtClean="0"/>
              <a:t>‹#›</a:t>
            </a:fld>
            <a:endParaRPr lang="ru-RU"/>
          </a:p>
        </p:txBody>
      </p:sp>
    </p:spTree>
    <p:extLst>
      <p:ext uri="{BB962C8B-B14F-4D97-AF65-F5344CB8AC3E}">
        <p14:creationId xmlns:p14="http://schemas.microsoft.com/office/powerpoint/2010/main" val="396426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85A0A98-2F23-448A-942F-207F75EF78E4}" type="datetimeFigureOut">
              <a:rPr lang="ru-RU" smtClean="0"/>
              <a:t>04.10.2019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D83BDD2-7892-4BBD-95CC-9CC035730F02}" type="slidenum">
              <a:rPr lang="ru-RU" smtClean="0"/>
              <a:t>‹#›</a:t>
            </a:fld>
            <a:endParaRPr lang="ru-RU"/>
          </a:p>
        </p:txBody>
      </p:sp>
    </p:spTree>
    <p:extLst>
      <p:ext uri="{BB962C8B-B14F-4D97-AF65-F5344CB8AC3E}">
        <p14:creationId xmlns:p14="http://schemas.microsoft.com/office/powerpoint/2010/main" val="1420076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A0A98-2F23-448A-942F-207F75EF78E4}" type="datetimeFigureOut">
              <a:rPr lang="ru-RU" smtClean="0"/>
              <a:t>04.10.2019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3BDD2-7892-4BBD-95CC-9CC035730F02}" type="slidenum">
              <a:rPr lang="ru-RU" smtClean="0"/>
              <a:t>‹#›</a:t>
            </a:fld>
            <a:endParaRPr lang="ru-RU"/>
          </a:p>
        </p:txBody>
      </p:sp>
    </p:spTree>
    <p:extLst>
      <p:ext uri="{BB962C8B-B14F-4D97-AF65-F5344CB8AC3E}">
        <p14:creationId xmlns:p14="http://schemas.microsoft.com/office/powerpoint/2010/main" val="2871559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512378"/>
      </p:ext>
    </p:extLst>
  </p:cSld>
  <p:clrMap bg1="lt1" tx1="dk1" bg2="lt2" tx2="dk2" accent1="accent1" accent2="accent2" accent3="accent3" accent4="accent4" accent5="accent5" accent6="accent6" hlink="hlink" folHlink="folHlink"/>
  <p:sldLayoutIdLst>
    <p:sldLayoutId id="2147483662" r:id="rId1"/>
    <p:sldLayoutId id="214748366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0923" y="2785192"/>
            <a:ext cx="5930153" cy="923330"/>
          </a:xfrm>
          <a:prstGeom prst="rect">
            <a:avLst/>
          </a:prstGeom>
          <a:noFill/>
        </p:spPr>
        <p:txBody>
          <a:bodyPr wrap="square" rtlCol="0">
            <a:spAutoFit/>
          </a:bodyPr>
          <a:lstStyle/>
          <a:p>
            <a:pPr algn="ctr"/>
            <a:r>
              <a:rPr lang="en-US" sz="5400" i="1" dirty="0" smtClean="0">
                <a:solidFill>
                  <a:schemeClr val="bg1"/>
                </a:solidFill>
                <a:latin typeface="Times New Roman" panose="02020603050405020304" pitchFamily="18" charset="0"/>
                <a:cs typeface="Times New Roman" panose="02020603050405020304" pitchFamily="18" charset="0"/>
              </a:rPr>
              <a:t>How to use Fiddler?</a:t>
            </a:r>
            <a:endParaRPr lang="ru-RU" sz="5400" i="1" dirty="0">
              <a:solidFill>
                <a:schemeClr val="bg1"/>
              </a:solidFill>
              <a:latin typeface="Times New Roman" panose="02020603050405020304" pitchFamily="18" charset="0"/>
              <a:cs typeface="Times New Roman" panose="02020603050405020304" pitchFamily="18" charset="0"/>
            </a:endParaRPr>
          </a:p>
        </p:txBody>
      </p:sp>
      <p:sp>
        <p:nvSpPr>
          <p:cNvPr id="6" name="Прямоугольник 5"/>
          <p:cNvSpPr/>
          <p:nvPr/>
        </p:nvSpPr>
        <p:spPr>
          <a:xfrm rot="602640">
            <a:off x="2935941" y="2466927"/>
            <a:ext cx="6320117" cy="1559859"/>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99546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rot="572841">
            <a:off x="470381" y="556997"/>
            <a:ext cx="5462610" cy="519897"/>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376517" y="322729"/>
            <a:ext cx="5459507" cy="800219"/>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Visualize Sessions Transfer Timeline</a:t>
            </a:r>
          </a:p>
          <a:p>
            <a:endParaRPr lang="ru-RU" dirty="0"/>
          </a:p>
        </p:txBody>
      </p:sp>
      <p:sp>
        <p:nvSpPr>
          <p:cNvPr id="4" name="Содержимое 2"/>
          <p:cNvSpPr txBox="1">
            <a:spLocks/>
          </p:cNvSpPr>
          <p:nvPr/>
        </p:nvSpPr>
        <p:spPr>
          <a:xfrm>
            <a:off x="457200" y="1600201"/>
            <a:ext cx="8229600" cy="139675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chemeClr val="bg1"/>
                </a:solidFill>
                <a:latin typeface="Times New Roman" panose="02020603050405020304" pitchFamily="18" charset="0"/>
                <a:cs typeface="Times New Roman" panose="02020603050405020304" pitchFamily="18" charset="0"/>
              </a:rPr>
              <a:t>To view a waterfall diagram of the transfer timeline for one or more web sessions:</a:t>
            </a:r>
          </a:p>
          <a:p>
            <a:pPr marL="514350" indent="-51435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Select one or more web sessions in the Web Sessions List. Hold down the CTRL key and click to select more than one session.</a:t>
            </a:r>
          </a:p>
          <a:p>
            <a:pPr marL="514350" indent="-51435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Click the Timeline tab.</a:t>
            </a:r>
            <a:endParaRPr lang="ru-RU" sz="2000" dirty="0">
              <a:solidFill>
                <a:schemeClr val="bg1"/>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13" y="3429000"/>
            <a:ext cx="9615715" cy="3254670"/>
          </a:xfrm>
          <a:prstGeom prst="rect">
            <a:avLst/>
          </a:prstGeom>
        </p:spPr>
      </p:pic>
    </p:spTree>
    <p:extLst>
      <p:ext uri="{BB962C8B-B14F-4D97-AF65-F5344CB8AC3E}">
        <p14:creationId xmlns:p14="http://schemas.microsoft.com/office/powerpoint/2010/main" val="818211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0647" y="376518"/>
            <a:ext cx="3671047"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Using </a:t>
            </a:r>
            <a:r>
              <a:rPr lang="en-US" sz="2800" dirty="0" smtClean="0">
                <a:solidFill>
                  <a:schemeClr val="bg1"/>
                </a:solidFill>
                <a:latin typeface="Times New Roman" panose="02020603050405020304" pitchFamily="18" charset="0"/>
                <a:cs typeface="Times New Roman" panose="02020603050405020304" pitchFamily="18" charset="0"/>
              </a:rPr>
              <a:t>Filters</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 name="Прямоугольник 2"/>
          <p:cNvSpPr/>
          <p:nvPr/>
        </p:nvSpPr>
        <p:spPr>
          <a:xfrm rot="742357">
            <a:off x="470647" y="376518"/>
            <a:ext cx="2030506" cy="523220"/>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Содержимое 2"/>
          <p:cNvSpPr txBox="1">
            <a:spLocks/>
          </p:cNvSpPr>
          <p:nvPr/>
        </p:nvSpPr>
        <p:spPr>
          <a:xfrm>
            <a:off x="438171" y="1322660"/>
            <a:ext cx="8229600" cy="31663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latin typeface="Times New Roman" panose="02020603050405020304" pitchFamily="18" charset="0"/>
                <a:cs typeface="Times New Roman" panose="02020603050405020304" pitchFamily="18" charset="0"/>
              </a:rPr>
              <a:t>Flag, modify or remove headers from all requests and responses.</a:t>
            </a:r>
            <a:endParaRPr lang="ru-RU" sz="2400" dirty="0">
              <a:solidFill>
                <a:schemeClr val="bg1"/>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659" y="2062213"/>
            <a:ext cx="8262664" cy="4592891"/>
          </a:xfrm>
          <a:prstGeom prst="rect">
            <a:avLst/>
          </a:prstGeom>
        </p:spPr>
      </p:pic>
    </p:spTree>
    <p:extLst>
      <p:ext uri="{BB962C8B-B14F-4D97-AF65-F5344CB8AC3E}">
        <p14:creationId xmlns:p14="http://schemas.microsoft.com/office/powerpoint/2010/main" val="380593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rot="805877">
            <a:off x="524435" y="389965"/>
            <a:ext cx="2447365" cy="523220"/>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524435" y="389965"/>
            <a:ext cx="3160059" cy="523220"/>
          </a:xfrm>
          <a:prstGeom prst="rect">
            <a:avLst/>
          </a:prstGeom>
          <a:noFill/>
        </p:spPr>
        <p:txBody>
          <a:bodyPr wrap="square" rtlCol="0">
            <a:spAutoFit/>
          </a:bodyPr>
          <a:lstStyle/>
          <a:p>
            <a:r>
              <a:rPr lang="en-US" sz="2800" dirty="0" err="1" smtClean="0">
                <a:solidFill>
                  <a:schemeClr val="bg1"/>
                </a:solidFill>
                <a:latin typeface="Times New Roman" panose="02020603050405020304" pitchFamily="18" charset="0"/>
                <a:cs typeface="Times New Roman" panose="02020603050405020304" pitchFamily="18" charset="0"/>
              </a:rPr>
              <a:t>AutoResponder</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4" name="Содержимое 2"/>
          <p:cNvSpPr txBox="1">
            <a:spLocks/>
          </p:cNvSpPr>
          <p:nvPr/>
        </p:nvSpPr>
        <p:spPr>
          <a:xfrm>
            <a:off x="457200" y="1600201"/>
            <a:ext cx="8229600" cy="316631"/>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solidFill>
                <a:latin typeface="Times New Roman" panose="02020603050405020304" pitchFamily="18" charset="0"/>
                <a:cs typeface="Times New Roman" panose="02020603050405020304" pitchFamily="18" charset="0"/>
              </a:rPr>
              <a:t>Replay previously captured or generated traffic.</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2099395"/>
            <a:ext cx="7124700" cy="4700949"/>
          </a:xfrm>
          <a:prstGeom prst="rect">
            <a:avLst/>
          </a:prstGeom>
        </p:spPr>
      </p:pic>
    </p:spTree>
    <p:extLst>
      <p:ext uri="{BB962C8B-B14F-4D97-AF65-F5344CB8AC3E}">
        <p14:creationId xmlns:p14="http://schemas.microsoft.com/office/powerpoint/2010/main" val="3002991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rot="636524">
            <a:off x="309282" y="416859"/>
            <a:ext cx="2541494" cy="523220"/>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309282" y="416859"/>
            <a:ext cx="2541494"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Request </a:t>
            </a:r>
            <a:r>
              <a:rPr lang="en-US" sz="2800" dirty="0" smtClean="0">
                <a:solidFill>
                  <a:schemeClr val="bg1"/>
                </a:solidFill>
                <a:latin typeface="Times New Roman" panose="02020603050405020304" pitchFamily="18" charset="0"/>
                <a:cs typeface="Times New Roman" panose="02020603050405020304" pitchFamily="18" charset="0"/>
              </a:rPr>
              <a:t>Builder</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4" name="Содержимое 2"/>
          <p:cNvSpPr txBox="1">
            <a:spLocks/>
          </p:cNvSpPr>
          <p:nvPr/>
        </p:nvSpPr>
        <p:spPr>
          <a:xfrm>
            <a:off x="457200" y="1600201"/>
            <a:ext cx="8229600" cy="532656"/>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solidFill>
                <a:latin typeface="Times New Roman" panose="02020603050405020304" pitchFamily="18" charset="0"/>
                <a:cs typeface="Times New Roman" panose="02020603050405020304" pitchFamily="18" charset="0"/>
              </a:rPr>
              <a:t>Create hand-built HTTP requests, or modify and reissue a request previously captured.</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39" y="2132857"/>
            <a:ext cx="11584132" cy="4509990"/>
          </a:xfrm>
          <a:prstGeom prst="rect">
            <a:avLst/>
          </a:prstGeom>
        </p:spPr>
      </p:pic>
    </p:spTree>
    <p:extLst>
      <p:ext uri="{BB962C8B-B14F-4D97-AF65-F5344CB8AC3E}">
        <p14:creationId xmlns:p14="http://schemas.microsoft.com/office/powerpoint/2010/main" val="1392425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rot="459449">
            <a:off x="443752" y="524435"/>
            <a:ext cx="3240741" cy="591671"/>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443752" y="524435"/>
            <a:ext cx="3240741" cy="800219"/>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Extending Fiddler UI</a:t>
            </a:r>
          </a:p>
          <a:p>
            <a:endParaRPr lang="ru-RU" dirty="0"/>
          </a:p>
        </p:txBody>
      </p:sp>
      <p:sp>
        <p:nvSpPr>
          <p:cNvPr id="4" name="Содержимое 2"/>
          <p:cNvSpPr txBox="1">
            <a:spLocks/>
          </p:cNvSpPr>
          <p:nvPr/>
        </p:nvSpPr>
        <p:spPr>
          <a:xfrm>
            <a:off x="457200" y="1600201"/>
            <a:ext cx="8229600" cy="532656"/>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solidFill>
                <a:latin typeface="Times New Roman" panose="02020603050405020304" pitchFamily="18" charset="0"/>
                <a:cs typeface="Times New Roman" panose="02020603050405020304" pitchFamily="18" charset="0"/>
              </a:rPr>
              <a:t>Create hand-built HTTP requests, or modify and reissue a request previously captured.</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2857"/>
            <a:ext cx="11515054" cy="4483096"/>
          </a:xfrm>
          <a:prstGeom prst="rect">
            <a:avLst/>
          </a:prstGeom>
        </p:spPr>
      </p:pic>
    </p:spTree>
    <p:extLst>
      <p:ext uri="{BB962C8B-B14F-4D97-AF65-F5344CB8AC3E}">
        <p14:creationId xmlns:p14="http://schemas.microsoft.com/office/powerpoint/2010/main" val="1024706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rot="634408">
            <a:off x="358923" y="485662"/>
            <a:ext cx="4025436" cy="55210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309282" y="349624"/>
            <a:ext cx="4087906" cy="800219"/>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Text Encoding / Decoding</a:t>
            </a:r>
          </a:p>
          <a:p>
            <a:endParaRPr lang="ru-RU" dirty="0"/>
          </a:p>
        </p:txBody>
      </p:sp>
      <p:sp>
        <p:nvSpPr>
          <p:cNvPr id="4" name="Содержимое 2"/>
          <p:cNvSpPr txBox="1">
            <a:spLocks/>
          </p:cNvSpPr>
          <p:nvPr/>
        </p:nvSpPr>
        <p:spPr>
          <a:xfrm>
            <a:off x="457200" y="1600201"/>
            <a:ext cx="8229600" cy="532656"/>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solidFill>
                <a:latin typeface="Times New Roman" panose="02020603050405020304" pitchFamily="18" charset="0"/>
                <a:cs typeface="Times New Roman" panose="02020603050405020304" pitchFamily="18" charset="0"/>
              </a:rPr>
              <a:t>Create hand-built HTTP requests, or modify and reissue a request previously captured.</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2857"/>
            <a:ext cx="11376896" cy="4429308"/>
          </a:xfrm>
          <a:prstGeom prst="rect">
            <a:avLst/>
          </a:prstGeom>
        </p:spPr>
      </p:pic>
    </p:spTree>
    <p:extLst>
      <p:ext uri="{BB962C8B-B14F-4D97-AF65-F5344CB8AC3E}">
        <p14:creationId xmlns:p14="http://schemas.microsoft.com/office/powerpoint/2010/main" val="2990676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rot="388936">
            <a:off x="2017059" y="2528047"/>
            <a:ext cx="8229600" cy="1021977"/>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1927411" y="2598003"/>
            <a:ext cx="8337177" cy="830997"/>
          </a:xfrm>
          <a:prstGeom prst="rect">
            <a:avLst/>
          </a:prstGeom>
          <a:noFill/>
        </p:spPr>
        <p:txBody>
          <a:bodyPr wrap="square" rtlCol="0">
            <a:spAutoFit/>
          </a:bodyPr>
          <a:lstStyle/>
          <a:p>
            <a:pPr algn="ctr"/>
            <a:r>
              <a:rPr lang="en-US" sz="4800" dirty="0" smtClean="0">
                <a:solidFill>
                  <a:schemeClr val="bg1"/>
                </a:solidFill>
                <a:latin typeface="Times New Roman" panose="02020603050405020304" pitchFamily="18" charset="0"/>
                <a:cs typeface="Times New Roman" panose="02020603050405020304" pitchFamily="18" charset="0"/>
              </a:rPr>
              <a:t>Thanks for your attention!</a:t>
            </a:r>
            <a:endParaRPr lang="ru-RU" sz="4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547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835" y="268941"/>
            <a:ext cx="2138083" cy="707886"/>
          </a:xfrm>
          <a:prstGeom prst="rect">
            <a:avLst/>
          </a:prstGeom>
          <a:noFill/>
        </p:spPr>
        <p:txBody>
          <a:bodyPr wrap="square" rtlCol="0">
            <a:spAutoFit/>
          </a:bodyPr>
          <a:lstStyle/>
          <a:p>
            <a:r>
              <a:rPr lang="en-US" sz="4000" i="1" dirty="0" smtClean="0">
                <a:solidFill>
                  <a:schemeClr val="bg1"/>
                </a:solidFill>
                <a:latin typeface="Times New Roman" panose="02020603050405020304" pitchFamily="18" charset="0"/>
                <a:cs typeface="Times New Roman" panose="02020603050405020304" pitchFamily="18" charset="0"/>
              </a:rPr>
              <a:t>Contents</a:t>
            </a:r>
            <a:endParaRPr lang="ru-RU" sz="4000" i="1" dirty="0">
              <a:solidFill>
                <a:schemeClr val="bg1"/>
              </a:solidFill>
              <a:latin typeface="Times New Roman" panose="02020603050405020304" pitchFamily="18" charset="0"/>
              <a:cs typeface="Times New Roman" panose="02020603050405020304" pitchFamily="18" charset="0"/>
            </a:endParaRPr>
          </a:p>
        </p:txBody>
      </p:sp>
      <p:sp>
        <p:nvSpPr>
          <p:cNvPr id="3" name="Прямоугольник 2"/>
          <p:cNvSpPr/>
          <p:nvPr/>
        </p:nvSpPr>
        <p:spPr>
          <a:xfrm rot="668504">
            <a:off x="215153" y="271493"/>
            <a:ext cx="2043953" cy="707886"/>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3294530" y="726439"/>
            <a:ext cx="8054788" cy="5970865"/>
          </a:xfrm>
          <a:prstGeom prst="rect">
            <a:avLst/>
          </a:prstGeom>
          <a:noFill/>
        </p:spPr>
        <p:txBody>
          <a:bodyPr wrap="square" rtlCol="0">
            <a:spAutoFit/>
          </a:bodyPr>
          <a:lstStyle/>
          <a:p>
            <a:pPr marL="514350" indent="-514350">
              <a:buFont typeface="+mj-lt"/>
              <a:buAutoNum type="arabicPeriod"/>
            </a:pPr>
            <a:r>
              <a:rPr lang="en-US" sz="2800" dirty="0" smtClean="0">
                <a:solidFill>
                  <a:schemeClr val="bg1"/>
                </a:solidFill>
                <a:latin typeface="Times New Roman" panose="02020603050405020304" pitchFamily="18" charset="0"/>
                <a:cs typeface="Times New Roman" panose="02020603050405020304" pitchFamily="18" charset="0"/>
              </a:rPr>
              <a:t>What is Fiddler?</a:t>
            </a:r>
          </a:p>
          <a:p>
            <a:pPr marL="514350" indent="-514350">
              <a:buFont typeface="+mj-lt"/>
              <a:buAutoNum type="arabicPeriod"/>
            </a:pPr>
            <a:r>
              <a:rPr lang="en-US" sz="2800" dirty="0" smtClean="0">
                <a:solidFill>
                  <a:schemeClr val="bg1"/>
                </a:solidFill>
                <a:latin typeface="Times New Roman" panose="02020603050405020304" pitchFamily="18" charset="0"/>
                <a:cs typeface="Times New Roman" panose="02020603050405020304" pitchFamily="18" charset="0"/>
              </a:rPr>
              <a:t>View web traffic</a:t>
            </a:r>
          </a:p>
          <a:p>
            <a:pPr marL="514350" indent="-514350">
              <a:buFont typeface="+mj-lt"/>
              <a:buAutoNum type="arabicPeriod"/>
            </a:pPr>
            <a:r>
              <a:rPr lang="en-US" sz="2800" dirty="0" smtClean="0">
                <a:solidFill>
                  <a:schemeClr val="bg1"/>
                </a:solidFill>
                <a:latin typeface="Times New Roman" panose="02020603050405020304" pitchFamily="18" charset="0"/>
                <a:cs typeface="Times New Roman" panose="02020603050405020304" pitchFamily="18" charset="0"/>
              </a:rPr>
              <a:t>View Web Session Summary</a:t>
            </a:r>
          </a:p>
          <a:p>
            <a:pPr marL="514350" indent="-514350">
              <a:buFont typeface="+mj-lt"/>
              <a:buAutoNum type="arabicPeriod"/>
            </a:pPr>
            <a:r>
              <a:rPr lang="en-US" sz="2800" dirty="0" smtClean="0">
                <a:solidFill>
                  <a:schemeClr val="bg1"/>
                </a:solidFill>
                <a:latin typeface="Times New Roman" panose="02020603050405020304" pitchFamily="18" charset="0"/>
                <a:cs typeface="Times New Roman" panose="02020603050405020304" pitchFamily="18" charset="0"/>
              </a:rPr>
              <a:t>Search and Filter Sessions</a:t>
            </a:r>
          </a:p>
          <a:p>
            <a:pPr marL="514350" indent="-514350">
              <a:buFont typeface="+mj-lt"/>
              <a:buAutoNum type="arabicPeriod"/>
            </a:pPr>
            <a:r>
              <a:rPr lang="en-US" sz="2800" dirty="0" smtClean="0">
                <a:solidFill>
                  <a:schemeClr val="bg1"/>
                </a:solidFill>
                <a:latin typeface="Times New Roman" panose="02020603050405020304" pitchFamily="18" charset="0"/>
                <a:cs typeface="Times New Roman" panose="02020603050405020304" pitchFamily="18" charset="0"/>
              </a:rPr>
              <a:t>Select Parent or Child Session</a:t>
            </a:r>
          </a:p>
          <a:p>
            <a:pPr marL="514350" indent="-514350">
              <a:buFont typeface="+mj-lt"/>
              <a:buAutoNum type="arabicPeriod"/>
            </a:pPr>
            <a:r>
              <a:rPr lang="en-US" sz="2800" dirty="0" smtClean="0">
                <a:solidFill>
                  <a:schemeClr val="bg1"/>
                </a:solidFill>
                <a:latin typeface="Times New Roman" panose="02020603050405020304" pitchFamily="18" charset="0"/>
                <a:cs typeface="Times New Roman" panose="02020603050405020304" pitchFamily="18" charset="0"/>
              </a:rPr>
              <a:t>View Web Session Statistics</a:t>
            </a:r>
          </a:p>
          <a:p>
            <a:pPr marL="514350" indent="-514350">
              <a:buFont typeface="+mj-lt"/>
              <a:buAutoNum type="arabicPeriod"/>
            </a:pPr>
            <a:r>
              <a:rPr lang="en-US" sz="2800" dirty="0" smtClean="0">
                <a:solidFill>
                  <a:schemeClr val="bg1"/>
                </a:solidFill>
                <a:latin typeface="Times New Roman" panose="02020603050405020304" pitchFamily="18" charset="0"/>
                <a:cs typeface="Times New Roman" panose="02020603050405020304" pitchFamily="18" charset="0"/>
              </a:rPr>
              <a:t>View Web Session Content</a:t>
            </a:r>
          </a:p>
          <a:p>
            <a:pPr marL="514350" indent="-514350">
              <a:buFont typeface="+mj-lt"/>
              <a:buAutoNum type="arabicPeriod"/>
            </a:pPr>
            <a:r>
              <a:rPr lang="en-US" sz="2800" dirty="0" smtClean="0">
                <a:solidFill>
                  <a:schemeClr val="bg1"/>
                </a:solidFill>
                <a:latin typeface="Times New Roman" panose="02020603050405020304" pitchFamily="18" charset="0"/>
                <a:cs typeface="Times New Roman" panose="02020603050405020304" pitchFamily="18" charset="0"/>
              </a:rPr>
              <a:t>Visualize Sessions Transfer Timeline</a:t>
            </a:r>
          </a:p>
          <a:p>
            <a:pPr marL="514350" indent="-514350">
              <a:buFont typeface="+mj-lt"/>
              <a:buAutoNum type="arabicPeriod"/>
            </a:pPr>
            <a:r>
              <a:rPr lang="en-US" sz="2800" dirty="0" smtClean="0">
                <a:solidFill>
                  <a:schemeClr val="bg1"/>
                </a:solidFill>
                <a:latin typeface="Times New Roman" panose="02020603050405020304" pitchFamily="18" charset="0"/>
                <a:cs typeface="Times New Roman" panose="02020603050405020304" pitchFamily="18" charset="0"/>
              </a:rPr>
              <a:t>Using Filters</a:t>
            </a:r>
          </a:p>
          <a:p>
            <a:pPr marL="514350" indent="-514350">
              <a:buFont typeface="+mj-lt"/>
              <a:buAutoNum type="arabicPeriod"/>
            </a:pPr>
            <a:r>
              <a:rPr lang="en-US" sz="2800" dirty="0" err="1" smtClean="0">
                <a:solidFill>
                  <a:schemeClr val="bg1"/>
                </a:solidFill>
                <a:latin typeface="Times New Roman" panose="02020603050405020304" pitchFamily="18" charset="0"/>
                <a:cs typeface="Times New Roman" panose="02020603050405020304" pitchFamily="18" charset="0"/>
              </a:rPr>
              <a:t>AutoResponder</a:t>
            </a:r>
            <a:endParaRPr lang="en-US" sz="2800" dirty="0" smtClean="0">
              <a:solidFill>
                <a:schemeClr val="bg1"/>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smtClean="0">
                <a:solidFill>
                  <a:schemeClr val="bg1"/>
                </a:solidFill>
                <a:latin typeface="Times New Roman" panose="02020603050405020304" pitchFamily="18" charset="0"/>
                <a:cs typeface="Times New Roman" panose="02020603050405020304" pitchFamily="18" charset="0"/>
              </a:rPr>
              <a:t>Request Builder</a:t>
            </a:r>
          </a:p>
          <a:p>
            <a:pPr marL="514350" indent="-514350">
              <a:buFont typeface="+mj-lt"/>
              <a:buAutoNum type="arabicPeriod"/>
            </a:pPr>
            <a:r>
              <a:rPr lang="en-US" sz="2800" dirty="0" smtClean="0">
                <a:solidFill>
                  <a:schemeClr val="bg1"/>
                </a:solidFill>
                <a:latin typeface="Times New Roman" panose="02020603050405020304" pitchFamily="18" charset="0"/>
                <a:cs typeface="Times New Roman" panose="02020603050405020304" pitchFamily="18" charset="0"/>
              </a:rPr>
              <a:t>Extending Fiddler UI</a:t>
            </a:r>
          </a:p>
          <a:p>
            <a:pPr marL="514350" indent="-514350">
              <a:buFont typeface="+mj-lt"/>
              <a:buAutoNum type="arabicPeriod"/>
            </a:pPr>
            <a:r>
              <a:rPr lang="en-US" sz="2800" dirty="0" smtClean="0">
                <a:solidFill>
                  <a:schemeClr val="bg1"/>
                </a:solidFill>
                <a:latin typeface="Times New Roman" panose="02020603050405020304" pitchFamily="18" charset="0"/>
                <a:cs typeface="Times New Roman" panose="02020603050405020304" pitchFamily="18" charset="0"/>
              </a:rPr>
              <a:t>Text Encoding / Decoding</a:t>
            </a:r>
          </a:p>
          <a:p>
            <a:endParaRPr lang="ru-RU" dirty="0"/>
          </a:p>
        </p:txBody>
      </p:sp>
    </p:spTree>
    <p:extLst>
      <p:ext uri="{BB962C8B-B14F-4D97-AF65-F5344CB8AC3E}">
        <p14:creationId xmlns:p14="http://schemas.microsoft.com/office/powerpoint/2010/main" val="2032635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rot="573687">
            <a:off x="377478" y="334125"/>
            <a:ext cx="2581837" cy="551330"/>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349622" y="295835"/>
            <a:ext cx="2850777" cy="800219"/>
          </a:xfrm>
          <a:prstGeom prst="rect">
            <a:avLst/>
          </a:prstGeom>
          <a:noFill/>
        </p:spPr>
        <p:txBody>
          <a:bodyPr wrap="square" rtlCol="0">
            <a:spAutoFit/>
          </a:bodyPr>
          <a:lstStyle/>
          <a:p>
            <a:r>
              <a:rPr lang="en-US" sz="2800" i="1" dirty="0">
                <a:solidFill>
                  <a:schemeClr val="bg1"/>
                </a:solidFill>
                <a:latin typeface="Times New Roman" panose="02020603050405020304" pitchFamily="18" charset="0"/>
                <a:cs typeface="Times New Roman" panose="02020603050405020304" pitchFamily="18" charset="0"/>
              </a:rPr>
              <a:t>What is Fiddler?</a:t>
            </a:r>
          </a:p>
          <a:p>
            <a:endParaRPr lang="ru-RU" dirty="0"/>
          </a:p>
        </p:txBody>
      </p:sp>
      <p:sp>
        <p:nvSpPr>
          <p:cNvPr id="5" name="TextBox 4"/>
          <p:cNvSpPr txBox="1"/>
          <p:nvPr/>
        </p:nvSpPr>
        <p:spPr>
          <a:xfrm>
            <a:off x="1344706" y="1268363"/>
            <a:ext cx="9049870" cy="597086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smtClean="0">
                <a:solidFill>
                  <a:schemeClr val="bg1"/>
                </a:solidFill>
                <a:latin typeface="Times New Roman" panose="02020603050405020304" pitchFamily="18" charset="0"/>
                <a:cs typeface="Times New Roman" panose="02020603050405020304" pitchFamily="18" charset="0"/>
              </a:rPr>
              <a:t>Fiddler is a Web Debugging Proxy which logs all HTTP(S) traffic between your computer and the Internet. Fiddler allows you to inspect traffic, set breakpoints, and “fiddle” with incoming or outgoing data. Fiddler includes a powerful event-based scripting subsystem, and can be extended using any .NET language.</a:t>
            </a:r>
          </a:p>
          <a:p>
            <a:endParaRPr lang="en-US" sz="2800" dirty="0" smtClean="0">
              <a:solidFill>
                <a:schemeClr val="bg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solidFill>
                  <a:schemeClr val="bg1"/>
                </a:solidFill>
                <a:latin typeface="Times New Roman" panose="02020603050405020304" pitchFamily="18" charset="0"/>
                <a:cs typeface="Times New Roman" panose="02020603050405020304" pitchFamily="18" charset="0"/>
              </a:rPr>
              <a:t>Fiddler is freeware and can debug traffic from virtually any application that supports a proxy, including Internet Explorer, Google Chrome, Apple Safari, Mozilla Firefox, Opera, and thousands more. You can also debug traffic from popular devices like Windows Phone, iPod/iPad, and others.</a:t>
            </a:r>
          </a:p>
          <a:p>
            <a:endParaRPr lang="ru-RU" dirty="0"/>
          </a:p>
        </p:txBody>
      </p:sp>
    </p:spTree>
    <p:extLst>
      <p:ext uri="{BB962C8B-B14F-4D97-AF65-F5344CB8AC3E}">
        <p14:creationId xmlns:p14="http://schemas.microsoft.com/office/powerpoint/2010/main" val="3902913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623" y="484094"/>
            <a:ext cx="2918011" cy="800219"/>
          </a:xfrm>
          <a:prstGeom prst="rect">
            <a:avLst/>
          </a:prstGeom>
          <a:noFill/>
        </p:spPr>
        <p:txBody>
          <a:bodyPr wrap="square" rtlCol="0">
            <a:spAutoFit/>
          </a:bodyPr>
          <a:lstStyle/>
          <a:p>
            <a:r>
              <a:rPr lang="en-US" sz="2800" i="1" dirty="0">
                <a:solidFill>
                  <a:schemeClr val="bg1"/>
                </a:solidFill>
                <a:latin typeface="Times New Roman" panose="02020603050405020304" pitchFamily="18" charset="0"/>
                <a:cs typeface="Times New Roman" panose="02020603050405020304" pitchFamily="18" charset="0"/>
              </a:rPr>
              <a:t>View web traffic</a:t>
            </a:r>
          </a:p>
          <a:p>
            <a:endParaRPr lang="ru-RU" dirty="0"/>
          </a:p>
        </p:txBody>
      </p:sp>
      <p:sp>
        <p:nvSpPr>
          <p:cNvPr id="3" name="Прямоугольник 2"/>
          <p:cNvSpPr/>
          <p:nvPr/>
        </p:nvSpPr>
        <p:spPr>
          <a:xfrm rot="618755">
            <a:off x="201706" y="309282"/>
            <a:ext cx="2770094" cy="84716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Содержимое 2"/>
          <p:cNvSpPr txBox="1">
            <a:spLocks/>
          </p:cNvSpPr>
          <p:nvPr/>
        </p:nvSpPr>
        <p:spPr>
          <a:xfrm>
            <a:off x="457200" y="1600201"/>
            <a:ext cx="8229600" cy="604663"/>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ctr">
              <a:buFont typeface="+mj-lt"/>
              <a:buAutoNum type="arabicPeriod"/>
            </a:pPr>
            <a:r>
              <a:rPr lang="en-US" dirty="0" smtClean="0">
                <a:solidFill>
                  <a:schemeClr val="bg1"/>
                </a:solidFill>
              </a:rPr>
              <a:t>In Fiddler, click the File menu.</a:t>
            </a:r>
          </a:p>
          <a:p>
            <a:pPr marL="514350" indent="-514350" algn="ctr">
              <a:buFont typeface="+mj-lt"/>
              <a:buAutoNum type="arabicPeriod"/>
            </a:pPr>
            <a:r>
              <a:rPr lang="en-US" dirty="0" smtClean="0">
                <a:solidFill>
                  <a:schemeClr val="bg1"/>
                </a:solidFill>
              </a:rPr>
              <a:t>Ensure Capture Traffic is enabled</a:t>
            </a:r>
            <a:r>
              <a:rPr lang="en-US" dirty="0" smtClean="0"/>
              <a:t>.</a:t>
            </a:r>
          </a:p>
          <a:p>
            <a:pPr marL="0" indent="0">
              <a:buFont typeface="Arial" panose="020B0604020202020204" pitchFamily="34" charset="0"/>
              <a:buNone/>
            </a:pPr>
            <a:endParaRPr lang="ru-RU" dirty="0"/>
          </a:p>
        </p:txBody>
      </p:sp>
      <p:sp>
        <p:nvSpPr>
          <p:cNvPr id="6" name="Прямоугольник 5"/>
          <p:cNvSpPr/>
          <p:nvPr/>
        </p:nvSpPr>
        <p:spPr>
          <a:xfrm rot="566038">
            <a:off x="2770094" y="2407511"/>
            <a:ext cx="4370294" cy="3885713"/>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255" y="2520752"/>
            <a:ext cx="3744416" cy="3600053"/>
          </a:xfrm>
          <a:prstGeom prst="rect">
            <a:avLst/>
          </a:prstGeom>
        </p:spPr>
      </p:pic>
    </p:spTree>
    <p:extLst>
      <p:ext uri="{BB962C8B-B14F-4D97-AF65-F5344CB8AC3E}">
        <p14:creationId xmlns:p14="http://schemas.microsoft.com/office/powerpoint/2010/main" val="4288885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8224" y="484094"/>
            <a:ext cx="4827494" cy="800219"/>
          </a:xfrm>
          <a:prstGeom prst="rect">
            <a:avLst/>
          </a:prstGeom>
          <a:noFill/>
        </p:spPr>
        <p:txBody>
          <a:bodyPr wrap="square" rtlCol="0">
            <a:spAutoFit/>
          </a:bodyPr>
          <a:lstStyle/>
          <a:p>
            <a:r>
              <a:rPr lang="en-US" sz="2800" i="1" dirty="0">
                <a:solidFill>
                  <a:schemeClr val="bg1"/>
                </a:solidFill>
                <a:latin typeface="Times New Roman" panose="02020603050405020304" pitchFamily="18" charset="0"/>
                <a:cs typeface="Times New Roman" panose="02020603050405020304" pitchFamily="18" charset="0"/>
              </a:rPr>
              <a:t>View Web Session Summary</a:t>
            </a:r>
          </a:p>
          <a:p>
            <a:endParaRPr lang="ru-RU" i="1" dirty="0"/>
          </a:p>
        </p:txBody>
      </p:sp>
      <p:sp>
        <p:nvSpPr>
          <p:cNvPr id="3" name="Прямоугольник 2"/>
          <p:cNvSpPr/>
          <p:nvPr/>
        </p:nvSpPr>
        <p:spPr>
          <a:xfrm rot="604480">
            <a:off x="466872" y="384635"/>
            <a:ext cx="4475004" cy="878646"/>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Содержимое 2"/>
          <p:cNvSpPr txBox="1">
            <a:spLocks/>
          </p:cNvSpPr>
          <p:nvPr/>
        </p:nvSpPr>
        <p:spPr>
          <a:xfrm>
            <a:off x="457200" y="1600201"/>
            <a:ext cx="8229600" cy="1324743"/>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solidFill>
              </a:rPr>
              <a:t>To view the Fiddler ID Number, result code, protocol, hostname, content type, URL, body size, caching value, origin process, custom comments, and any custom columns for a web session:</a:t>
            </a:r>
          </a:p>
          <a:p>
            <a:pPr marL="514350" indent="-514350">
              <a:buFont typeface="+mj-lt"/>
              <a:buAutoNum type="arabicPeriod"/>
            </a:pPr>
            <a:r>
              <a:rPr lang="en-US" dirty="0" smtClean="0">
                <a:solidFill>
                  <a:schemeClr val="bg1"/>
                </a:solidFill>
              </a:rPr>
              <a:t>Capture web traffic.</a:t>
            </a:r>
          </a:p>
          <a:p>
            <a:pPr marL="514350" indent="-514350">
              <a:buFont typeface="+mj-lt"/>
              <a:buAutoNum type="arabicPeriod"/>
            </a:pPr>
            <a:r>
              <a:rPr lang="en-US" dirty="0" smtClean="0">
                <a:solidFill>
                  <a:schemeClr val="bg1"/>
                </a:solidFill>
              </a:rPr>
              <a:t>Find the web session in the Web Sessions List</a:t>
            </a:r>
            <a:r>
              <a:rPr lang="en-US" dirty="0" smtClean="0"/>
              <a:t>.</a:t>
            </a:r>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979" y="3100627"/>
            <a:ext cx="6975500" cy="3531596"/>
          </a:xfrm>
          <a:prstGeom prst="rect">
            <a:avLst/>
          </a:prstGeom>
        </p:spPr>
      </p:pic>
    </p:spTree>
    <p:extLst>
      <p:ext uri="{BB962C8B-B14F-4D97-AF65-F5344CB8AC3E}">
        <p14:creationId xmlns:p14="http://schemas.microsoft.com/office/powerpoint/2010/main" val="3029262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0646" y="510988"/>
            <a:ext cx="4182035" cy="800219"/>
          </a:xfrm>
          <a:prstGeom prst="rect">
            <a:avLst/>
          </a:prstGeom>
          <a:noFill/>
        </p:spPr>
        <p:txBody>
          <a:bodyPr wrap="square" rtlCol="0">
            <a:spAutoFit/>
          </a:bodyPr>
          <a:lstStyle/>
          <a:p>
            <a:r>
              <a:rPr lang="en-US" sz="2800" i="1" dirty="0">
                <a:solidFill>
                  <a:schemeClr val="bg1"/>
                </a:solidFill>
                <a:latin typeface="Times New Roman" panose="02020603050405020304" pitchFamily="18" charset="0"/>
                <a:cs typeface="Times New Roman" panose="02020603050405020304" pitchFamily="18" charset="0"/>
              </a:rPr>
              <a:t>Search and Filter Sessions</a:t>
            </a:r>
          </a:p>
          <a:p>
            <a:endParaRPr lang="ru-RU" dirty="0"/>
          </a:p>
        </p:txBody>
      </p:sp>
      <p:sp>
        <p:nvSpPr>
          <p:cNvPr id="3" name="Прямоугольник 2"/>
          <p:cNvSpPr/>
          <p:nvPr/>
        </p:nvSpPr>
        <p:spPr>
          <a:xfrm rot="358865">
            <a:off x="470646" y="510988"/>
            <a:ext cx="3939989" cy="61856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Содержимое 2"/>
          <p:cNvSpPr txBox="1">
            <a:spLocks/>
          </p:cNvSpPr>
          <p:nvPr/>
        </p:nvSpPr>
        <p:spPr>
          <a:xfrm>
            <a:off x="457200" y="1600201"/>
            <a:ext cx="8229600" cy="604663"/>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solidFill>
                <a:latin typeface="Times New Roman" panose="02020603050405020304" pitchFamily="18" charset="0"/>
                <a:cs typeface="Times New Roman" panose="02020603050405020304" pitchFamily="18" charset="0"/>
              </a:rPr>
              <a:t>To search through captured requests and responses:</a:t>
            </a:r>
          </a:p>
          <a:p>
            <a:r>
              <a:rPr lang="en-US" dirty="0" smtClean="0">
                <a:solidFill>
                  <a:schemeClr val="bg1"/>
                </a:solidFill>
                <a:latin typeface="Times New Roman" panose="02020603050405020304" pitchFamily="18" charset="0"/>
                <a:cs typeface="Times New Roman" panose="02020603050405020304" pitchFamily="18" charset="0"/>
              </a:rPr>
              <a:t>Click Edit &gt; Find Sessions... and specify search options </a:t>
            </a:r>
            <a:r>
              <a:rPr lang="en-US" dirty="0" smtClean="0">
                <a:latin typeface="Times New Roman" panose="02020603050405020304" pitchFamily="18" charset="0"/>
                <a:cs typeface="Times New Roman" panose="02020603050405020304" pitchFamily="18" charset="0"/>
              </a:rPr>
              <a:t>in th</a:t>
            </a:r>
            <a:r>
              <a:rPr lang="en-US" dirty="0" smtClean="0"/>
              <a:t>e dialog.</a:t>
            </a:r>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8243" y="2204864"/>
            <a:ext cx="3181350" cy="3257550"/>
          </a:xfrm>
          <a:prstGeom prst="rect">
            <a:avLst/>
          </a:prstGeom>
        </p:spPr>
      </p:pic>
      <p:sp>
        <p:nvSpPr>
          <p:cNvPr id="7" name="TextBox 6"/>
          <p:cNvSpPr txBox="1"/>
          <p:nvPr/>
        </p:nvSpPr>
        <p:spPr>
          <a:xfrm>
            <a:off x="927847" y="5822576"/>
            <a:ext cx="5168153"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Enter a command in the </a:t>
            </a:r>
            <a:r>
              <a:rPr lang="en-US" dirty="0" err="1" smtClean="0">
                <a:solidFill>
                  <a:schemeClr val="bg1"/>
                </a:solidFill>
                <a:latin typeface="Times New Roman" panose="02020603050405020304" pitchFamily="18" charset="0"/>
                <a:cs typeface="Times New Roman" panose="02020603050405020304" pitchFamily="18" charset="0"/>
              </a:rPr>
              <a:t>QuickExec</a:t>
            </a:r>
            <a:r>
              <a:rPr lang="en-US" dirty="0" smtClean="0">
                <a:solidFill>
                  <a:schemeClr val="bg1"/>
                </a:solidFill>
                <a:latin typeface="Times New Roman" panose="02020603050405020304" pitchFamily="18" charset="0"/>
                <a:cs typeface="Times New Roman" panose="02020603050405020304" pitchFamily="18" charset="0"/>
              </a:rPr>
              <a:t> box.</a:t>
            </a:r>
            <a:endParaRPr lang="ru-RU"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545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rot="451581">
            <a:off x="500673" y="421845"/>
            <a:ext cx="4842083" cy="66031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564776" y="322729"/>
            <a:ext cx="4598895" cy="800219"/>
          </a:xfrm>
          <a:prstGeom prst="rect">
            <a:avLst/>
          </a:prstGeom>
          <a:noFill/>
        </p:spPr>
        <p:txBody>
          <a:bodyPr wrap="square" rtlCol="0">
            <a:spAutoFit/>
          </a:bodyPr>
          <a:lstStyle/>
          <a:p>
            <a:r>
              <a:rPr lang="en-US" sz="2800" i="1" dirty="0">
                <a:solidFill>
                  <a:schemeClr val="bg1"/>
                </a:solidFill>
                <a:latin typeface="Times New Roman" panose="02020603050405020304" pitchFamily="18" charset="0"/>
                <a:cs typeface="Times New Roman" panose="02020603050405020304" pitchFamily="18" charset="0"/>
              </a:rPr>
              <a:t>Select Parent or Child Session</a:t>
            </a:r>
          </a:p>
          <a:p>
            <a:endParaRPr lang="ru-RU" i="1" dirty="0"/>
          </a:p>
        </p:txBody>
      </p:sp>
      <p:sp>
        <p:nvSpPr>
          <p:cNvPr id="4" name="Содержимое 2"/>
          <p:cNvSpPr txBox="1">
            <a:spLocks/>
          </p:cNvSpPr>
          <p:nvPr/>
        </p:nvSpPr>
        <p:spPr>
          <a:xfrm>
            <a:off x="457200" y="1600200"/>
            <a:ext cx="8229600" cy="4525963"/>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bg1"/>
                </a:solidFill>
                <a:latin typeface="Times New Roman" panose="02020603050405020304" pitchFamily="18" charset="0"/>
                <a:cs typeface="Times New Roman" panose="02020603050405020304" pitchFamily="18" charset="0"/>
              </a:rPr>
              <a:t>To select the parent session (the most recent request to the URL specified in the selected session's </a:t>
            </a:r>
            <a:r>
              <a:rPr lang="en-US" dirty="0" err="1" smtClean="0">
                <a:solidFill>
                  <a:schemeClr val="bg1"/>
                </a:solidFill>
                <a:latin typeface="Times New Roman" panose="02020603050405020304" pitchFamily="18" charset="0"/>
                <a:cs typeface="Times New Roman" panose="02020603050405020304" pitchFamily="18" charset="0"/>
              </a:rPr>
              <a:t>Referer</a:t>
            </a:r>
            <a:r>
              <a:rPr lang="en-US" dirty="0" smtClean="0">
                <a:solidFill>
                  <a:schemeClr val="bg1"/>
                </a:solidFill>
                <a:latin typeface="Times New Roman" panose="02020603050405020304" pitchFamily="18" charset="0"/>
                <a:cs typeface="Times New Roman" panose="02020603050405020304" pitchFamily="18" charset="0"/>
              </a:rPr>
              <a:t> header):</a:t>
            </a:r>
          </a:p>
          <a:p>
            <a:pPr marL="514350" indent="-514350">
              <a:buFont typeface="+mj-lt"/>
              <a:buAutoNum type="arabicPeriod"/>
            </a:pPr>
            <a:r>
              <a:rPr lang="en-US" dirty="0" smtClean="0">
                <a:solidFill>
                  <a:schemeClr val="bg1"/>
                </a:solidFill>
                <a:latin typeface="Times New Roman" panose="02020603050405020304" pitchFamily="18" charset="0"/>
                <a:cs typeface="Times New Roman" panose="02020603050405020304" pitchFamily="18" charset="0"/>
              </a:rPr>
              <a:t>Select a session in the Web Sessions List.</a:t>
            </a:r>
          </a:p>
          <a:p>
            <a:pPr marL="514350" indent="-514350">
              <a:buFont typeface="+mj-lt"/>
              <a:buAutoNum type="arabicPeriod"/>
            </a:pPr>
            <a:r>
              <a:rPr lang="en-US" dirty="0" smtClean="0">
                <a:solidFill>
                  <a:schemeClr val="bg1"/>
                </a:solidFill>
                <a:latin typeface="Times New Roman" panose="02020603050405020304" pitchFamily="18" charset="0"/>
                <a:cs typeface="Times New Roman" panose="02020603050405020304" pitchFamily="18" charset="0"/>
              </a:rPr>
              <a:t>Press P.</a:t>
            </a:r>
          </a:p>
          <a:p>
            <a:pPr marL="0" indent="0">
              <a:buFont typeface="Arial" panose="020B0604020202020204" pitchFamily="34" charset="0"/>
              <a:buNone/>
            </a:pP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To select all child sessions (the later requests to the URL specified in the selected session's </a:t>
            </a:r>
            <a:r>
              <a:rPr lang="en-US" dirty="0" err="1" smtClean="0">
                <a:solidFill>
                  <a:schemeClr val="bg1"/>
                </a:solidFill>
                <a:latin typeface="Times New Roman" panose="02020603050405020304" pitchFamily="18" charset="0"/>
                <a:cs typeface="Times New Roman" panose="02020603050405020304" pitchFamily="18" charset="0"/>
              </a:rPr>
              <a:t>Referer</a:t>
            </a:r>
            <a:r>
              <a:rPr lang="en-US" dirty="0" smtClean="0">
                <a:solidFill>
                  <a:schemeClr val="bg1"/>
                </a:solidFill>
                <a:latin typeface="Times New Roman" panose="02020603050405020304" pitchFamily="18" charset="0"/>
                <a:cs typeface="Times New Roman" panose="02020603050405020304" pitchFamily="18" charset="0"/>
              </a:rPr>
              <a:t> header):</a:t>
            </a:r>
          </a:p>
          <a:p>
            <a:pPr marL="514350" indent="-514350">
              <a:buFont typeface="+mj-lt"/>
              <a:buAutoNum type="arabicPeriod"/>
            </a:pPr>
            <a:r>
              <a:rPr lang="en-US" dirty="0" smtClean="0">
                <a:solidFill>
                  <a:schemeClr val="bg1"/>
                </a:solidFill>
                <a:latin typeface="Times New Roman" panose="02020603050405020304" pitchFamily="18" charset="0"/>
                <a:cs typeface="Times New Roman" panose="02020603050405020304" pitchFamily="18" charset="0"/>
              </a:rPr>
              <a:t>Select a session in the Web Sessions List.</a:t>
            </a:r>
          </a:p>
          <a:p>
            <a:pPr marL="514350" indent="-514350">
              <a:buFont typeface="+mj-lt"/>
              <a:buAutoNum type="arabicPeriod"/>
            </a:pPr>
            <a:r>
              <a:rPr lang="en-US" dirty="0" smtClean="0">
                <a:solidFill>
                  <a:schemeClr val="bg1"/>
                </a:solidFill>
                <a:latin typeface="Times New Roman" panose="02020603050405020304" pitchFamily="18" charset="0"/>
                <a:cs typeface="Times New Roman" panose="02020603050405020304" pitchFamily="18" charset="0"/>
              </a:rPr>
              <a:t>Press C.</a:t>
            </a:r>
            <a:endParaRPr lang="ru-RU"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97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rot="488261">
            <a:off x="443753" y="349624"/>
            <a:ext cx="4182035" cy="578223"/>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443753" y="349624"/>
            <a:ext cx="4491318" cy="800219"/>
          </a:xfrm>
          <a:prstGeom prst="rect">
            <a:avLst/>
          </a:prstGeom>
          <a:noFill/>
        </p:spPr>
        <p:txBody>
          <a:bodyPr wrap="square" rtlCol="0">
            <a:spAutoFit/>
          </a:bodyPr>
          <a:lstStyle/>
          <a:p>
            <a:r>
              <a:rPr lang="en-US" sz="2800" i="1" dirty="0">
                <a:solidFill>
                  <a:schemeClr val="bg1"/>
                </a:solidFill>
                <a:latin typeface="Times New Roman" panose="02020603050405020304" pitchFamily="18" charset="0"/>
                <a:cs typeface="Times New Roman" panose="02020603050405020304" pitchFamily="18" charset="0"/>
              </a:rPr>
              <a:t>View Web Session Statistics</a:t>
            </a:r>
          </a:p>
          <a:p>
            <a:endParaRPr lang="ru-RU" i="1" dirty="0"/>
          </a:p>
        </p:txBody>
      </p:sp>
      <p:sp>
        <p:nvSpPr>
          <p:cNvPr id="4" name="Содержимое 2"/>
          <p:cNvSpPr txBox="1">
            <a:spLocks/>
          </p:cNvSpPr>
          <p:nvPr/>
        </p:nvSpPr>
        <p:spPr>
          <a:xfrm>
            <a:off x="457200" y="1600201"/>
            <a:ext cx="8229600" cy="8926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solidFill>
                  <a:schemeClr val="bg1"/>
                </a:solidFill>
                <a:latin typeface="Times New Roman" panose="02020603050405020304" pitchFamily="18" charset="0"/>
                <a:cs typeface="Times New Roman" panose="02020603050405020304" pitchFamily="18" charset="0"/>
              </a:rPr>
              <a:t>To view performance statistics for a web </a:t>
            </a:r>
            <a:r>
              <a:rPr lang="en-US" sz="1600" dirty="0" err="1" smtClean="0">
                <a:solidFill>
                  <a:schemeClr val="bg1"/>
                </a:solidFill>
                <a:latin typeface="Times New Roman" panose="02020603050405020304" pitchFamily="18" charset="0"/>
                <a:cs typeface="Times New Roman" panose="02020603050405020304" pitchFamily="18" charset="0"/>
              </a:rPr>
              <a:t>sesion</a:t>
            </a:r>
            <a:r>
              <a:rPr lang="en-US" sz="1600" dirty="0" smtClean="0">
                <a:solidFill>
                  <a:schemeClr val="bg1"/>
                </a:solidFill>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1600" dirty="0" smtClean="0">
                <a:solidFill>
                  <a:schemeClr val="bg1"/>
                </a:solidFill>
                <a:latin typeface="Times New Roman" panose="02020603050405020304" pitchFamily="18" charset="0"/>
                <a:cs typeface="Times New Roman" panose="02020603050405020304" pitchFamily="18" charset="0"/>
              </a:rPr>
              <a:t>Click on a web session in the Web Sessions List.</a:t>
            </a:r>
          </a:p>
          <a:p>
            <a:pPr marL="514350" indent="-514350">
              <a:buFont typeface="+mj-lt"/>
              <a:buAutoNum type="arabicPeriod"/>
            </a:pPr>
            <a:r>
              <a:rPr lang="en-US" sz="1600" dirty="0" smtClean="0">
                <a:solidFill>
                  <a:schemeClr val="bg1"/>
                </a:solidFill>
                <a:latin typeface="Times New Roman" panose="02020603050405020304" pitchFamily="18" charset="0"/>
                <a:cs typeface="Times New Roman" panose="02020603050405020304" pitchFamily="18" charset="0"/>
              </a:rPr>
              <a:t>Click the Statistics tab.</a:t>
            </a:r>
            <a:endParaRPr lang="ru-RU" sz="1600" dirty="0">
              <a:solidFill>
                <a:schemeClr val="bg1"/>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923" y="2675459"/>
            <a:ext cx="10102308" cy="3873259"/>
          </a:xfrm>
          <a:prstGeom prst="rect">
            <a:avLst/>
          </a:prstGeom>
        </p:spPr>
      </p:pic>
    </p:spTree>
    <p:extLst>
      <p:ext uri="{BB962C8B-B14F-4D97-AF65-F5344CB8AC3E}">
        <p14:creationId xmlns:p14="http://schemas.microsoft.com/office/powerpoint/2010/main" val="2119784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rot="563492">
            <a:off x="591671" y="537882"/>
            <a:ext cx="4101353" cy="645459"/>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591671" y="537882"/>
            <a:ext cx="4800600" cy="800219"/>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View Web Session Content</a:t>
            </a:r>
          </a:p>
          <a:p>
            <a:endParaRPr lang="ru-RU" dirty="0"/>
          </a:p>
        </p:txBody>
      </p:sp>
      <p:sp>
        <p:nvSpPr>
          <p:cNvPr id="4" name="Содержимое 2"/>
          <p:cNvSpPr txBox="1">
            <a:spLocks/>
          </p:cNvSpPr>
          <p:nvPr/>
        </p:nvSpPr>
        <p:spPr>
          <a:xfrm>
            <a:off x="457200" y="1600201"/>
            <a:ext cx="8229600" cy="8926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solidFill>
                  <a:schemeClr val="bg1"/>
                </a:solidFill>
                <a:latin typeface="Times New Roman" panose="02020603050405020304" pitchFamily="18" charset="0"/>
                <a:cs typeface="Times New Roman" panose="02020603050405020304" pitchFamily="18" charset="0"/>
              </a:rPr>
              <a:t>To view the content of a web session in a variety of formats:</a:t>
            </a:r>
          </a:p>
          <a:p>
            <a:pPr marL="514350" indent="-514350">
              <a:buFont typeface="+mj-lt"/>
              <a:buAutoNum type="arabicPeriod"/>
            </a:pPr>
            <a:r>
              <a:rPr lang="en-US" sz="1800" dirty="0" smtClean="0">
                <a:solidFill>
                  <a:schemeClr val="bg1"/>
                </a:solidFill>
                <a:latin typeface="Times New Roman" panose="02020603050405020304" pitchFamily="18" charset="0"/>
                <a:cs typeface="Times New Roman" panose="02020603050405020304" pitchFamily="18" charset="0"/>
              </a:rPr>
              <a:t>Click on a web session in the Web Sessions List.</a:t>
            </a:r>
          </a:p>
          <a:p>
            <a:pPr marL="514350" indent="-514350">
              <a:buFont typeface="+mj-lt"/>
              <a:buAutoNum type="arabicPeriod"/>
            </a:pPr>
            <a:r>
              <a:rPr lang="en-US" sz="1800" dirty="0" smtClean="0">
                <a:solidFill>
                  <a:schemeClr val="bg1"/>
                </a:solidFill>
                <a:latin typeface="Times New Roman" panose="02020603050405020304" pitchFamily="18" charset="0"/>
                <a:cs typeface="Times New Roman" panose="02020603050405020304" pitchFamily="18" charset="0"/>
              </a:rPr>
              <a:t>Click the Inspectors tab.</a:t>
            </a:r>
            <a:endParaRPr lang="ru-RU" sz="1800" dirty="0">
              <a:solidFill>
                <a:schemeClr val="bg1"/>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32" y="2675459"/>
            <a:ext cx="8604527" cy="4099587"/>
          </a:xfrm>
          <a:prstGeom prst="rect">
            <a:avLst/>
          </a:prstGeom>
        </p:spPr>
      </p:pic>
    </p:spTree>
    <p:extLst>
      <p:ext uri="{BB962C8B-B14F-4D97-AF65-F5344CB8AC3E}">
        <p14:creationId xmlns:p14="http://schemas.microsoft.com/office/powerpoint/2010/main" val="1547189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534</Words>
  <Application>Microsoft Office PowerPoint</Application>
  <PresentationFormat>Широкоэкранный</PresentationFormat>
  <Paragraphs>61</Paragraphs>
  <Slides>16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16</vt:i4>
      </vt:variant>
    </vt:vector>
  </HeadingPairs>
  <TitlesOfParts>
    <vt:vector size="22" baseType="lpstr">
      <vt:lpstr>Arial</vt:lpstr>
      <vt:lpstr>Calibri</vt:lpstr>
      <vt:lpstr>Calibri Light</vt:lpstr>
      <vt:lpstr>Times New Roman</vt:lpstr>
      <vt:lpstr>Тема Office</vt:lpstr>
      <vt:lpstr>Storyboard Layouts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Дмитренко Владислав</dc:creator>
  <cp:lastModifiedBy>Дмитренко Владислав</cp:lastModifiedBy>
  <cp:revision>5</cp:revision>
  <dcterms:created xsi:type="dcterms:W3CDTF">2019-10-04T08:01:50Z</dcterms:created>
  <dcterms:modified xsi:type="dcterms:W3CDTF">2019-10-04T08:48:54Z</dcterms:modified>
</cp:coreProperties>
</file>