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4" r:id="rId3"/>
    <p:sldId id="265" r:id="rId4"/>
    <p:sldId id="266" r:id="rId5"/>
    <p:sldId id="267" r:id="rId6"/>
    <p:sldId id="259" r:id="rId7"/>
    <p:sldId id="268" r:id="rId8"/>
    <p:sldId id="269" r:id="rId9"/>
    <p:sldId id="257" r:id="rId10"/>
    <p:sldId id="261" r:id="rId11"/>
    <p:sldId id="258" r:id="rId12"/>
    <p:sldId id="260" r:id="rId13"/>
    <p:sldId id="270" r:id="rId14"/>
    <p:sldId id="271" r:id="rId15"/>
    <p:sldId id="272" r:id="rId16"/>
    <p:sldId id="273" r:id="rId17"/>
    <p:sldId id="274" r:id="rId18"/>
    <p:sldId id="275" r:id="rId19"/>
    <p:sldId id="276" r:id="rId20"/>
    <p:sldId id="277" r:id="rId21"/>
    <p:sldId id="279" r:id="rId22"/>
    <p:sldId id="278"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0E556C0-7F68-467C-AAFA-9ECF1C3982D3}" type="datetimeFigureOut">
              <a:rPr lang="ru-RU" smtClean="0"/>
              <a:t>31.07.2019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255346" y="2750337"/>
            <a:ext cx="1171888" cy="1356442"/>
          </a:xfrm>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37551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309"/>
            <a:ext cx="1154151" cy="1090789"/>
          </a:xfrm>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61251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615"/>
            <a:ext cx="1154151" cy="1090789"/>
          </a:xfrm>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2718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35EB5A51-90F6-4402-B43A-7D50C0233516}" type="slidenum">
              <a:rPr lang="ru-RU" smtClean="0"/>
              <a:t>‹#›</a:t>
            </a:fld>
            <a:endParaRPr lang="ru-R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358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93029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0E556C0-7F68-467C-AAFA-9ECF1C3982D3}" type="datetimeFigureOut">
              <a:rPr lang="ru-RU" smtClean="0"/>
              <a:t>31.07.2019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87832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0E556C0-7F68-467C-AAFA-9ECF1C3982D3}" type="datetimeFigureOut">
              <a:rPr lang="ru-RU" smtClean="0"/>
              <a:t>31.07.2019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765342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E556C0-7F68-467C-AAFA-9ECF1C3982D3}" type="datetimeFigureOut">
              <a:rPr lang="ru-RU" smtClean="0"/>
              <a:t>31.07.2019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161920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0E556C0-7F68-467C-AAFA-9ECF1C3982D3}" type="datetimeFigureOut">
              <a:rPr lang="ru-RU" smtClean="0"/>
              <a:t>31.07.2019</a:t>
            </a:fld>
            <a:endParaRPr lang="ru-RU"/>
          </a:p>
        </p:txBody>
      </p:sp>
      <p:sp>
        <p:nvSpPr>
          <p:cNvPr id="5" name="Footer Placeholder 4"/>
          <p:cNvSpPr>
            <a:spLocks noGrp="1"/>
          </p:cNvSpPr>
          <p:nvPr>
            <p:ph type="ftr" sz="quarter" idx="11"/>
          </p:nvPr>
        </p:nvSpPr>
        <p:spPr>
          <a:xfrm>
            <a:off x="680321" y="5936188"/>
            <a:ext cx="6126805" cy="365125"/>
          </a:xfrm>
        </p:spPr>
        <p:txBody>
          <a:bodyPr/>
          <a:lstStyle/>
          <a:p>
            <a:endParaRPr lang="ru-R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5EB5A51-90F6-4402-B43A-7D50C0233516}" type="slidenum">
              <a:rPr lang="ru-RU" smtClean="0"/>
              <a:t>‹#›</a:t>
            </a:fld>
            <a:endParaRPr lang="ru-RU"/>
          </a:p>
        </p:txBody>
      </p:sp>
    </p:spTree>
    <p:extLst>
      <p:ext uri="{BB962C8B-B14F-4D97-AF65-F5344CB8AC3E}">
        <p14:creationId xmlns:p14="http://schemas.microsoft.com/office/powerpoint/2010/main" val="101211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E556C0-7F68-467C-AAFA-9ECF1C3982D3}" type="datetimeFigureOut">
              <a:rPr lang="ru-RU" smtClean="0"/>
              <a:t>31.07.2019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01348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E556C0-7F68-467C-AAFA-9ECF1C3982D3}" type="datetimeFigureOut">
              <a:rPr lang="ru-RU" smtClean="0"/>
              <a:t>31.07.2019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729455" y="2869895"/>
            <a:ext cx="1154151" cy="1090789"/>
          </a:xfrm>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76791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149504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0E556C0-7F68-467C-AAFA-9ECF1C3982D3}" type="datetimeFigureOut">
              <a:rPr lang="ru-RU" smtClean="0"/>
              <a:t>31.07.2019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59617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0E556C0-7F68-467C-AAFA-9ECF1C3982D3}" type="datetimeFigureOut">
              <a:rPr lang="ru-RU" smtClean="0"/>
              <a:t>31.07.2019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20993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0E556C0-7F68-467C-AAFA-9ECF1C3982D3}" type="datetimeFigureOut">
              <a:rPr lang="ru-RU" smtClean="0"/>
              <a:t>31.07.2019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292154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27719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E556C0-7F68-467C-AAFA-9ECF1C3982D3}" type="datetimeFigureOut">
              <a:rPr lang="ru-RU" smtClean="0"/>
              <a:t>31.07.2019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EB5A51-90F6-4402-B43A-7D50C0233516}" type="slidenum">
              <a:rPr lang="ru-RU" smtClean="0"/>
              <a:t>‹#›</a:t>
            </a:fld>
            <a:endParaRPr lang="ru-RU"/>
          </a:p>
        </p:txBody>
      </p:sp>
    </p:spTree>
    <p:extLst>
      <p:ext uri="{BB962C8B-B14F-4D97-AF65-F5344CB8AC3E}">
        <p14:creationId xmlns:p14="http://schemas.microsoft.com/office/powerpoint/2010/main" val="306181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E556C0-7F68-467C-AAFA-9ECF1C3982D3}" type="datetimeFigureOut">
              <a:rPr lang="ru-RU" smtClean="0"/>
              <a:t>31.07.2019</a:t>
            </a:fld>
            <a:endParaRPr lang="ru-R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EB5A51-90F6-4402-B43A-7D50C0233516}" type="slidenum">
              <a:rPr lang="ru-RU" smtClean="0"/>
              <a:t>‹#›</a:t>
            </a:fld>
            <a:endParaRPr lang="ru-RU"/>
          </a:p>
        </p:txBody>
      </p:sp>
    </p:spTree>
    <p:extLst>
      <p:ext uri="{BB962C8B-B14F-4D97-AF65-F5344CB8AC3E}">
        <p14:creationId xmlns:p14="http://schemas.microsoft.com/office/powerpoint/2010/main" val="808650257"/>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18588" y="211908"/>
            <a:ext cx="6070600" cy="1323439"/>
          </a:xfrm>
          <a:prstGeom prst="rect">
            <a:avLst/>
          </a:prstGeom>
          <a:noFill/>
        </p:spPr>
        <p:txBody>
          <a:bodyPr wrap="square" rtlCol="0">
            <a:spAutoFit/>
          </a:bodyPr>
          <a:lstStyle/>
          <a:p>
            <a:pPr algn="ctr"/>
            <a:r>
              <a:rPr lang="en-US" sz="4000" b="1" dirty="0" smtClean="0">
                <a:solidFill>
                  <a:srgbClr val="FF0000"/>
                </a:solidFill>
                <a:latin typeface="Times New Roman" panose="02020603050405020304" pitchFamily="18" charset="0"/>
                <a:cs typeface="Times New Roman" panose="02020603050405020304" pitchFamily="18" charset="0"/>
              </a:rPr>
              <a:t>Software Development Life </a:t>
            </a:r>
            <a:r>
              <a:rPr lang="en-US" sz="4000" b="1" dirty="0">
                <a:solidFill>
                  <a:srgbClr val="FF0000"/>
                </a:solidFill>
                <a:latin typeface="Times New Roman" panose="02020603050405020304" pitchFamily="18" charset="0"/>
                <a:cs typeface="Times New Roman" panose="02020603050405020304" pitchFamily="18" charset="0"/>
              </a:rPr>
              <a:t>C</a:t>
            </a:r>
            <a:r>
              <a:rPr lang="en-US" sz="4000" b="1" dirty="0" smtClean="0">
                <a:solidFill>
                  <a:srgbClr val="FF0000"/>
                </a:solidFill>
                <a:latin typeface="Times New Roman" panose="02020603050405020304" pitchFamily="18" charset="0"/>
                <a:cs typeface="Times New Roman" panose="02020603050405020304" pitchFamily="18" charset="0"/>
              </a:rPr>
              <a:t>ycle </a:t>
            </a:r>
            <a:r>
              <a:rPr lang="en-US" sz="4000" b="1" dirty="0">
                <a:solidFill>
                  <a:srgbClr val="FF0000"/>
                </a:solidFill>
                <a:latin typeface="Times New Roman" panose="02020603050405020304" pitchFamily="18" charset="0"/>
                <a:cs typeface="Times New Roman" panose="02020603050405020304" pitchFamily="18" charset="0"/>
              </a:rPr>
              <a:t>M</a:t>
            </a:r>
            <a:r>
              <a:rPr lang="en-US" sz="4000" b="1" dirty="0" smtClean="0">
                <a:solidFill>
                  <a:srgbClr val="FF0000"/>
                </a:solidFill>
                <a:latin typeface="Times New Roman" panose="02020603050405020304" pitchFamily="18" charset="0"/>
                <a:cs typeface="Times New Roman" panose="02020603050405020304" pitchFamily="18" charset="0"/>
              </a:rPr>
              <a:t>odels</a:t>
            </a:r>
            <a:endParaRPr lang="ru-RU"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40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0"/>
            <a:ext cx="5435600" cy="461665"/>
          </a:xfrm>
          <a:prstGeom prst="rect">
            <a:avLst/>
          </a:prstGeom>
          <a:solidFill>
            <a:srgbClr val="00B0F0"/>
          </a:solidFill>
        </p:spPr>
        <p:txBody>
          <a:bodyPr wrap="square" rtlCol="0">
            <a:sp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V model (development through testing)</a:t>
            </a:r>
            <a:endParaRPr lang="ru-RU" sz="24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23850" y="781290"/>
            <a:ext cx="115443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This model has an algorithm that is more close to modern methods, but still has several disadvantages. It is one of the main practices of extreme programming.</a:t>
            </a:r>
            <a:endParaRPr lang="ru-RU"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23850" y="2234977"/>
            <a:ext cx="3240000" cy="646331"/>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Planning projects and requirements</a:t>
            </a:r>
            <a:endParaRPr lang="ru-RU"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79500" y="3073274"/>
            <a:ext cx="3240000" cy="646331"/>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Product requirements analysis and specification</a:t>
            </a:r>
            <a:endParaRPr lang="ru-RU"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58950" y="3992373"/>
            <a:ext cx="3240000" cy="646331"/>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Development of an architectural project at the highest level</a:t>
            </a:r>
            <a:endParaRPr lang="ru-RU"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462300" y="4907931"/>
            <a:ext cx="3240000" cy="648000"/>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Detailed project development</a:t>
            </a:r>
            <a:endParaRPr lang="ru-RU"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76000" y="5825158"/>
            <a:ext cx="3240000" cy="648000"/>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Coding</a:t>
            </a:r>
            <a:endParaRPr lang="ru-RU"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445250" y="4911471"/>
            <a:ext cx="3240000" cy="648000"/>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Unit testing</a:t>
            </a:r>
            <a:endParaRPr lang="ru-RU"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88200" y="3991538"/>
            <a:ext cx="3240000" cy="648000"/>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Integration and Testing</a:t>
            </a:r>
            <a:endParaRPr lang="ru-RU"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880350" y="3073274"/>
            <a:ext cx="3240000" cy="646331"/>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System and Acceptance Testing</a:t>
            </a:r>
            <a:endParaRPr lang="ru-RU"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636000" y="2234977"/>
            <a:ext cx="3238500" cy="646331"/>
          </a:xfrm>
          <a:prstGeom prst="rect">
            <a:avLst/>
          </a:prstGeom>
          <a:solidFill>
            <a:srgbClr val="00B0F0"/>
          </a:solid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Production, operation and maintenance</a:t>
            </a:r>
            <a:endParaRPr lang="ru-RU" dirty="0">
              <a:latin typeface="Times New Roman" panose="02020603050405020304" pitchFamily="18" charset="0"/>
              <a:cs typeface="Times New Roman" panose="02020603050405020304" pitchFamily="18" charset="0"/>
            </a:endParaRPr>
          </a:p>
        </p:txBody>
      </p:sp>
      <p:cxnSp>
        <p:nvCxnSpPr>
          <p:cNvPr id="16" name="Прямая со стрелкой 15"/>
          <p:cNvCxnSpPr>
            <a:endCxn id="7" idx="1"/>
          </p:cNvCxnSpPr>
          <p:nvPr/>
        </p:nvCxnSpPr>
        <p:spPr>
          <a:xfrm>
            <a:off x="323850" y="2881308"/>
            <a:ext cx="755650" cy="5151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Прямая со стрелкой 17"/>
          <p:cNvCxnSpPr>
            <a:endCxn id="8" idx="1"/>
          </p:cNvCxnSpPr>
          <p:nvPr/>
        </p:nvCxnSpPr>
        <p:spPr>
          <a:xfrm>
            <a:off x="1079500" y="3719605"/>
            <a:ext cx="679450" cy="5959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Прямая со стрелкой 19"/>
          <p:cNvCxnSpPr>
            <a:endCxn id="9" idx="1"/>
          </p:cNvCxnSpPr>
          <p:nvPr/>
        </p:nvCxnSpPr>
        <p:spPr>
          <a:xfrm>
            <a:off x="1758950" y="4638704"/>
            <a:ext cx="703350" cy="5932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Прямая со стрелкой 21"/>
          <p:cNvCxnSpPr>
            <a:endCxn id="10" idx="1"/>
          </p:cNvCxnSpPr>
          <p:nvPr/>
        </p:nvCxnSpPr>
        <p:spPr>
          <a:xfrm>
            <a:off x="2462300" y="5555931"/>
            <a:ext cx="2013700" cy="5932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Прямая со стрелкой 23"/>
          <p:cNvCxnSpPr>
            <a:stCxn id="10" idx="3"/>
          </p:cNvCxnSpPr>
          <p:nvPr/>
        </p:nvCxnSpPr>
        <p:spPr>
          <a:xfrm flipV="1">
            <a:off x="7716000" y="5555096"/>
            <a:ext cx="1969250" cy="5940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Прямая со стрелкой 25"/>
          <p:cNvCxnSpPr>
            <a:stCxn id="11" idx="3"/>
          </p:cNvCxnSpPr>
          <p:nvPr/>
        </p:nvCxnSpPr>
        <p:spPr>
          <a:xfrm flipV="1">
            <a:off x="9685250" y="4645784"/>
            <a:ext cx="742950" cy="5896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Прямая со стрелкой 27"/>
          <p:cNvCxnSpPr>
            <a:stCxn id="12" idx="3"/>
          </p:cNvCxnSpPr>
          <p:nvPr/>
        </p:nvCxnSpPr>
        <p:spPr>
          <a:xfrm flipV="1">
            <a:off x="10428200" y="3719605"/>
            <a:ext cx="692150" cy="5959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Прямая со стрелкой 29"/>
          <p:cNvCxnSpPr>
            <a:stCxn id="13" idx="3"/>
          </p:cNvCxnSpPr>
          <p:nvPr/>
        </p:nvCxnSpPr>
        <p:spPr>
          <a:xfrm flipV="1">
            <a:off x="11120350" y="2881308"/>
            <a:ext cx="754150" cy="5151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Прямая со стрелкой 31"/>
          <p:cNvCxnSpPr>
            <a:stCxn id="6" idx="3"/>
            <a:endCxn id="14" idx="1"/>
          </p:cNvCxnSpPr>
          <p:nvPr/>
        </p:nvCxnSpPr>
        <p:spPr>
          <a:xfrm>
            <a:off x="3563850" y="2558143"/>
            <a:ext cx="5072150"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Прямая со стрелкой 33"/>
          <p:cNvCxnSpPr>
            <a:stCxn id="7" idx="3"/>
            <a:endCxn id="13" idx="1"/>
          </p:cNvCxnSpPr>
          <p:nvPr/>
        </p:nvCxnSpPr>
        <p:spPr>
          <a:xfrm>
            <a:off x="4319500" y="3396440"/>
            <a:ext cx="3560850"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Прямая со стрелкой 35"/>
          <p:cNvCxnSpPr>
            <a:stCxn id="8" idx="3"/>
            <a:endCxn id="12" idx="1"/>
          </p:cNvCxnSpPr>
          <p:nvPr/>
        </p:nvCxnSpPr>
        <p:spPr>
          <a:xfrm flipV="1">
            <a:off x="4998950" y="4315538"/>
            <a:ext cx="2189250" cy="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Прямая со стрелкой 37"/>
          <p:cNvCxnSpPr>
            <a:stCxn id="9" idx="3"/>
            <a:endCxn id="11" idx="1"/>
          </p:cNvCxnSpPr>
          <p:nvPr/>
        </p:nvCxnSpPr>
        <p:spPr>
          <a:xfrm>
            <a:off x="5702300" y="5231931"/>
            <a:ext cx="742950" cy="354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3216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192000" cy="6858000"/>
          </a:xfrm>
          <a:prstGeom prst="rect">
            <a:avLst/>
          </a:prstGeom>
          <a:gradFill>
            <a:gsLst>
              <a:gs pos="0">
                <a:schemeClr val="tx2">
                  <a:lumMod val="25000"/>
                </a:schemeClr>
              </a:gs>
              <a:gs pos="85000">
                <a:schemeClr val="bg2">
                  <a:shade val="100000"/>
                  <a:hueMod val="100000"/>
                  <a:satMod val="110000"/>
                  <a:lumMod val="130000"/>
                </a:schemeClr>
              </a:gs>
              <a:gs pos="99000">
                <a:schemeClr val="bg2">
                  <a:shade val="78000"/>
                  <a:hueMod val="44000"/>
                  <a:satMod val="200000"/>
                  <a:lumMod val="69000"/>
                </a:schemeClr>
              </a:gs>
            </a:gsLst>
            <a:lin ang="252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TextBox 2"/>
          <p:cNvSpPr txBox="1"/>
          <p:nvPr/>
        </p:nvSpPr>
        <p:spPr>
          <a:xfrm>
            <a:off x="1419367" y="573206"/>
            <a:ext cx="8256896"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Rapid Application Development (RAD)</a:t>
            </a:r>
            <a:endParaRPr lang="ru-RU" sz="3200" dirty="0">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518613" y="3029804"/>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Rapid Application Development Model or RAD for short, is a “try before you buy” approach to software development.</a:t>
            </a:r>
            <a:endParaRPr lang="ru-RU" sz="1600" dirty="0">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3482459" y="3032076"/>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end users can produce better feedback when examining a live system.</a:t>
            </a:r>
            <a:endParaRPr lang="ru-RU" sz="1600" dirty="0">
              <a:latin typeface="Times New Roman" panose="02020603050405020304" pitchFamily="18" charset="0"/>
              <a:cs typeface="Times New Roman" panose="02020603050405020304" pitchFamily="18" charset="0"/>
            </a:endParaRPr>
          </a:p>
        </p:txBody>
      </p:sp>
      <p:sp>
        <p:nvSpPr>
          <p:cNvPr id="8" name="Скругленный прямоугольник 7"/>
          <p:cNvSpPr/>
          <p:nvPr/>
        </p:nvSpPr>
        <p:spPr>
          <a:xfrm>
            <a:off x="6500897" y="3047996"/>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lower level of rejection when the application is placed into production, but this success most often comes at the expense.</a:t>
            </a:r>
            <a:endParaRPr lang="ru-RU" sz="1600" dirty="0">
              <a:latin typeface="Times New Roman" panose="02020603050405020304" pitchFamily="18" charset="0"/>
              <a:cs typeface="Times New Roman" panose="02020603050405020304" pitchFamily="18" charset="0"/>
            </a:endParaRPr>
          </a:p>
        </p:txBody>
      </p:sp>
      <p:sp>
        <p:nvSpPr>
          <p:cNvPr id="9" name="Скругленный прямоугольник 8"/>
          <p:cNvSpPr/>
          <p:nvPr/>
        </p:nvSpPr>
        <p:spPr>
          <a:xfrm>
            <a:off x="9464739" y="3063916"/>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The end user is allowed to work with the screens online. </a:t>
            </a:r>
            <a:endParaRPr lang="ru-RU" sz="1600" dirty="0">
              <a:latin typeface="Times New Roman" panose="02020603050405020304" pitchFamily="18" charset="0"/>
              <a:cs typeface="Times New Roman" panose="02020603050405020304" pitchFamily="18" charset="0"/>
            </a:endParaRPr>
          </a:p>
        </p:txBody>
      </p:sp>
      <p:sp>
        <p:nvSpPr>
          <p:cNvPr id="10" name="Стрелка вправо 9"/>
          <p:cNvSpPr/>
          <p:nvPr/>
        </p:nvSpPr>
        <p:spPr>
          <a:xfrm>
            <a:off x="2947914" y="4026087"/>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5911758" y="4042007"/>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a:off x="8914274" y="4042007"/>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28936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042" y="887186"/>
            <a:ext cx="3665048"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RAD Model Process</a:t>
            </a:r>
            <a:endParaRPr lang="ru-RU" sz="3200" dirty="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24" y="2565780"/>
            <a:ext cx="5112916" cy="3275462"/>
          </a:xfrm>
          <a:prstGeom prst="rect">
            <a:avLst/>
          </a:prstGeom>
        </p:spPr>
      </p:pic>
    </p:spTree>
    <p:extLst>
      <p:ext uri="{BB962C8B-B14F-4D97-AF65-F5344CB8AC3E}">
        <p14:creationId xmlns:p14="http://schemas.microsoft.com/office/powerpoint/2010/main" val="53604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648" y="-13648"/>
            <a:ext cx="12192000" cy="1978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27546" y="600501"/>
            <a:ext cx="551369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Advantages of RAD Model</a:t>
            </a:r>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68740" y="2702257"/>
            <a:ext cx="9580729"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RAD reduces the development time and reusability of components help to speed up development.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All functions are modularized so it is easy to work with.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For large projects RAD require highly skilled engineers in the team.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Customers are the witness in lots of time.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979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648" y="4872263"/>
            <a:ext cx="12192000" cy="1978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50376" y="5569337"/>
            <a:ext cx="5281684"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Disadvantages of RAD Model</a:t>
            </a:r>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50376" y="723331"/>
            <a:ext cx="8871045"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Both end customer and developer should be committed to complete the system in a much abbreviated time frame.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If commitment is lacking RAD will fail.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RAD is based on Object Oriented approach and if it is difficult to modularize the project the RAD may not work well.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813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649" y="586854"/>
            <a:ext cx="10467833" cy="14193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286603" y="893928"/>
            <a:ext cx="6605516" cy="646331"/>
          </a:xfrm>
          <a:prstGeom prst="rect">
            <a:avLst/>
          </a:prstGeom>
          <a:noFill/>
        </p:spPr>
        <p:txBody>
          <a:bodyPr wrap="square" rtlCol="0">
            <a:spAutoFit/>
          </a:bodyPr>
          <a:lstStyle/>
          <a:p>
            <a:r>
              <a:rPr lang="en-US" sz="3600" dirty="0" smtClean="0">
                <a:solidFill>
                  <a:schemeClr val="bg1"/>
                </a:solidFill>
                <a:latin typeface="Times New Roman" panose="02020603050405020304" pitchFamily="18" charset="0"/>
                <a:cs typeface="Times New Roman" panose="02020603050405020304" pitchFamily="18" charset="0"/>
              </a:rPr>
              <a:t>When To Use RAD Model</a:t>
            </a:r>
            <a:endParaRPr lang="ru-RU" sz="3600" dirty="0">
              <a:solidFill>
                <a:schemeClr val="bg1"/>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286603" y="3002508"/>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Model When there is a need to create a system that can be modularized in 2-3 months of time.</a:t>
            </a:r>
            <a:endParaRPr lang="ru-RU" sz="1600" dirty="0">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4260385" y="3018428"/>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It should be used if there is high availability of designers for modelling and the budget is high enough to afford their cost along with the cost of automated code generating tools</a:t>
            </a:r>
            <a:r>
              <a:rPr lang="en-US" sz="1600" dirty="0"/>
              <a:t>. </a:t>
            </a:r>
            <a:endParaRPr lang="ru-RU" sz="1600" dirty="0">
              <a:latin typeface="Times New Roman" panose="02020603050405020304" pitchFamily="18" charset="0"/>
              <a:cs typeface="Times New Roman" panose="02020603050405020304" pitchFamily="18" charset="0"/>
            </a:endParaRPr>
          </a:p>
        </p:txBody>
      </p:sp>
      <p:sp>
        <p:nvSpPr>
          <p:cNvPr id="8" name="Скругленный прямоугольник 7"/>
          <p:cNvSpPr/>
          <p:nvPr/>
        </p:nvSpPr>
        <p:spPr>
          <a:xfrm>
            <a:off x="8097691" y="3034348"/>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This model should be chosen only if resources with high business knowledge are available and there is a need to produce the system in a short span of time.</a:t>
            </a:r>
            <a:endParaRPr lang="ru-RU" sz="1600" dirty="0">
              <a:latin typeface="Times New Roman" panose="02020603050405020304" pitchFamily="18" charset="0"/>
              <a:cs typeface="Times New Roman" panose="02020603050405020304" pitchFamily="18" charset="0"/>
            </a:endParaRPr>
          </a:p>
        </p:txBody>
      </p:sp>
      <p:sp>
        <p:nvSpPr>
          <p:cNvPr id="9" name="Стрелка вправо 8"/>
          <p:cNvSpPr/>
          <p:nvPr/>
        </p:nvSpPr>
        <p:spPr>
          <a:xfrm>
            <a:off x="2947914" y="3930552"/>
            <a:ext cx="968993" cy="736982"/>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6853460" y="3932824"/>
            <a:ext cx="968993" cy="736982"/>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6583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810233" y="0"/>
            <a:ext cx="5381767"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8284193" y="3084393"/>
            <a:ext cx="282508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Agile Model</a:t>
            </a:r>
            <a:endParaRPr lang="ru-RU" sz="3200"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0" y="-1"/>
            <a:ext cx="681023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кругленный прямоугольник 7"/>
          <p:cNvSpPr/>
          <p:nvPr/>
        </p:nvSpPr>
        <p:spPr>
          <a:xfrm>
            <a:off x="559558" y="709684"/>
            <a:ext cx="5536442" cy="1433015"/>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Agile model believes that every project needs to be handled differently and the existing methods need to be tailored to best suit the project requirements</a:t>
            </a:r>
            <a:r>
              <a:rPr lang="en-US" dirty="0"/>
              <a:t>.</a:t>
            </a:r>
            <a:endParaRPr lang="ru-RU" dirty="0"/>
          </a:p>
        </p:txBody>
      </p:sp>
      <p:sp>
        <p:nvSpPr>
          <p:cNvPr id="9" name="Скругленный прямоугольник 8"/>
          <p:cNvSpPr/>
          <p:nvPr/>
        </p:nvSpPr>
        <p:spPr>
          <a:xfrm>
            <a:off x="575478" y="2895602"/>
            <a:ext cx="5536442" cy="143301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 Agile, the tasks are divided to time boxes (small time frames) to deliver specific features for a release.</a:t>
            </a:r>
            <a:endParaRPr lang="ru-RU" dirty="0">
              <a:latin typeface="Times New Roman" panose="02020603050405020304" pitchFamily="18" charset="0"/>
              <a:cs typeface="Times New Roman" panose="02020603050405020304" pitchFamily="18" charset="0"/>
            </a:endParaRPr>
          </a:p>
        </p:txBody>
      </p:sp>
      <p:sp>
        <p:nvSpPr>
          <p:cNvPr id="10" name="Скругленный прямоугольник 9"/>
          <p:cNvSpPr/>
          <p:nvPr/>
        </p:nvSpPr>
        <p:spPr>
          <a:xfrm>
            <a:off x="564102" y="5040582"/>
            <a:ext cx="5536442" cy="14330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Iterative approach is taken and working software build is delivered after each iteration.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887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трелка вправо 3"/>
          <p:cNvSpPr/>
          <p:nvPr/>
        </p:nvSpPr>
        <p:spPr>
          <a:xfrm>
            <a:off x="532263" y="2224585"/>
            <a:ext cx="3616656" cy="3411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Agile Model</a:t>
            </a:r>
            <a:endParaRPr lang="ru-RU" sz="28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79" y="1227012"/>
            <a:ext cx="5117460" cy="5168254"/>
          </a:xfrm>
          <a:prstGeom prst="rect">
            <a:avLst/>
          </a:prstGeom>
        </p:spPr>
      </p:pic>
    </p:spTree>
    <p:extLst>
      <p:ext uri="{BB962C8B-B14F-4D97-AF65-F5344CB8AC3E}">
        <p14:creationId xmlns:p14="http://schemas.microsoft.com/office/powerpoint/2010/main" val="3756143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042" y="887186"/>
            <a:ext cx="3665048"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Agile model</a:t>
            </a:r>
            <a:endParaRPr lang="ru-RU" sz="32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2573"/>
            <a:ext cx="12192000" cy="4865427"/>
          </a:xfrm>
          <a:prstGeom prst="rect">
            <a:avLst/>
          </a:prstGeom>
        </p:spPr>
      </p:pic>
    </p:spTree>
    <p:extLst>
      <p:ext uri="{BB962C8B-B14F-4D97-AF65-F5344CB8AC3E}">
        <p14:creationId xmlns:p14="http://schemas.microsoft.com/office/powerpoint/2010/main" val="12589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3648"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304" y="2084984"/>
            <a:ext cx="4762500" cy="4762500"/>
          </a:xfrm>
          <a:prstGeom prst="rect">
            <a:avLst/>
          </a:prstGeom>
        </p:spPr>
      </p:pic>
      <p:sp>
        <p:nvSpPr>
          <p:cNvPr id="6" name="Прямоугольник 5"/>
          <p:cNvSpPr/>
          <p:nvPr/>
        </p:nvSpPr>
        <p:spPr>
          <a:xfrm>
            <a:off x="0" y="1624084"/>
            <a:ext cx="9335069" cy="5223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91319" y="709684"/>
            <a:ext cx="801123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Advantages of Agile Model</a:t>
            </a:r>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27546" y="2249803"/>
            <a:ext cx="8175009" cy="3693319"/>
          </a:xfrm>
          <a:prstGeom prst="rect">
            <a:avLst/>
          </a:prstGeom>
          <a:noFill/>
        </p:spPr>
        <p:txBody>
          <a:bodyPr wrap="square" rtlCol="0">
            <a:spAutoFit/>
          </a:bodyPr>
          <a:lstStyle/>
          <a:p>
            <a:r>
              <a:rPr lang="en-US" dirty="0"/>
              <a:t>• Is a very realistic approach to software development. </a:t>
            </a:r>
            <a:endParaRPr lang="en-US" dirty="0" smtClean="0"/>
          </a:p>
          <a:p>
            <a:r>
              <a:rPr lang="en-US" dirty="0" smtClean="0"/>
              <a:t>• </a:t>
            </a:r>
            <a:r>
              <a:rPr lang="en-US" dirty="0"/>
              <a:t>Promotes teamwork and cross training</a:t>
            </a:r>
            <a:r>
              <a:rPr lang="en-US" dirty="0" smtClean="0"/>
              <a:t>. </a:t>
            </a:r>
          </a:p>
          <a:p>
            <a:r>
              <a:rPr lang="en-US" dirty="0" smtClean="0"/>
              <a:t>• </a:t>
            </a:r>
            <a:r>
              <a:rPr lang="en-US" dirty="0"/>
              <a:t>Functionality can be developed rapidly and demonstrated. </a:t>
            </a:r>
            <a:endParaRPr lang="en-US" dirty="0" smtClean="0"/>
          </a:p>
          <a:p>
            <a:r>
              <a:rPr lang="en-US" dirty="0" smtClean="0"/>
              <a:t>• </a:t>
            </a:r>
            <a:r>
              <a:rPr lang="en-US" dirty="0"/>
              <a:t>Resource requirements are minimum. </a:t>
            </a:r>
            <a:endParaRPr lang="en-US" dirty="0" smtClean="0"/>
          </a:p>
          <a:p>
            <a:r>
              <a:rPr lang="en-US" dirty="0" smtClean="0"/>
              <a:t>• </a:t>
            </a:r>
            <a:r>
              <a:rPr lang="en-US" dirty="0"/>
              <a:t>Suitable for fixed or changing requirements </a:t>
            </a:r>
            <a:endParaRPr lang="en-US" dirty="0" smtClean="0"/>
          </a:p>
          <a:p>
            <a:r>
              <a:rPr lang="en-US" dirty="0" smtClean="0"/>
              <a:t>• </a:t>
            </a:r>
            <a:r>
              <a:rPr lang="en-US" dirty="0"/>
              <a:t>Delivers early partial working solutions. </a:t>
            </a:r>
            <a:endParaRPr lang="en-US" dirty="0" smtClean="0"/>
          </a:p>
          <a:p>
            <a:r>
              <a:rPr lang="en-US" dirty="0" smtClean="0"/>
              <a:t>• </a:t>
            </a:r>
            <a:r>
              <a:rPr lang="en-US" dirty="0"/>
              <a:t>Good model for environments that change steadily. </a:t>
            </a:r>
            <a:endParaRPr lang="en-US" dirty="0" smtClean="0"/>
          </a:p>
          <a:p>
            <a:r>
              <a:rPr lang="en-US" dirty="0" smtClean="0"/>
              <a:t>• </a:t>
            </a:r>
            <a:r>
              <a:rPr lang="en-US" dirty="0"/>
              <a:t>Minimal rules, documentation easily employed. </a:t>
            </a:r>
            <a:endParaRPr lang="en-US" dirty="0" smtClean="0"/>
          </a:p>
          <a:p>
            <a:r>
              <a:rPr lang="en-US" dirty="0" smtClean="0"/>
              <a:t>• </a:t>
            </a:r>
            <a:r>
              <a:rPr lang="en-US" dirty="0"/>
              <a:t>Enables concurrent development and delivery within an overall planned context. </a:t>
            </a:r>
            <a:endParaRPr lang="en-US" dirty="0" smtClean="0"/>
          </a:p>
          <a:p>
            <a:r>
              <a:rPr lang="en-US" dirty="0" smtClean="0"/>
              <a:t>• </a:t>
            </a:r>
            <a:r>
              <a:rPr lang="en-US" dirty="0"/>
              <a:t>Little or no planning required. </a:t>
            </a:r>
            <a:endParaRPr lang="en-US" dirty="0" smtClean="0"/>
          </a:p>
          <a:p>
            <a:r>
              <a:rPr lang="en-US" dirty="0" smtClean="0"/>
              <a:t>• </a:t>
            </a:r>
            <a:r>
              <a:rPr lang="en-US" dirty="0"/>
              <a:t>Easy to manage. </a:t>
            </a:r>
            <a:endParaRPr lang="en-US" dirty="0" smtClean="0"/>
          </a:p>
          <a:p>
            <a:r>
              <a:rPr lang="en-US" dirty="0" smtClean="0"/>
              <a:t>• </a:t>
            </a:r>
            <a:r>
              <a:rPr lang="en-US" dirty="0"/>
              <a:t>Gives flexibility to developers.</a:t>
            </a:r>
            <a:endParaRPr lang="ru-RU" dirty="0"/>
          </a:p>
        </p:txBody>
      </p:sp>
    </p:spTree>
    <p:extLst>
      <p:ext uri="{BB962C8B-B14F-4D97-AF65-F5344CB8AC3E}">
        <p14:creationId xmlns:p14="http://schemas.microsoft.com/office/powerpoint/2010/main" val="4141891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965700" y="2768600"/>
            <a:ext cx="5981700" cy="923330"/>
          </a:xfrm>
          <a:prstGeom prst="rect">
            <a:avLst/>
          </a:prstGeom>
          <a:noFill/>
        </p:spPr>
        <p:txBody>
          <a:bodyPr wrap="square" rtlCol="0">
            <a:spAutoFit/>
          </a:bodyPr>
          <a:lstStyle/>
          <a:p>
            <a:r>
              <a:rPr lang="en-US" sz="5400" dirty="0" smtClean="0">
                <a:solidFill>
                  <a:schemeClr val="bg1"/>
                </a:solidFill>
                <a:latin typeface="Times New Roman" panose="02020603050405020304" pitchFamily="18" charset="0"/>
                <a:cs typeface="Times New Roman" panose="02020603050405020304" pitchFamily="18" charset="0"/>
              </a:rPr>
              <a:t>Hello…</a:t>
            </a:r>
            <a:endParaRPr lang="ru-RU"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468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3" y="2573742"/>
            <a:ext cx="4274237" cy="4274237"/>
          </a:xfrm>
          <a:prstGeom prst="rect">
            <a:avLst/>
          </a:prstGeom>
        </p:spPr>
      </p:pic>
      <p:sp>
        <p:nvSpPr>
          <p:cNvPr id="6" name="TextBox 5"/>
          <p:cNvSpPr txBox="1"/>
          <p:nvPr/>
        </p:nvSpPr>
        <p:spPr>
          <a:xfrm flipH="1">
            <a:off x="4726901" y="704908"/>
            <a:ext cx="711935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Disadvantages of Agile Model</a:t>
            </a:r>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722125" y="2115403"/>
            <a:ext cx="7165075"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Not suitable for handling complex dependencies.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More risk of sustainability, maintainability and extensibility.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 overall plan, an agile leader and agile PM practice is a must without which it will not work.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Strict delivery management dictates the scope, functionality to be delivered, and adjustments to meet the deadlines.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Depends heavily on customer interaction, so if customer is not clear, team can be driven in the wrong direction.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There is a very high individual dependency, since there is minimum documentation generated.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Transfer of technology to new team members may be quite challenging due to lack of documentation</a:t>
            </a:r>
            <a:r>
              <a:rPr lang="en-US" dirty="0" smtClean="0">
                <a:solidFill>
                  <a:schemeClr val="bg1"/>
                </a:solidFill>
                <a:latin typeface="Times New Roman" panose="02020603050405020304" pitchFamily="18" charset="0"/>
                <a:cs typeface="Times New Roman" panose="02020603050405020304" pitchFamily="18" charset="0"/>
              </a:rPr>
              <a:t>.</a:t>
            </a:r>
            <a:endParaRPr lang="ru-RU"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407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963689428"/>
              </p:ext>
            </p:extLst>
          </p:nvPr>
        </p:nvGraphicFramePr>
        <p:xfrm>
          <a:off x="475347" y="1058779"/>
          <a:ext cx="11241305" cy="5499756"/>
        </p:xfrm>
        <a:graphic>
          <a:graphicData uri="http://schemas.openxmlformats.org/drawingml/2006/table">
            <a:tbl>
              <a:tblPr firstRow="1" bandRow="1">
                <a:tableStyleId>{00A15C55-8517-42AA-B614-E9B94910E393}</a:tableStyleId>
              </a:tblPr>
              <a:tblGrid>
                <a:gridCol w="2248261">
                  <a:extLst>
                    <a:ext uri="{9D8B030D-6E8A-4147-A177-3AD203B41FA5}">
                      <a16:colId xmlns:a16="http://schemas.microsoft.com/office/drawing/2014/main" val="3418259723"/>
                    </a:ext>
                  </a:extLst>
                </a:gridCol>
                <a:gridCol w="2248261">
                  <a:extLst>
                    <a:ext uri="{9D8B030D-6E8A-4147-A177-3AD203B41FA5}">
                      <a16:colId xmlns:a16="http://schemas.microsoft.com/office/drawing/2014/main" val="3683573419"/>
                    </a:ext>
                  </a:extLst>
                </a:gridCol>
                <a:gridCol w="2248261">
                  <a:extLst>
                    <a:ext uri="{9D8B030D-6E8A-4147-A177-3AD203B41FA5}">
                      <a16:colId xmlns:a16="http://schemas.microsoft.com/office/drawing/2014/main" val="422570601"/>
                    </a:ext>
                  </a:extLst>
                </a:gridCol>
                <a:gridCol w="2248261">
                  <a:extLst>
                    <a:ext uri="{9D8B030D-6E8A-4147-A177-3AD203B41FA5}">
                      <a16:colId xmlns:a16="http://schemas.microsoft.com/office/drawing/2014/main" val="3879771397"/>
                    </a:ext>
                  </a:extLst>
                </a:gridCol>
                <a:gridCol w="2248261">
                  <a:extLst>
                    <a:ext uri="{9D8B030D-6E8A-4147-A177-3AD203B41FA5}">
                      <a16:colId xmlns:a16="http://schemas.microsoft.com/office/drawing/2014/main" val="455712222"/>
                    </a:ext>
                  </a:extLst>
                </a:gridCol>
              </a:tblGrid>
              <a:tr h="532246">
                <a:tc>
                  <a:txBody>
                    <a:bodyPr/>
                    <a:lstStyle/>
                    <a:p>
                      <a:endParaRPr lang="ru-RU" dirty="0"/>
                    </a:p>
                  </a:txBody>
                  <a:tcPr/>
                </a:tc>
                <a:tc>
                  <a:txBody>
                    <a:bodyPr/>
                    <a:lstStyle/>
                    <a:p>
                      <a:r>
                        <a:rPr lang="en-US" sz="2000" dirty="0" smtClean="0">
                          <a:latin typeface="Times New Roman" panose="02020603050405020304" pitchFamily="18" charset="0"/>
                          <a:cs typeface="Times New Roman" panose="02020603050405020304" pitchFamily="18" charset="0"/>
                        </a:rPr>
                        <a:t>Waterfall</a:t>
                      </a:r>
                      <a:endParaRPr lang="ru-RU"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V-model</a:t>
                      </a:r>
                      <a:endParaRPr lang="ru-RU"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RAD</a:t>
                      </a:r>
                      <a:endParaRPr lang="ru-RU"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Agile</a:t>
                      </a:r>
                      <a:endParaRPr lang="ru-RU"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619320"/>
                  </a:ext>
                </a:extLst>
              </a:tr>
              <a:tr h="607675">
                <a:tc>
                  <a:txBody>
                    <a:bodyPr/>
                    <a:lstStyle/>
                    <a:p>
                      <a:r>
                        <a:rPr lang="en-US" sz="1800" dirty="0" smtClean="0">
                          <a:latin typeface="Times New Roman" panose="02020603050405020304" pitchFamily="18" charset="0"/>
                          <a:cs typeface="Times New Roman" panose="02020603050405020304" pitchFamily="18" charset="0"/>
                        </a:rPr>
                        <a:t>Understanding</a:t>
                      </a:r>
                    </a:p>
                    <a:p>
                      <a:r>
                        <a:rPr lang="en-US" sz="1800" dirty="0" smtClean="0">
                          <a:latin typeface="Times New Roman" panose="02020603050405020304" pitchFamily="18" charset="0"/>
                          <a:cs typeface="Times New Roman" panose="02020603050405020304" pitchFamily="18" charset="0"/>
                        </a:rPr>
                        <a:t>Requirements</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Beginning</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Beginning</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Intermediate</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Advanced</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2233759"/>
                  </a:ext>
                </a:extLst>
              </a:tr>
              <a:tr h="532246">
                <a:tc>
                  <a:txBody>
                    <a:bodyPr/>
                    <a:lstStyle/>
                    <a:p>
                      <a:r>
                        <a:rPr lang="en-US" sz="1800" dirty="0" smtClean="0">
                          <a:latin typeface="Times New Roman" panose="02020603050405020304" pitchFamily="18" charset="0"/>
                          <a:cs typeface="Times New Roman" panose="02020603050405020304" pitchFamily="18" charset="0"/>
                        </a:rPr>
                        <a:t>Duration</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Long</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Long</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Short</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Short</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2934095"/>
                  </a:ext>
                </a:extLst>
              </a:tr>
              <a:tr h="532246">
                <a:tc>
                  <a:txBody>
                    <a:bodyPr/>
                    <a:lstStyle/>
                    <a:p>
                      <a:r>
                        <a:rPr lang="en-US" sz="1800" dirty="0" smtClean="0">
                          <a:latin typeface="Times New Roman" panose="02020603050405020304" pitchFamily="18" charset="0"/>
                          <a:cs typeface="Times New Roman" panose="02020603050405020304" pitchFamily="18" charset="0"/>
                        </a:rPr>
                        <a:t>Cost</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Low</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Expensive</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Medium</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4939623"/>
                  </a:ext>
                </a:extLst>
              </a:tr>
              <a:tr h="554834">
                <a:tc>
                  <a:txBody>
                    <a:bodyPr/>
                    <a:lstStyle/>
                    <a:p>
                      <a:r>
                        <a:rPr lang="en-US" sz="1600" dirty="0" smtClean="0">
                          <a:latin typeface="Times New Roman" panose="02020603050405020304" pitchFamily="18" charset="0"/>
                          <a:cs typeface="Times New Roman" panose="02020603050405020304" pitchFamily="18" charset="0"/>
                        </a:rPr>
                        <a:t>Document and training required</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Vital</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Yes</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Yes</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No</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5158718"/>
                  </a:ext>
                </a:extLst>
              </a:tr>
              <a:tr h="554834">
                <a:tc>
                  <a:txBody>
                    <a:bodyPr/>
                    <a:lstStyle/>
                    <a:p>
                      <a:r>
                        <a:rPr lang="en-US" sz="1600" dirty="0" smtClean="0">
                          <a:latin typeface="Times New Roman" panose="02020603050405020304" pitchFamily="18" charset="0"/>
                          <a:cs typeface="Times New Roman" panose="02020603050405020304" pitchFamily="18" charset="0"/>
                        </a:rPr>
                        <a:t>Guarantee of success</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Less</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7895029"/>
                  </a:ext>
                </a:extLst>
              </a:tr>
              <a:tr h="532246">
                <a:tc>
                  <a:txBody>
                    <a:bodyPr/>
                    <a:lstStyle/>
                    <a:p>
                      <a:r>
                        <a:rPr lang="en-US" sz="1600" dirty="0" smtClean="0">
                          <a:latin typeface="Times New Roman" panose="02020603050405020304" pitchFamily="18" charset="0"/>
                          <a:cs typeface="Times New Roman" panose="02020603050405020304" pitchFamily="18" charset="0"/>
                        </a:rPr>
                        <a:t>Client satisfaction</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Low</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Low</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5892903"/>
                  </a:ext>
                </a:extLst>
              </a:tr>
              <a:tr h="532246">
                <a:tc>
                  <a:txBody>
                    <a:bodyPr/>
                    <a:lstStyle/>
                    <a:p>
                      <a:r>
                        <a:rPr lang="en-US" sz="1600" dirty="0" smtClean="0">
                          <a:latin typeface="Times New Roman" panose="02020603050405020304" pitchFamily="18" charset="0"/>
                          <a:cs typeface="Times New Roman" panose="02020603050405020304" pitchFamily="18" charset="0"/>
                        </a:rPr>
                        <a:t>Risk involvement</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High</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Very low</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Medium</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Low</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5412814"/>
                  </a:ext>
                </a:extLst>
              </a:tr>
              <a:tr h="532246">
                <a:tc>
                  <a:txBody>
                    <a:bodyPr/>
                    <a:lstStyle/>
                    <a:p>
                      <a:r>
                        <a:rPr lang="en-US" sz="1600" dirty="0" smtClean="0">
                          <a:latin typeface="Times New Roman" panose="02020603050405020304" pitchFamily="18" charset="0"/>
                          <a:cs typeface="Times New Roman" panose="02020603050405020304" pitchFamily="18" charset="0"/>
                        </a:rPr>
                        <a:t>Developers level</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Beginners</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Intermediate</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Advanced</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Advanced</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6552609"/>
                  </a:ext>
                </a:extLst>
              </a:tr>
              <a:tr h="532246">
                <a:tc>
                  <a:txBody>
                    <a:bodyPr/>
                    <a:lstStyle/>
                    <a:p>
                      <a:r>
                        <a:rPr lang="en-US" sz="1600" dirty="0" smtClean="0">
                          <a:latin typeface="Times New Roman" panose="02020603050405020304" pitchFamily="18" charset="0"/>
                          <a:cs typeface="Times New Roman" panose="02020603050405020304" pitchFamily="18" charset="0"/>
                        </a:rPr>
                        <a:t>Implementation</a:t>
                      </a:r>
                      <a:endParaRPr lang="ru-RU"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Easy</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Complex</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Easy</a:t>
                      </a:r>
                      <a:endParaRPr lang="ru-RU"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Easy</a:t>
                      </a:r>
                      <a:endParaRPr lang="ru-RU"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9890455"/>
                  </a:ext>
                </a:extLst>
              </a:tr>
            </a:tbl>
          </a:graphicData>
        </a:graphic>
      </p:graphicFrame>
      <p:sp>
        <p:nvSpPr>
          <p:cNvPr id="6" name="TextBox 5"/>
          <p:cNvSpPr txBox="1"/>
          <p:nvPr/>
        </p:nvSpPr>
        <p:spPr>
          <a:xfrm>
            <a:off x="830178" y="222584"/>
            <a:ext cx="6412832" cy="707886"/>
          </a:xfrm>
          <a:prstGeom prst="rect">
            <a:avLst/>
          </a:prstGeom>
          <a:noFill/>
        </p:spPr>
        <p:txBody>
          <a:bodyPr wrap="square" rtlCol="0">
            <a:spAutoFit/>
          </a:bodyPr>
          <a:lstStyle/>
          <a:p>
            <a:r>
              <a:rPr lang="en-US" sz="4000" dirty="0" smtClean="0">
                <a:solidFill>
                  <a:schemeClr val="bg1"/>
                </a:solidFill>
                <a:latin typeface="Times New Roman" panose="02020603050405020304" pitchFamily="18" charset="0"/>
                <a:cs typeface="Times New Roman" panose="02020603050405020304" pitchFamily="18" charset="0"/>
              </a:rPr>
              <a:t>Comparison</a:t>
            </a:r>
            <a:endParaRPr lang="ru-RU"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56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938404" y="2768600"/>
            <a:ext cx="5981700" cy="923330"/>
          </a:xfrm>
          <a:prstGeom prst="rect">
            <a:avLst/>
          </a:prstGeom>
          <a:noFill/>
        </p:spPr>
        <p:txBody>
          <a:bodyPr wrap="square" rtlCol="0">
            <a:spAutoFit/>
          </a:bodyPr>
          <a:lstStyle/>
          <a:p>
            <a:r>
              <a:rPr lang="en-US" sz="5400" dirty="0" smtClean="0">
                <a:latin typeface="Times New Roman" panose="02020603050405020304" pitchFamily="18" charset="0"/>
                <a:cs typeface="Times New Roman" panose="02020603050405020304" pitchFamily="18" charset="0"/>
              </a:rPr>
              <a:t>Thank you…</a:t>
            </a:r>
            <a:endParaRPr lang="ru-RU"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721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 y="2247900"/>
            <a:ext cx="24257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SDLC Model</a:t>
            </a:r>
            <a:endParaRPr lang="ru-RU"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79400" y="3023175"/>
            <a:ext cx="4635500" cy="1200329"/>
          </a:xfrm>
          <a:prstGeom prst="rect">
            <a:avLst/>
          </a:prstGeom>
          <a:noFill/>
        </p:spPr>
        <p:txBody>
          <a:bodyPr wrap="square" rtlCol="0">
            <a:spAutoFit/>
          </a:bodyPr>
          <a:lstStyle/>
          <a:p>
            <a:r>
              <a:rPr lang="en-US" dirty="0" smtClean="0"/>
              <a:t>The Software Development Life Cycle (SDLC) provides a systematic process for building and delivering software applications from inception to completion.</a:t>
            </a:r>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3023175"/>
            <a:ext cx="5333484" cy="3362414"/>
          </a:xfrm>
          <a:prstGeom prst="rect">
            <a:avLst/>
          </a:prstGeom>
        </p:spPr>
      </p:pic>
    </p:spTree>
    <p:extLst>
      <p:ext uri="{BB962C8B-B14F-4D97-AF65-F5344CB8AC3E}">
        <p14:creationId xmlns:p14="http://schemas.microsoft.com/office/powerpoint/2010/main" val="2364414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043" y="887186"/>
            <a:ext cx="2643414"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SDLC Models</a:t>
            </a:r>
            <a:endParaRPr lang="ru-RU"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9443" y="4615541"/>
            <a:ext cx="1612900" cy="1446550"/>
          </a:xfrm>
          <a:prstGeom prst="rect">
            <a:avLst/>
          </a:prstGeom>
          <a:solidFill>
            <a:srgbClr val="0070C0"/>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01</a:t>
            </a:r>
          </a:p>
          <a:p>
            <a:r>
              <a:rPr lang="en-US" sz="2800" dirty="0" smtClean="0">
                <a:latin typeface="Times New Roman" panose="02020603050405020304" pitchFamily="18" charset="0"/>
                <a:cs typeface="Times New Roman" panose="02020603050405020304" pitchFamily="18" charset="0"/>
              </a:rPr>
              <a:t>Waterfall model</a:t>
            </a:r>
            <a:endParaRPr lang="ru-RU" sz="2800"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2198007" y="4622091"/>
            <a:ext cx="1612900" cy="14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02</a:t>
            </a:r>
          </a:p>
          <a:p>
            <a:r>
              <a:rPr lang="en-US" sz="2800" dirty="0">
                <a:latin typeface="Times New Roman" panose="02020603050405020304" pitchFamily="18" charset="0"/>
                <a:cs typeface="Times New Roman" panose="02020603050405020304" pitchFamily="18" charset="0"/>
              </a:rPr>
              <a:t>V- model</a:t>
            </a:r>
            <a:endParaRPr lang="ru-RU" sz="2800" dirty="0">
              <a:latin typeface="Times New Roman" panose="02020603050405020304" pitchFamily="18" charset="0"/>
              <a:cs typeface="Times New Roman" panose="02020603050405020304" pitchFamily="18" charset="0"/>
            </a:endParaRPr>
          </a:p>
          <a:p>
            <a:pPr algn="ctr"/>
            <a:endParaRPr lang="ru-RU" dirty="0"/>
          </a:p>
        </p:txBody>
      </p:sp>
      <p:sp>
        <p:nvSpPr>
          <p:cNvPr id="8" name="Прямоугольник 7"/>
          <p:cNvSpPr/>
          <p:nvPr/>
        </p:nvSpPr>
        <p:spPr>
          <a:xfrm>
            <a:off x="4136571" y="4615541"/>
            <a:ext cx="1612900" cy="14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latin typeface="Times New Roman" panose="02020603050405020304" pitchFamily="18" charset="0"/>
                <a:cs typeface="Times New Roman" panose="02020603050405020304" pitchFamily="18" charset="0"/>
              </a:rPr>
              <a:t>03</a:t>
            </a:r>
            <a:endParaRPr lang="en-US" sz="32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RAD </a:t>
            </a:r>
            <a:r>
              <a:rPr lang="en-US" sz="2800" dirty="0">
                <a:latin typeface="Times New Roman" panose="02020603050405020304" pitchFamily="18" charset="0"/>
                <a:cs typeface="Times New Roman" panose="02020603050405020304" pitchFamily="18" charset="0"/>
              </a:rPr>
              <a:t>model</a:t>
            </a:r>
            <a:endParaRPr lang="ru-RU" sz="2800" dirty="0">
              <a:latin typeface="Times New Roman" panose="02020603050405020304" pitchFamily="18" charset="0"/>
              <a:cs typeface="Times New Roman" panose="02020603050405020304" pitchFamily="18" charset="0"/>
            </a:endParaRPr>
          </a:p>
          <a:p>
            <a:pPr algn="ctr"/>
            <a:endParaRPr lang="ru-RU" dirty="0"/>
          </a:p>
        </p:txBody>
      </p:sp>
      <p:sp>
        <p:nvSpPr>
          <p:cNvPr id="9" name="Прямоугольник 8"/>
          <p:cNvSpPr/>
          <p:nvPr/>
        </p:nvSpPr>
        <p:spPr>
          <a:xfrm>
            <a:off x="6096000" y="4622091"/>
            <a:ext cx="1612900" cy="14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latin typeface="Times New Roman" panose="02020603050405020304" pitchFamily="18" charset="0"/>
                <a:cs typeface="Times New Roman" panose="02020603050405020304" pitchFamily="18" charset="0"/>
              </a:rPr>
              <a:t>04</a:t>
            </a:r>
            <a:endParaRPr lang="en-US" sz="32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Agile </a:t>
            </a:r>
            <a:r>
              <a:rPr lang="en-US" sz="2800" dirty="0">
                <a:latin typeface="Times New Roman" panose="02020603050405020304" pitchFamily="18" charset="0"/>
                <a:cs typeface="Times New Roman" panose="02020603050405020304" pitchFamily="18" charset="0"/>
              </a:rPr>
              <a:t>model</a:t>
            </a:r>
            <a:endParaRPr lang="ru-RU" sz="2800" dirty="0">
              <a:latin typeface="Times New Roman" panose="02020603050405020304" pitchFamily="18" charset="0"/>
              <a:cs typeface="Times New Roman" panose="02020603050405020304" pitchFamily="18" charset="0"/>
            </a:endParaRPr>
          </a:p>
          <a:p>
            <a:pPr algn="ctr"/>
            <a:endParaRPr lang="ru-RU" dirty="0"/>
          </a:p>
        </p:txBody>
      </p:sp>
    </p:spTree>
    <p:extLst>
      <p:ext uri="{BB962C8B-B14F-4D97-AF65-F5344CB8AC3E}">
        <p14:creationId xmlns:p14="http://schemas.microsoft.com/office/powerpoint/2010/main" val="372973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043" y="887186"/>
            <a:ext cx="3049814"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Waterfall Model</a:t>
            </a:r>
            <a:endParaRPr lang="ru-RU"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4300" y="3323769"/>
            <a:ext cx="3296557" cy="1569660"/>
          </a:xfrm>
          <a:prstGeom prst="rect">
            <a:avLst/>
          </a:prstGeom>
          <a:solidFill>
            <a:srgbClr val="0070C0"/>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Waterfall is the oldest and most straightforward of the structured SDLC methodologies. </a:t>
            </a:r>
            <a:endParaRPr lang="ru-RU"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25092" y="3331132"/>
            <a:ext cx="3296557" cy="1569660"/>
          </a:xfrm>
          <a:prstGeom prst="rect">
            <a:avLst/>
          </a:prstGeom>
          <a:solidFill>
            <a:srgbClr val="0070C0"/>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There are strict phases and each phase needs to be completed first before going to the next phase.</a:t>
            </a:r>
            <a:endParaRPr lang="ru-RU"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35884" y="3323769"/>
            <a:ext cx="3296557" cy="1569660"/>
          </a:xfrm>
          <a:prstGeom prst="rect">
            <a:avLst/>
          </a:prstGeom>
          <a:solidFill>
            <a:srgbClr val="0070C0"/>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Each phase relies on information from the previous stage and has its own project plan.</a:t>
            </a:r>
            <a:endParaRPr lang="ru-RU" sz="2000" dirty="0">
              <a:latin typeface="Times New Roman" panose="02020603050405020304" pitchFamily="18" charset="0"/>
              <a:cs typeface="Times New Roman" panose="02020603050405020304" pitchFamily="18" charset="0"/>
            </a:endParaRPr>
          </a:p>
        </p:txBody>
      </p:sp>
      <p:sp>
        <p:nvSpPr>
          <p:cNvPr id="10" name="Стрелка вправо 9"/>
          <p:cNvSpPr/>
          <p:nvPr/>
        </p:nvSpPr>
        <p:spPr>
          <a:xfrm>
            <a:off x="3538195" y="3928886"/>
            <a:ext cx="559558" cy="374151"/>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7648987" y="3928886"/>
            <a:ext cx="559558" cy="374151"/>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58571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50543" y="2115403"/>
            <a:ext cx="4089400" cy="41217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Development of system requirements</a:t>
            </a:r>
            <a:endParaRPr lang="ru-RU" dirty="0">
              <a:solidFill>
                <a:sysClr val="windowText" lastClr="000000"/>
              </a:solidFill>
            </a:endParaRPr>
          </a:p>
        </p:txBody>
      </p:sp>
      <p:sp>
        <p:nvSpPr>
          <p:cNvPr id="7" name="Прямоугольник 6"/>
          <p:cNvSpPr/>
          <p:nvPr/>
        </p:nvSpPr>
        <p:spPr>
          <a:xfrm>
            <a:off x="1320368" y="2606903"/>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Software requirements development</a:t>
            </a:r>
            <a:endParaRPr lang="ru-RU" dirty="0">
              <a:solidFill>
                <a:sysClr val="windowText" lastClr="000000"/>
              </a:solidFill>
            </a:endParaRPr>
          </a:p>
        </p:txBody>
      </p:sp>
      <p:sp>
        <p:nvSpPr>
          <p:cNvPr id="9" name="Прямоугольник 8"/>
          <p:cNvSpPr/>
          <p:nvPr/>
        </p:nvSpPr>
        <p:spPr>
          <a:xfrm>
            <a:off x="2060143" y="3106044"/>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Analysis</a:t>
            </a:r>
            <a:endParaRPr lang="ru-RU" dirty="0">
              <a:solidFill>
                <a:sysClr val="windowText" lastClr="000000"/>
              </a:solidFill>
            </a:endParaRPr>
          </a:p>
        </p:txBody>
      </p:sp>
      <p:sp>
        <p:nvSpPr>
          <p:cNvPr id="10" name="Прямоугольник 9"/>
          <p:cNvSpPr/>
          <p:nvPr/>
        </p:nvSpPr>
        <p:spPr>
          <a:xfrm>
            <a:off x="2780968" y="3636467"/>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Projection</a:t>
            </a:r>
            <a:endParaRPr lang="ru-RU" dirty="0">
              <a:solidFill>
                <a:sysClr val="windowText" lastClr="000000"/>
              </a:solidFill>
            </a:endParaRPr>
          </a:p>
        </p:txBody>
      </p:sp>
      <p:sp>
        <p:nvSpPr>
          <p:cNvPr id="12" name="Прямоугольник 11"/>
          <p:cNvSpPr/>
          <p:nvPr/>
        </p:nvSpPr>
        <p:spPr>
          <a:xfrm>
            <a:off x="3476193" y="4165460"/>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Coding</a:t>
            </a:r>
            <a:endParaRPr lang="ru-RU" dirty="0">
              <a:solidFill>
                <a:sysClr val="windowText" lastClr="000000"/>
              </a:solidFill>
            </a:endParaRPr>
          </a:p>
        </p:txBody>
      </p:sp>
      <p:sp>
        <p:nvSpPr>
          <p:cNvPr id="13" name="Прямоугольник 12"/>
          <p:cNvSpPr/>
          <p:nvPr/>
        </p:nvSpPr>
        <p:spPr>
          <a:xfrm>
            <a:off x="4203368" y="4701518"/>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Testing</a:t>
            </a:r>
            <a:endParaRPr lang="ru-RU" dirty="0">
              <a:solidFill>
                <a:sysClr val="windowText" lastClr="000000"/>
              </a:solidFill>
            </a:endParaRPr>
          </a:p>
        </p:txBody>
      </p:sp>
      <p:sp>
        <p:nvSpPr>
          <p:cNvPr id="14" name="Прямоугольник 13"/>
          <p:cNvSpPr/>
          <p:nvPr/>
        </p:nvSpPr>
        <p:spPr>
          <a:xfrm>
            <a:off x="4924093" y="5237576"/>
            <a:ext cx="4089600" cy="4117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Exploitation</a:t>
            </a:r>
            <a:endParaRPr lang="ru-RU" dirty="0">
              <a:solidFill>
                <a:sysClr val="windowText" lastClr="000000"/>
              </a:solidFill>
            </a:endParaRPr>
          </a:p>
        </p:txBody>
      </p:sp>
      <p:cxnSp>
        <p:nvCxnSpPr>
          <p:cNvPr id="16" name="Соединительная линия уступом 15"/>
          <p:cNvCxnSpPr>
            <a:endCxn id="7" idx="1"/>
          </p:cNvCxnSpPr>
          <p:nvPr/>
        </p:nvCxnSpPr>
        <p:spPr>
          <a:xfrm rot="16200000" flipH="1">
            <a:off x="1065115" y="2557505"/>
            <a:ext cx="285181" cy="225326"/>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Соединительная линия уступом 17"/>
          <p:cNvCxnSpPr>
            <a:endCxn id="9" idx="1"/>
          </p:cNvCxnSpPr>
          <p:nvPr/>
        </p:nvCxnSpPr>
        <p:spPr>
          <a:xfrm rot="16200000" flipH="1">
            <a:off x="1792900" y="3044656"/>
            <a:ext cx="293287" cy="24119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endCxn id="10" idx="1"/>
          </p:cNvCxnSpPr>
          <p:nvPr/>
        </p:nvCxnSpPr>
        <p:spPr>
          <a:xfrm rot="16200000" flipH="1">
            <a:off x="2486921" y="3548275"/>
            <a:ext cx="324569" cy="26352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endCxn id="12" idx="1"/>
          </p:cNvCxnSpPr>
          <p:nvPr/>
        </p:nvCxnSpPr>
        <p:spPr>
          <a:xfrm rot="16200000" flipH="1">
            <a:off x="3203549" y="4098671"/>
            <a:ext cx="323139" cy="22214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p:cNvCxnSpPr>
            <a:endCxn id="13" idx="1"/>
          </p:cNvCxnSpPr>
          <p:nvPr/>
        </p:nvCxnSpPr>
        <p:spPr>
          <a:xfrm rot="16200000" flipH="1">
            <a:off x="3931904" y="4635909"/>
            <a:ext cx="330203" cy="21272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ная линия уступом 25"/>
          <p:cNvCxnSpPr>
            <a:endCxn id="14" idx="1"/>
          </p:cNvCxnSpPr>
          <p:nvPr/>
        </p:nvCxnSpPr>
        <p:spPr>
          <a:xfrm rot="16200000" flipH="1">
            <a:off x="4666917" y="5186255"/>
            <a:ext cx="330203" cy="18415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1042" y="887186"/>
            <a:ext cx="4142719"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Waterfall Model Phases</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96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667534" y="0"/>
            <a:ext cx="752446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545910" y="2388358"/>
            <a:ext cx="3439236" cy="1754326"/>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Advantages </a:t>
            </a:r>
          </a:p>
          <a:p>
            <a:r>
              <a:rPr lang="en-US" sz="3600" dirty="0" smtClean="0">
                <a:latin typeface="Times New Roman" panose="02020603050405020304" pitchFamily="18" charset="0"/>
                <a:cs typeface="Times New Roman" panose="02020603050405020304" pitchFamily="18" charset="0"/>
              </a:rPr>
              <a:t>Of Waterfall</a:t>
            </a:r>
          </a:p>
          <a:p>
            <a:r>
              <a:rPr lang="en-US" sz="3600" dirty="0" smtClean="0">
                <a:latin typeface="Times New Roman" panose="02020603050405020304" pitchFamily="18" charset="0"/>
                <a:cs typeface="Times New Roman" panose="02020603050405020304" pitchFamily="18" charset="0"/>
              </a:rPr>
              <a:t>Model</a:t>
            </a:r>
            <a:endParaRPr lang="ru-RU"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rot="524044">
            <a:off x="5916507" y="1320192"/>
            <a:ext cx="4804012" cy="646331"/>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Each phase has specific deliverables and a review process.</a:t>
            </a:r>
            <a:endParaRPr lang="ru-RU"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rot="511358">
            <a:off x="5895834" y="2456290"/>
            <a:ext cx="4804012"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Phases are processed and completed one at a time.</a:t>
            </a:r>
            <a:endParaRPr lang="ru-RU"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rot="449731">
            <a:off x="5916621" y="3424192"/>
            <a:ext cx="4804012" cy="646331"/>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Works well for smaller projects where requirements are very well understood.</a:t>
            </a:r>
            <a:endParaRPr lang="ru-RU"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rot="511447">
            <a:off x="5916357" y="4675183"/>
            <a:ext cx="4804012" cy="646331"/>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It reinforces the notions of “define before design” and “design before code”.</a:t>
            </a:r>
            <a:endParaRPr lang="ru-RU"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01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042" y="887186"/>
            <a:ext cx="6039758"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Disadvantages Of Waterfall Model</a:t>
            </a:r>
            <a:endParaRPr lang="ru-RU" sz="3200" dirty="0">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115382" y="2582838"/>
            <a:ext cx="1808952" cy="1692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Adjusting scope during the life cycle can kill a </a:t>
            </a:r>
            <a:r>
              <a:rPr lang="en-US" sz="1600" dirty="0" smtClean="0">
                <a:solidFill>
                  <a:schemeClr val="bg1"/>
                </a:solidFill>
                <a:latin typeface="Times New Roman" panose="02020603050405020304" pitchFamily="18" charset="0"/>
                <a:cs typeface="Times New Roman" panose="02020603050405020304" pitchFamily="18" charset="0"/>
              </a:rPr>
              <a:t>project.</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4" name="Скругленный прямоугольник 3"/>
          <p:cNvSpPr/>
          <p:nvPr/>
        </p:nvSpPr>
        <p:spPr>
          <a:xfrm>
            <a:off x="2269042" y="2583161"/>
            <a:ext cx="1810800" cy="169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No working software is produced until late during the life cycle.</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5" name="Скругленный прямоугольник 4"/>
          <p:cNvSpPr/>
          <p:nvPr/>
        </p:nvSpPr>
        <p:spPr>
          <a:xfrm>
            <a:off x="4453292" y="2583161"/>
            <a:ext cx="1908000" cy="169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High amounts of risk and uncertainty.</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6734742" y="2583161"/>
            <a:ext cx="1908000" cy="169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Poor model for complex and object- oriented projects.</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9016192" y="2582838"/>
            <a:ext cx="1908000" cy="169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Poor model for long and ongoing projects.</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9" name="Скругленный прямоугольник 8"/>
          <p:cNvSpPr/>
          <p:nvPr/>
        </p:nvSpPr>
        <p:spPr>
          <a:xfrm>
            <a:off x="9016192" y="4742596"/>
            <a:ext cx="1908000" cy="169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Times New Roman" panose="02020603050405020304" pitchFamily="18" charset="0"/>
                <a:cs typeface="Times New Roman" panose="02020603050405020304" pitchFamily="18" charset="0"/>
              </a:rPr>
              <a:t>Poor model where requirements are at a moderate to high risk of changing. </a:t>
            </a:r>
            <a:endParaRPr lang="ru-RU" sz="1600" dirty="0">
              <a:solidFill>
                <a:schemeClr val="bg1"/>
              </a:solidFill>
              <a:latin typeface="Times New Roman" panose="02020603050405020304" pitchFamily="18" charset="0"/>
              <a:cs typeface="Times New Roman" panose="02020603050405020304" pitchFamily="18" charset="0"/>
            </a:endParaRPr>
          </a:p>
        </p:txBody>
      </p:sp>
      <p:sp>
        <p:nvSpPr>
          <p:cNvPr id="10" name="Стрелка вправо 9"/>
          <p:cNvSpPr/>
          <p:nvPr/>
        </p:nvSpPr>
        <p:spPr>
          <a:xfrm>
            <a:off x="1951630" y="3275463"/>
            <a:ext cx="344708" cy="36848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4108584" y="3244755"/>
            <a:ext cx="344708" cy="36848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a:off x="6390034" y="3275462"/>
            <a:ext cx="344708" cy="36848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трелка вправо 12"/>
          <p:cNvSpPr/>
          <p:nvPr/>
        </p:nvSpPr>
        <p:spPr>
          <a:xfrm>
            <a:off x="8710163" y="3301619"/>
            <a:ext cx="344708" cy="36848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право 13"/>
          <p:cNvSpPr/>
          <p:nvPr/>
        </p:nvSpPr>
        <p:spPr>
          <a:xfrm rot="5400000">
            <a:off x="9801986" y="4325207"/>
            <a:ext cx="344708" cy="36848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8527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042" y="887186"/>
            <a:ext cx="6039758" cy="584775"/>
          </a:xfrm>
          <a:prstGeom prst="rect">
            <a:avLst/>
          </a:prstGeom>
          <a:solidFill>
            <a:schemeClr val="tx2">
              <a:lumMod val="50000"/>
            </a:schemeClr>
          </a:solid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When To Use Waterfall Model</a:t>
            </a:r>
            <a:endParaRPr lang="ru-RU" sz="3200"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483871" y="2586250"/>
            <a:ext cx="11471567" cy="37940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Скругленный прямоугольник 4"/>
          <p:cNvSpPr/>
          <p:nvPr/>
        </p:nvSpPr>
        <p:spPr>
          <a:xfrm>
            <a:off x="641445" y="3029804"/>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Such model is highly used where requirements are clear and there will be no changes in the development time.</a:t>
            </a:r>
            <a:endParaRPr lang="ru-RU" dirty="0">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3591647" y="3045724"/>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 can find such scenarios in </a:t>
            </a:r>
            <a:r>
              <a:rPr lang="en-US" dirty="0" err="1">
                <a:latin typeface="Times New Roman" panose="02020603050405020304" pitchFamily="18" charset="0"/>
                <a:cs typeface="Times New Roman" panose="02020603050405020304" pitchFamily="18" charset="0"/>
              </a:rPr>
              <a:t>defence</a:t>
            </a:r>
            <a:r>
              <a:rPr lang="en-US" dirty="0">
                <a:latin typeface="Times New Roman" panose="02020603050405020304" pitchFamily="18" charset="0"/>
                <a:cs typeface="Times New Roman" panose="02020603050405020304" pitchFamily="18" charset="0"/>
              </a:rPr>
              <a:t> projects, where requirements will be clear since before they write requirements they will analyses well.</a:t>
            </a:r>
            <a:endParaRPr lang="ru-RU" dirty="0">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6610083" y="3047996"/>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 can also name this kind of life cycle model for migration projects, where requirements will be same only platform or languages may vary / change.</a:t>
            </a:r>
            <a:endParaRPr lang="ru-RU" dirty="0">
              <a:latin typeface="Times New Roman" panose="02020603050405020304" pitchFamily="18" charset="0"/>
              <a:cs typeface="Times New Roman" panose="02020603050405020304" pitchFamily="18" charset="0"/>
            </a:endParaRPr>
          </a:p>
        </p:txBody>
      </p:sp>
      <p:sp>
        <p:nvSpPr>
          <p:cNvPr id="8" name="Скругленный прямоугольник 7"/>
          <p:cNvSpPr/>
          <p:nvPr/>
        </p:nvSpPr>
        <p:spPr>
          <a:xfrm>
            <a:off x="9532989" y="3063916"/>
            <a:ext cx="2320119" cy="25384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Also can use for projects where sponsor themselves will do testing activities, since till the completion of the coding we will not deliver the project.</a:t>
            </a:r>
            <a:endParaRPr lang="ru-RU" dirty="0">
              <a:latin typeface="Times New Roman" panose="02020603050405020304" pitchFamily="18" charset="0"/>
              <a:cs typeface="Times New Roman" panose="02020603050405020304" pitchFamily="18" charset="0"/>
            </a:endParaRPr>
          </a:p>
        </p:txBody>
      </p:sp>
      <p:sp>
        <p:nvSpPr>
          <p:cNvPr id="9" name="Стрелка вправо 8"/>
          <p:cNvSpPr/>
          <p:nvPr/>
        </p:nvSpPr>
        <p:spPr>
          <a:xfrm>
            <a:off x="3057098" y="4026087"/>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6020942" y="4069303"/>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9009811" y="4069303"/>
            <a:ext cx="507253" cy="49132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31888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TM04033917[[fn=Берлин]]</Template>
  <TotalTime>382</TotalTime>
  <Words>1033</Words>
  <Application>Microsoft Office PowerPoint</Application>
  <PresentationFormat>Широкоэкранный</PresentationFormat>
  <Paragraphs>153</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Times New Roman</vt:lpstr>
      <vt:lpstr>Trebuchet MS</vt:lpstr>
      <vt:lpstr>Берлин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Дмитренко Владислав</dc:creator>
  <cp:lastModifiedBy>Дмитренко Владислав</cp:lastModifiedBy>
  <cp:revision>26</cp:revision>
  <dcterms:created xsi:type="dcterms:W3CDTF">2019-07-28T18:43:14Z</dcterms:created>
  <dcterms:modified xsi:type="dcterms:W3CDTF">2019-07-31T07:27:02Z</dcterms:modified>
</cp:coreProperties>
</file>