
<file path=[Content_Types].xml><?xml version="1.0" encoding="utf-8"?>
<Types xmlns="http://schemas.openxmlformats.org/package/2006/content-types">
  <Override PartName="/_rels/.rels" ContentType="application/vnd.openxmlformats-package.relationships+xml"/>
  <Override PartName="/ppt/notesSlides/_rels/notesSlide10.xml.rels" ContentType="application/vnd.openxmlformats-package.relationships+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0.jpeg" ContentType="image/jpeg"/>
  <Override PartName="/ppt/media/image7.jpeg" ContentType="image/jpeg"/>
  <Override PartName="/ppt/media/image6.png" ContentType="image/png"/>
  <Override PartName="/ppt/media/image9.jpeg" ContentType="image/jpeg"/>
  <Override PartName="/ppt/media/image5.png" ContentType="image/png"/>
  <Override PartName="/ppt/media/image8.jpeg" ContentType="image/jpe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rIns="0" tIns="0" bIns="0"/>
          <a:p>
            <a:r>
              <a:rPr b="0" lang="ru-RU" sz="2000" spc="-1" strike="noStrike">
                <a:solidFill>
                  <a:srgbClr val="000000"/>
                </a:solidFill>
                <a:uFill>
                  <a:solidFill>
                    <a:srgbClr val="ffffff"/>
                  </a:solidFill>
                </a:uFill>
                <a:latin typeface="Arial"/>
              </a:rPr>
              <a:t>Для правки формата примечаний щёлкните мышью</a:t>
            </a:r>
            <a:endParaRPr b="0" lang="ru-RU" sz="2000" spc="-1" strike="noStrike">
              <a:solidFill>
                <a:srgbClr val="000000"/>
              </a:solidFill>
              <a:uFill>
                <a:solidFill>
                  <a:srgbClr val="ffffff"/>
                </a:solidFill>
              </a:uFill>
              <a:latin typeface="Arial"/>
            </a:endParaRPr>
          </a:p>
        </p:txBody>
      </p:sp>
      <p:sp>
        <p:nvSpPr>
          <p:cNvPr id="73" name="PlaceHolder 2"/>
          <p:cNvSpPr>
            <a:spLocks noGrp="1"/>
          </p:cNvSpPr>
          <p:nvPr>
            <p:ph type="hdr"/>
          </p:nvPr>
        </p:nvSpPr>
        <p:spPr>
          <a:xfrm>
            <a:off x="0" y="0"/>
            <a:ext cx="3280680" cy="534240"/>
          </a:xfrm>
          <a:prstGeom prst="rect">
            <a:avLst/>
          </a:prstGeom>
        </p:spPr>
        <p:txBody>
          <a:bodyPr lIns="0" rIns="0" tIns="0" bIns="0"/>
          <a:p>
            <a:r>
              <a:rPr b="0" lang="ru-RU" sz="1400" spc="-1" strike="noStrike">
                <a:solidFill>
                  <a:srgbClr val="000000"/>
                </a:solidFill>
                <a:uFill>
                  <a:solidFill>
                    <a:srgbClr val="ffffff"/>
                  </a:solidFill>
                </a:uFill>
                <a:latin typeface="Times New Roman"/>
              </a:rPr>
              <a:t> </a:t>
            </a:r>
            <a:endParaRPr b="0" lang="ru-RU" sz="1400" spc="-1" strike="noStrike">
              <a:solidFill>
                <a:srgbClr val="000000"/>
              </a:solidFill>
              <a:uFill>
                <a:solidFill>
                  <a:srgbClr val="ffffff"/>
                </a:solidFill>
              </a:uFill>
              <a:latin typeface="Times New Roman"/>
            </a:endParaRPr>
          </a:p>
        </p:txBody>
      </p:sp>
      <p:sp>
        <p:nvSpPr>
          <p:cNvPr id="74" name="PlaceHolder 3"/>
          <p:cNvSpPr>
            <a:spLocks noGrp="1"/>
          </p:cNvSpPr>
          <p:nvPr>
            <p:ph type="dt"/>
          </p:nvPr>
        </p:nvSpPr>
        <p:spPr>
          <a:xfrm>
            <a:off x="4278960" y="0"/>
            <a:ext cx="3280680" cy="534240"/>
          </a:xfrm>
          <a:prstGeom prst="rect">
            <a:avLst/>
          </a:prstGeom>
        </p:spPr>
        <p:txBody>
          <a:bodyPr lIns="0" rIns="0" tIns="0" bIns="0"/>
          <a:p>
            <a:pPr algn="r"/>
            <a:r>
              <a:rPr b="0" lang="ru-RU" sz="1400" spc="-1" strike="noStrike">
                <a:solidFill>
                  <a:srgbClr val="000000"/>
                </a:solidFill>
                <a:uFill>
                  <a:solidFill>
                    <a:srgbClr val="ffffff"/>
                  </a:solidFill>
                </a:uFill>
                <a:latin typeface="Times New Roman"/>
              </a:rPr>
              <a:t> </a:t>
            </a:r>
            <a:endParaRPr b="0" lang="ru-RU" sz="1400" spc="-1" strike="noStrike">
              <a:solidFill>
                <a:srgbClr val="000000"/>
              </a:solidFill>
              <a:uFill>
                <a:solidFill>
                  <a:srgbClr val="ffffff"/>
                </a:solidFill>
              </a:uFill>
              <a:latin typeface="Times New Roman"/>
            </a:endParaRPr>
          </a:p>
        </p:txBody>
      </p:sp>
      <p:sp>
        <p:nvSpPr>
          <p:cNvPr id="75" name="PlaceHolder 4"/>
          <p:cNvSpPr>
            <a:spLocks noGrp="1"/>
          </p:cNvSpPr>
          <p:nvPr>
            <p:ph type="ftr"/>
          </p:nvPr>
        </p:nvSpPr>
        <p:spPr>
          <a:xfrm>
            <a:off x="0" y="10157400"/>
            <a:ext cx="3280680" cy="534240"/>
          </a:xfrm>
          <a:prstGeom prst="rect">
            <a:avLst/>
          </a:prstGeom>
        </p:spPr>
        <p:txBody>
          <a:bodyPr lIns="0" rIns="0" tIns="0" bIns="0" anchor="b"/>
          <a:p>
            <a:r>
              <a:rPr b="0" lang="ru-RU" sz="1400" spc="-1" strike="noStrike">
                <a:solidFill>
                  <a:srgbClr val="000000"/>
                </a:solidFill>
                <a:uFill>
                  <a:solidFill>
                    <a:srgbClr val="ffffff"/>
                  </a:solidFill>
                </a:uFill>
                <a:latin typeface="Times New Roman"/>
              </a:rPr>
              <a:t> </a:t>
            </a:r>
            <a:endParaRPr b="0" lang="ru-RU" sz="1400" spc="-1" strike="noStrike">
              <a:solidFill>
                <a:srgbClr val="000000"/>
              </a:solidFill>
              <a:uFill>
                <a:solidFill>
                  <a:srgbClr val="ffffff"/>
                </a:solidFill>
              </a:uFill>
              <a:latin typeface="Times New Roman"/>
            </a:endParaRPr>
          </a:p>
        </p:txBody>
      </p:sp>
      <p:sp>
        <p:nvSpPr>
          <p:cNvPr id="76" name="PlaceHolder 5"/>
          <p:cNvSpPr>
            <a:spLocks noGrp="1"/>
          </p:cNvSpPr>
          <p:nvPr>
            <p:ph type="sldNum"/>
          </p:nvPr>
        </p:nvSpPr>
        <p:spPr>
          <a:xfrm>
            <a:off x="4278960" y="10157400"/>
            <a:ext cx="3280680" cy="534240"/>
          </a:xfrm>
          <a:prstGeom prst="rect">
            <a:avLst/>
          </a:prstGeom>
        </p:spPr>
        <p:txBody>
          <a:bodyPr lIns="0" rIns="0" tIns="0" bIns="0" anchor="b"/>
          <a:p>
            <a:pPr algn="r"/>
            <a:fld id="{A081CA89-C836-4A0F-B26D-0C0F473B920B}" type="slidenum">
              <a:rPr b="0" lang="ru-RU" sz="1400" spc="-1" strike="noStrike">
                <a:solidFill>
                  <a:srgbClr val="000000"/>
                </a:solidFill>
                <a:uFill>
                  <a:solidFill>
                    <a:srgbClr val="ffffff"/>
                  </a:solidFill>
                </a:uFill>
                <a:latin typeface="Times New Roman"/>
              </a:rPr>
              <a:t>1</a:t>
            </a:fld>
            <a:endParaRPr b="0" lang="ru-RU"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body"/>
          </p:nvPr>
        </p:nvSpPr>
        <p:spPr>
          <a:xfrm>
            <a:off x="685800" y="4400640"/>
            <a:ext cx="5485320" cy="3599280"/>
          </a:xfrm>
          <a:prstGeom prst="rect">
            <a:avLst/>
          </a:prstGeom>
        </p:spPr>
        <p:txBody>
          <a:bodyPr lIns="0" rIns="0" tIns="0" bIns="0"/>
          <a:p>
            <a:endParaRPr b="0" lang="ru-RU" sz="2000" spc="-1" strike="noStrike">
              <a:solidFill>
                <a:srgbClr val="000000"/>
              </a:solidFill>
              <a:uFill>
                <a:solidFill>
                  <a:srgbClr val="ffffff"/>
                </a:solidFill>
              </a:uFill>
              <a:latin typeface="Arial"/>
            </a:endParaRPr>
          </a:p>
        </p:txBody>
      </p:sp>
      <p:sp>
        <p:nvSpPr>
          <p:cNvPr id="102" name="CustomShape 2"/>
          <p:cNvSpPr/>
          <p:nvPr/>
        </p:nvSpPr>
        <p:spPr>
          <a:xfrm>
            <a:off x="3884760" y="8685360"/>
            <a:ext cx="2970720" cy="457560"/>
          </a:xfrm>
          <a:prstGeom prst="rect">
            <a:avLst/>
          </a:prstGeom>
          <a:noFill/>
          <a:ln>
            <a:noFill/>
          </a:ln>
        </p:spPr>
        <p:style>
          <a:lnRef idx="0"/>
          <a:fillRef idx="0"/>
          <a:effectRef idx="0"/>
          <a:fontRef idx="minor"/>
        </p:style>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body"/>
          </p:nvPr>
        </p:nvSpPr>
        <p:spPr>
          <a:xfrm>
            <a:off x="685800" y="4400640"/>
            <a:ext cx="5485320" cy="3599280"/>
          </a:xfrm>
          <a:prstGeom prst="rect">
            <a:avLst/>
          </a:prstGeom>
        </p:spPr>
        <p:txBody>
          <a:bodyPr lIns="0" rIns="0" tIns="0" bIns="0"/>
          <a:p>
            <a:endParaRPr b="0" lang="ru-RU" sz="2000" spc="-1" strike="noStrike">
              <a:solidFill>
                <a:srgbClr val="000000"/>
              </a:solidFill>
              <a:uFill>
                <a:solidFill>
                  <a:srgbClr val="ffffff"/>
                </a:solidFill>
              </a:uFill>
              <a:latin typeface="Arial"/>
            </a:endParaRPr>
          </a:p>
        </p:txBody>
      </p:sp>
      <p:sp>
        <p:nvSpPr>
          <p:cNvPr id="120" name="CustomShape 2"/>
          <p:cNvSpPr/>
          <p:nvPr/>
        </p:nvSpPr>
        <p:spPr>
          <a:xfrm>
            <a:off x="3884760" y="8685360"/>
            <a:ext cx="2970720" cy="457560"/>
          </a:xfrm>
          <a:prstGeom prst="rect">
            <a:avLst/>
          </a:prstGeom>
          <a:noFill/>
          <a:ln>
            <a:noFill/>
          </a:ln>
        </p:spPr>
        <p:style>
          <a:lnRef idx="0"/>
          <a:fillRef idx="0"/>
          <a:effectRef idx="0"/>
          <a:fontRef idx="minor"/>
        </p:style>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body"/>
          </p:nvPr>
        </p:nvSpPr>
        <p:spPr>
          <a:xfrm>
            <a:off x="685800" y="4400640"/>
            <a:ext cx="5485320" cy="3599280"/>
          </a:xfrm>
          <a:prstGeom prst="rect">
            <a:avLst/>
          </a:prstGeom>
        </p:spPr>
        <p:txBody>
          <a:bodyPr lIns="0" rIns="0" tIns="0" bIns="0"/>
          <a:p>
            <a:endParaRPr b="0" lang="ru-RU" sz="2000" spc="-1" strike="noStrike">
              <a:solidFill>
                <a:srgbClr val="000000"/>
              </a:solidFill>
              <a:uFill>
                <a:solidFill>
                  <a:srgbClr val="ffffff"/>
                </a:solidFill>
              </a:uFill>
              <a:latin typeface="Arial"/>
            </a:endParaRPr>
          </a:p>
        </p:txBody>
      </p:sp>
      <p:sp>
        <p:nvSpPr>
          <p:cNvPr id="104" name="CustomShape 2"/>
          <p:cNvSpPr/>
          <p:nvPr/>
        </p:nvSpPr>
        <p:spPr>
          <a:xfrm>
            <a:off x="3884760" y="8685360"/>
            <a:ext cx="2970720" cy="457560"/>
          </a:xfrm>
          <a:prstGeom prst="rect">
            <a:avLst/>
          </a:prstGeom>
          <a:noFill/>
          <a:ln>
            <a:noFill/>
          </a:ln>
        </p:spPr>
        <p:style>
          <a:lnRef idx="0"/>
          <a:fillRef idx="0"/>
          <a:effectRef idx="0"/>
          <a:fontRef idx="minor"/>
        </p:style>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body"/>
          </p:nvPr>
        </p:nvSpPr>
        <p:spPr>
          <a:xfrm>
            <a:off x="685800" y="4400640"/>
            <a:ext cx="5485320" cy="3599280"/>
          </a:xfrm>
          <a:prstGeom prst="rect">
            <a:avLst/>
          </a:prstGeom>
        </p:spPr>
        <p:txBody>
          <a:bodyPr lIns="0" rIns="0" tIns="0" bIns="0"/>
          <a:p>
            <a:endParaRPr b="0" lang="ru-RU" sz="2000" spc="-1" strike="noStrike">
              <a:solidFill>
                <a:srgbClr val="000000"/>
              </a:solidFill>
              <a:uFill>
                <a:solidFill>
                  <a:srgbClr val="ffffff"/>
                </a:solidFill>
              </a:uFill>
              <a:latin typeface="Arial"/>
            </a:endParaRPr>
          </a:p>
        </p:txBody>
      </p:sp>
      <p:sp>
        <p:nvSpPr>
          <p:cNvPr id="106" name="CustomShape 2"/>
          <p:cNvSpPr/>
          <p:nvPr/>
        </p:nvSpPr>
        <p:spPr>
          <a:xfrm>
            <a:off x="3884760" y="8685360"/>
            <a:ext cx="2970720" cy="457560"/>
          </a:xfrm>
          <a:prstGeom prst="rect">
            <a:avLst/>
          </a:prstGeom>
          <a:noFill/>
          <a:ln>
            <a:noFill/>
          </a:ln>
        </p:spPr>
        <p:style>
          <a:lnRef idx="0"/>
          <a:fillRef idx="0"/>
          <a:effectRef idx="0"/>
          <a:fontRef idx="minor"/>
        </p:style>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body"/>
          </p:nvPr>
        </p:nvSpPr>
        <p:spPr>
          <a:xfrm>
            <a:off x="685800" y="4400640"/>
            <a:ext cx="5485320" cy="3599280"/>
          </a:xfrm>
          <a:prstGeom prst="rect">
            <a:avLst/>
          </a:prstGeom>
        </p:spPr>
        <p:txBody>
          <a:bodyPr lIns="0" rIns="0" tIns="0" bIns="0"/>
          <a:p>
            <a:endParaRPr b="0" lang="ru-RU" sz="2000" spc="-1" strike="noStrike">
              <a:solidFill>
                <a:srgbClr val="000000"/>
              </a:solidFill>
              <a:uFill>
                <a:solidFill>
                  <a:srgbClr val="ffffff"/>
                </a:solidFill>
              </a:uFill>
              <a:latin typeface="Arial"/>
            </a:endParaRPr>
          </a:p>
        </p:txBody>
      </p:sp>
      <p:sp>
        <p:nvSpPr>
          <p:cNvPr id="108" name="CustomShape 2"/>
          <p:cNvSpPr/>
          <p:nvPr/>
        </p:nvSpPr>
        <p:spPr>
          <a:xfrm>
            <a:off x="3884760" y="8685360"/>
            <a:ext cx="2970720" cy="457560"/>
          </a:xfrm>
          <a:prstGeom prst="rect">
            <a:avLst/>
          </a:prstGeom>
          <a:noFill/>
          <a:ln>
            <a:noFill/>
          </a:ln>
        </p:spPr>
        <p:style>
          <a:lnRef idx="0"/>
          <a:fillRef idx="0"/>
          <a:effectRef idx="0"/>
          <a:fontRef idx="minor"/>
        </p:style>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body"/>
          </p:nvPr>
        </p:nvSpPr>
        <p:spPr>
          <a:xfrm>
            <a:off x="685800" y="4400640"/>
            <a:ext cx="5485320" cy="3599280"/>
          </a:xfrm>
          <a:prstGeom prst="rect">
            <a:avLst/>
          </a:prstGeom>
        </p:spPr>
        <p:txBody>
          <a:bodyPr lIns="0" rIns="0" tIns="0" bIns="0"/>
          <a:p>
            <a:endParaRPr b="0" lang="ru-RU" sz="2000" spc="-1" strike="noStrike">
              <a:solidFill>
                <a:srgbClr val="000000"/>
              </a:solidFill>
              <a:uFill>
                <a:solidFill>
                  <a:srgbClr val="ffffff"/>
                </a:solidFill>
              </a:uFill>
              <a:latin typeface="Arial"/>
            </a:endParaRPr>
          </a:p>
        </p:txBody>
      </p:sp>
      <p:sp>
        <p:nvSpPr>
          <p:cNvPr id="110" name="CustomShape 2"/>
          <p:cNvSpPr/>
          <p:nvPr/>
        </p:nvSpPr>
        <p:spPr>
          <a:xfrm>
            <a:off x="3884760" y="8685360"/>
            <a:ext cx="2970720" cy="457560"/>
          </a:xfrm>
          <a:prstGeom prst="rect">
            <a:avLst/>
          </a:prstGeom>
          <a:noFill/>
          <a:ln>
            <a:noFill/>
          </a:ln>
        </p:spPr>
        <p:style>
          <a:lnRef idx="0"/>
          <a:fillRef idx="0"/>
          <a:effectRef idx="0"/>
          <a:fontRef idx="minor"/>
        </p:style>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body"/>
          </p:nvPr>
        </p:nvSpPr>
        <p:spPr>
          <a:xfrm>
            <a:off x="685800" y="4400640"/>
            <a:ext cx="5485320" cy="3599280"/>
          </a:xfrm>
          <a:prstGeom prst="rect">
            <a:avLst/>
          </a:prstGeom>
        </p:spPr>
        <p:txBody>
          <a:bodyPr lIns="0" rIns="0" tIns="0" bIns="0"/>
          <a:p>
            <a:endParaRPr b="0" lang="ru-RU" sz="2000" spc="-1" strike="noStrike">
              <a:solidFill>
                <a:srgbClr val="000000"/>
              </a:solidFill>
              <a:uFill>
                <a:solidFill>
                  <a:srgbClr val="ffffff"/>
                </a:solidFill>
              </a:uFill>
              <a:latin typeface="Arial"/>
            </a:endParaRPr>
          </a:p>
        </p:txBody>
      </p:sp>
      <p:sp>
        <p:nvSpPr>
          <p:cNvPr id="112" name="CustomShape 2"/>
          <p:cNvSpPr/>
          <p:nvPr/>
        </p:nvSpPr>
        <p:spPr>
          <a:xfrm>
            <a:off x="3884760" y="8685360"/>
            <a:ext cx="2970720" cy="457560"/>
          </a:xfrm>
          <a:prstGeom prst="rect">
            <a:avLst/>
          </a:prstGeom>
          <a:noFill/>
          <a:ln>
            <a:noFill/>
          </a:ln>
        </p:spPr>
        <p:style>
          <a:lnRef idx="0"/>
          <a:fillRef idx="0"/>
          <a:effectRef idx="0"/>
          <a:fontRef idx="minor"/>
        </p:style>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body"/>
          </p:nvPr>
        </p:nvSpPr>
        <p:spPr>
          <a:xfrm>
            <a:off x="685800" y="4400640"/>
            <a:ext cx="5485320" cy="3599280"/>
          </a:xfrm>
          <a:prstGeom prst="rect">
            <a:avLst/>
          </a:prstGeom>
        </p:spPr>
        <p:txBody>
          <a:bodyPr lIns="0" rIns="0" tIns="0" bIns="0"/>
          <a:p>
            <a:endParaRPr b="0" lang="ru-RU" sz="2000" spc="-1" strike="noStrike">
              <a:solidFill>
                <a:srgbClr val="000000"/>
              </a:solidFill>
              <a:uFill>
                <a:solidFill>
                  <a:srgbClr val="ffffff"/>
                </a:solidFill>
              </a:uFill>
              <a:latin typeface="Arial"/>
            </a:endParaRPr>
          </a:p>
        </p:txBody>
      </p:sp>
      <p:sp>
        <p:nvSpPr>
          <p:cNvPr id="114" name="CustomShape 2"/>
          <p:cNvSpPr/>
          <p:nvPr/>
        </p:nvSpPr>
        <p:spPr>
          <a:xfrm>
            <a:off x="3884760" y="8685360"/>
            <a:ext cx="2970720" cy="457560"/>
          </a:xfrm>
          <a:prstGeom prst="rect">
            <a:avLst/>
          </a:prstGeom>
          <a:noFill/>
          <a:ln>
            <a:noFill/>
          </a:ln>
        </p:spPr>
        <p:style>
          <a:lnRef idx="0"/>
          <a:fillRef idx="0"/>
          <a:effectRef idx="0"/>
          <a:fontRef idx="minor"/>
        </p:style>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body"/>
          </p:nvPr>
        </p:nvSpPr>
        <p:spPr>
          <a:xfrm>
            <a:off x="685800" y="4400640"/>
            <a:ext cx="5485320" cy="3599280"/>
          </a:xfrm>
          <a:prstGeom prst="rect">
            <a:avLst/>
          </a:prstGeom>
        </p:spPr>
        <p:txBody>
          <a:bodyPr lIns="0" rIns="0" tIns="0" bIns="0"/>
          <a:p>
            <a:endParaRPr b="0" lang="ru-RU" sz="2000" spc="-1" strike="noStrike">
              <a:solidFill>
                <a:srgbClr val="000000"/>
              </a:solidFill>
              <a:uFill>
                <a:solidFill>
                  <a:srgbClr val="ffffff"/>
                </a:solidFill>
              </a:uFill>
              <a:latin typeface="Arial"/>
            </a:endParaRPr>
          </a:p>
        </p:txBody>
      </p:sp>
      <p:sp>
        <p:nvSpPr>
          <p:cNvPr id="116" name="CustomShape 2"/>
          <p:cNvSpPr/>
          <p:nvPr/>
        </p:nvSpPr>
        <p:spPr>
          <a:xfrm>
            <a:off x="3884760" y="8685360"/>
            <a:ext cx="2970720" cy="457560"/>
          </a:xfrm>
          <a:prstGeom prst="rect">
            <a:avLst/>
          </a:prstGeom>
          <a:noFill/>
          <a:ln>
            <a:noFill/>
          </a:ln>
        </p:spPr>
        <p:style>
          <a:lnRef idx="0"/>
          <a:fillRef idx="0"/>
          <a:effectRef idx="0"/>
          <a:fontRef idx="minor"/>
        </p:style>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body"/>
          </p:nvPr>
        </p:nvSpPr>
        <p:spPr>
          <a:xfrm>
            <a:off x="685800" y="4400640"/>
            <a:ext cx="5485320" cy="3599280"/>
          </a:xfrm>
          <a:prstGeom prst="rect">
            <a:avLst/>
          </a:prstGeom>
        </p:spPr>
        <p:txBody>
          <a:bodyPr lIns="0" rIns="0" tIns="0" bIns="0"/>
          <a:p>
            <a:endParaRPr b="0" lang="ru-RU" sz="2000" spc="-1" strike="noStrike">
              <a:solidFill>
                <a:srgbClr val="000000"/>
              </a:solidFill>
              <a:uFill>
                <a:solidFill>
                  <a:srgbClr val="ffffff"/>
                </a:solidFill>
              </a:uFill>
              <a:latin typeface="Arial"/>
            </a:endParaRPr>
          </a:p>
        </p:txBody>
      </p:sp>
      <p:sp>
        <p:nvSpPr>
          <p:cNvPr id="118" name="CustomShape 2"/>
          <p:cNvSpPr/>
          <p:nvPr/>
        </p:nvSpPr>
        <p:spPr>
          <a:xfrm>
            <a:off x="3884760" y="8685360"/>
            <a:ext cx="2970720" cy="457560"/>
          </a:xfrm>
          <a:prstGeom prst="rect">
            <a:avLst/>
          </a:pr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244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3602880" y="1604520"/>
            <a:ext cx="4984920" cy="3977280"/>
          </a:xfrm>
          <a:prstGeom prst="rect">
            <a:avLst/>
          </a:prstGeom>
          <a:ln>
            <a:noFill/>
          </a:ln>
        </p:spPr>
      </p:pic>
      <p:pic>
        <p:nvPicPr>
          <p:cNvPr id="35"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ru-RU"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535428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6231960" y="1604520"/>
            <a:ext cx="535428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ru-RU"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609480" y="368208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6231960" y="1604520"/>
            <a:ext cx="535428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ru-RU"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6231960" y="368208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609480" y="3682080"/>
            <a:ext cx="1097244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1097244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609480" y="3682080"/>
            <a:ext cx="1097244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609480" y="368208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1097244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609480" y="1604520"/>
            <a:ext cx="1097244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3602880" y="1604520"/>
            <a:ext cx="4984920" cy="3977280"/>
          </a:xfrm>
          <a:prstGeom prst="rect">
            <a:avLst/>
          </a:prstGeom>
          <a:ln>
            <a:noFill/>
          </a:ln>
        </p:spPr>
      </p:pic>
      <p:pic>
        <p:nvPicPr>
          <p:cNvPr id="71" name="" descr=""/>
          <p:cNvPicPr/>
          <p:nvPr/>
        </p:nvPicPr>
        <p:blipFill>
          <a:blip r:embed="rId3"/>
          <a:stretch/>
        </p:blipFill>
        <p:spPr>
          <a:xfrm>
            <a:off x="360288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ru-RU"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21040"/>
            <a:ext cx="10972080" cy="124992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609480" y="1604520"/>
            <a:ext cx="10972080" cy="3976920"/>
          </a:xfrm>
          <a:prstGeom prst="rect">
            <a:avLst/>
          </a:prstGeom>
        </p:spPr>
        <p:txBody>
          <a:bodyPr lIns="0" rIns="0" tIns="0" bIns="0"/>
          <a:p>
            <a:pPr marL="432000" indent="-324000">
              <a:buClr>
                <a:srgbClr val="000000"/>
              </a:buClr>
              <a:buSzPct val="45000"/>
              <a:buFont typeface="Wingdings" charset="2"/>
              <a:buChar char=""/>
            </a:pPr>
            <a:r>
              <a:rPr b="0" lang="ru-RU" sz="1800" spc="-1" strike="noStrike">
                <a:solidFill>
                  <a:srgbClr val="000000"/>
                </a:solidFill>
                <a:uFill>
                  <a:solidFill>
                    <a:srgbClr val="ffffff"/>
                  </a:solidFill>
                </a:uFill>
                <a:latin typeface="Arial"/>
              </a:rPr>
              <a:t>Для правки структуры щёлкните мышью</a:t>
            </a:r>
            <a:endParaRPr b="0" lang="ru-RU"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ru-RU" sz="1800" spc="-1" strike="noStrike">
                <a:solidFill>
                  <a:srgbClr val="000000"/>
                </a:solidFill>
                <a:uFill>
                  <a:solidFill>
                    <a:srgbClr val="ffffff"/>
                  </a:solidFill>
                </a:uFill>
                <a:latin typeface="Arial"/>
              </a:rPr>
              <a:t>Второй уровень структуры</a:t>
            </a:r>
            <a:endParaRPr b="0" lang="ru-RU"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ru-RU" sz="1800" spc="-1" strike="noStrike">
                <a:solidFill>
                  <a:srgbClr val="000000"/>
                </a:solidFill>
                <a:uFill>
                  <a:solidFill>
                    <a:srgbClr val="ffffff"/>
                  </a:solidFill>
                </a:uFill>
                <a:latin typeface="Arial"/>
              </a:rPr>
              <a:t>Третий уровень структуры</a:t>
            </a:r>
            <a:endParaRPr b="0" lang="ru-RU"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ru-RU" sz="1800" spc="-1" strike="noStrike">
                <a:solidFill>
                  <a:srgbClr val="000000"/>
                </a:solidFill>
                <a:uFill>
                  <a:solidFill>
                    <a:srgbClr val="ffffff"/>
                  </a:solidFill>
                </a:uFill>
                <a:latin typeface="Arial"/>
              </a:rPr>
              <a:t>Четвёртый уровень структуры</a:t>
            </a:r>
            <a:endParaRPr b="0" lang="ru-RU"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ru-RU" sz="1800" spc="-1" strike="noStrike">
                <a:solidFill>
                  <a:srgbClr val="000000"/>
                </a:solidFill>
                <a:uFill>
                  <a:solidFill>
                    <a:srgbClr val="ffffff"/>
                  </a:solidFill>
                </a:uFill>
                <a:latin typeface="Arial"/>
              </a:rPr>
              <a:t>Пятый уровень структуры</a:t>
            </a:r>
            <a:endParaRPr b="0" lang="ru-RU"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ru-RU" sz="1800" spc="-1" strike="noStrike">
                <a:solidFill>
                  <a:srgbClr val="000000"/>
                </a:solidFill>
                <a:uFill>
                  <a:solidFill>
                    <a:srgbClr val="ffffff"/>
                  </a:solidFill>
                </a:uFill>
                <a:latin typeface="Arial"/>
              </a:rPr>
              <a:t>Шестой уровень структуры</a:t>
            </a:r>
            <a:endParaRPr b="0" lang="ru-RU"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ru-RU" sz="1800" spc="-1" strike="noStrike">
                <a:solidFill>
                  <a:srgbClr val="000000"/>
                </a:solidFill>
                <a:uFill>
                  <a:solidFill>
                    <a:srgbClr val="ffffff"/>
                  </a:solidFill>
                </a:uFill>
                <a:latin typeface="Arial"/>
              </a:rPr>
              <a:t>Седьмой уровень структуры</a:t>
            </a:r>
            <a:endParaRPr b="0" lang="ru-RU"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r>
              <a:rPr b="0" lang="ru-RU" sz="4400" spc="-1" strike="noStrike">
                <a:solidFill>
                  <a:srgbClr val="000000"/>
                </a:solidFill>
                <a:uFill>
                  <a:solidFill>
                    <a:srgbClr val="ffffff"/>
                  </a:solidFill>
                </a:uFill>
                <a:latin typeface="Arial"/>
              </a:rPr>
              <a:t>Для правки текста заголовка щёлкните мышью</a:t>
            </a:r>
            <a:endParaRPr b="0" lang="ru-RU"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ru-RU" sz="3200" spc="-1" strike="noStrike">
                <a:solidFill>
                  <a:srgbClr val="000000"/>
                </a:solidFill>
                <a:uFill>
                  <a:solidFill>
                    <a:srgbClr val="ffffff"/>
                  </a:solidFill>
                </a:uFill>
                <a:latin typeface="Arial"/>
              </a:rPr>
              <a:t>Для правки структуры щёлкните мышью</a:t>
            </a:r>
            <a:endParaRPr b="0" lang="ru-RU"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ru-RU" sz="2800" spc="-1" strike="noStrike">
                <a:solidFill>
                  <a:srgbClr val="000000"/>
                </a:solidFill>
                <a:uFill>
                  <a:solidFill>
                    <a:srgbClr val="ffffff"/>
                  </a:solidFill>
                </a:uFill>
                <a:latin typeface="Arial"/>
              </a:rPr>
              <a:t>Второй уровень структуры</a:t>
            </a:r>
            <a:endParaRPr b="0" lang="ru-RU"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ru-RU" sz="2400" spc="-1" strike="noStrike">
                <a:solidFill>
                  <a:srgbClr val="000000"/>
                </a:solidFill>
                <a:uFill>
                  <a:solidFill>
                    <a:srgbClr val="ffffff"/>
                  </a:solidFill>
                </a:uFill>
                <a:latin typeface="Arial"/>
              </a:rPr>
              <a:t>Третий уровень структуры</a:t>
            </a:r>
            <a:endParaRPr b="0" lang="ru-RU"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ru-RU" sz="2000" spc="-1" strike="noStrike">
                <a:solidFill>
                  <a:srgbClr val="000000"/>
                </a:solidFill>
                <a:uFill>
                  <a:solidFill>
                    <a:srgbClr val="ffffff"/>
                  </a:solidFill>
                </a:uFill>
                <a:latin typeface="Arial"/>
              </a:rPr>
              <a:t>Четвёртый уровень структуры</a:t>
            </a:r>
            <a:endParaRPr b="0" lang="ru-RU"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ru-RU" sz="2000" spc="-1" strike="noStrike">
                <a:solidFill>
                  <a:srgbClr val="000000"/>
                </a:solidFill>
                <a:uFill>
                  <a:solidFill>
                    <a:srgbClr val="ffffff"/>
                  </a:solidFill>
                </a:uFill>
                <a:latin typeface="Arial"/>
              </a:rPr>
              <a:t>Пятый уровень структуры</a:t>
            </a:r>
            <a:endParaRPr b="0" lang="ru-RU"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ru-RU" sz="2000" spc="-1" strike="noStrike">
                <a:solidFill>
                  <a:srgbClr val="000000"/>
                </a:solidFill>
                <a:uFill>
                  <a:solidFill>
                    <a:srgbClr val="ffffff"/>
                  </a:solidFill>
                </a:uFill>
                <a:latin typeface="Arial"/>
              </a:rPr>
              <a:t>Шестой уровень структуры</a:t>
            </a:r>
            <a:endParaRPr b="0" lang="ru-RU"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ru-RU" sz="2000" spc="-1" strike="noStrike">
                <a:solidFill>
                  <a:srgbClr val="000000"/>
                </a:solidFill>
                <a:uFill>
                  <a:solidFill>
                    <a:srgbClr val="ffffff"/>
                  </a:solidFill>
                </a:uFill>
                <a:latin typeface="Arial"/>
              </a:rPr>
              <a:t>Седьмой уровень структуры</a:t>
            </a:r>
            <a:endParaRPr b="0" lang="ru-RU"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1523880" y="1041480"/>
            <a:ext cx="9142920" cy="238644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ru-RU" sz="6000" spc="-1" strike="noStrike">
                <a:solidFill>
                  <a:srgbClr val="2e75b6"/>
                </a:solidFill>
                <a:uFill>
                  <a:solidFill>
                    <a:srgbClr val="ffffff"/>
                  </a:solidFill>
                </a:uFill>
                <a:latin typeface="Cambria"/>
                <a:ea typeface="DejaVu Sans"/>
              </a:rPr>
              <a:t>Kanban</a:t>
            </a:r>
            <a:endParaRPr b="0" lang="ru-RU" sz="1800" spc="-1" strike="noStrike">
              <a:solidFill>
                <a:srgbClr val="000000"/>
              </a:solidFill>
              <a:uFill>
                <a:solidFill>
                  <a:srgbClr val="ffffff"/>
                </a:solidFill>
              </a:uFill>
              <a:latin typeface="Arial"/>
            </a:endParaRPr>
          </a:p>
        </p:txBody>
      </p:sp>
      <p:sp>
        <p:nvSpPr>
          <p:cNvPr id="78" name="CustomShape 2"/>
          <p:cNvSpPr/>
          <p:nvPr/>
        </p:nvSpPr>
        <p:spPr>
          <a:xfrm>
            <a:off x="1523880" y="3602160"/>
            <a:ext cx="9142920" cy="1654560"/>
          </a:xfrm>
          <a:prstGeom prst="rect">
            <a:avLst/>
          </a:prstGeom>
          <a:noFill/>
          <a:ln>
            <a:noFill/>
          </a:ln>
        </p:spPr>
        <p:style>
          <a:lnRef idx="0"/>
          <a:fillRef idx="0"/>
          <a:effectRef idx="0"/>
          <a:fontRef idx="minor"/>
        </p:style>
        <p:txBody>
          <a:bodyPr lIns="90000" rIns="90000" tIns="45000" bIns="45000"/>
          <a:p>
            <a:pPr algn="ctr">
              <a:lnSpc>
                <a:spcPct val="100000"/>
              </a:lnSpc>
            </a:pPr>
            <a:r>
              <a:rPr b="0" lang="ru-RU" sz="2400" spc="-1" strike="noStrike">
                <a:solidFill>
                  <a:srgbClr val="535353"/>
                </a:solidFill>
                <a:uFill>
                  <a:solidFill>
                    <a:srgbClr val="ffffff"/>
                  </a:solidFill>
                </a:uFill>
                <a:latin typeface="Calibri"/>
                <a:ea typeface="DejaVu Sans"/>
              </a:rPr>
              <a:t>balance approach</a:t>
            </a:r>
            <a:endParaRPr b="0" lang="ru-RU" sz="1800" spc="-1" strike="noStrike">
              <a:solidFill>
                <a:srgbClr val="000000"/>
              </a:solidFill>
              <a:uFill>
                <a:solidFill>
                  <a:srgbClr val="ffffff"/>
                </a:solidFill>
              </a:uFill>
              <a:latin typeface="Arial"/>
            </a:endParaRPr>
          </a:p>
        </p:txBody>
      </p:sp>
    </p:spTree>
  </p:cSld>
  <p:transition spd="med" advTm="10000">
    <p:wipe dir="u"/>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1483200" y="115560"/>
            <a:ext cx="9028800" cy="1324440"/>
          </a:xfrm>
          <a:prstGeom prst="rect">
            <a:avLst/>
          </a:prstGeom>
          <a:noFill/>
          <a:ln>
            <a:noFill/>
          </a:ln>
        </p:spPr>
        <p:style>
          <a:lnRef idx="0"/>
          <a:fillRef idx="0"/>
          <a:effectRef idx="0"/>
          <a:fontRef idx="minor"/>
        </p:style>
        <p:txBody>
          <a:bodyPr lIns="90000" rIns="90000" tIns="45000" bIns="45000" anchor="ctr"/>
          <a:p>
            <a:pPr>
              <a:lnSpc>
                <a:spcPct val="100000"/>
              </a:lnSpc>
            </a:pPr>
            <a:r>
              <a:rPr b="0" lang="ru-RU" sz="4400" spc="-1" strike="noStrike">
                <a:solidFill>
                  <a:srgbClr val="2e75b6"/>
                </a:solidFill>
                <a:uFill>
                  <a:solidFill>
                    <a:srgbClr val="ffffff"/>
                  </a:solidFill>
                </a:uFill>
                <a:latin typeface="Cambria"/>
                <a:ea typeface="DejaVu Sans"/>
              </a:rPr>
              <a:t>The difference between Kanban and Scrum:</a:t>
            </a:r>
            <a:endParaRPr b="0" lang="ru-RU" sz="1800" spc="-1" strike="noStrike">
              <a:solidFill>
                <a:srgbClr val="000000"/>
              </a:solidFill>
              <a:uFill>
                <a:solidFill>
                  <a:srgbClr val="ffffff"/>
                </a:solidFill>
              </a:uFill>
              <a:latin typeface="Arial"/>
            </a:endParaRPr>
          </a:p>
        </p:txBody>
      </p:sp>
      <p:sp>
        <p:nvSpPr>
          <p:cNvPr id="100" name="CustomShape 2"/>
          <p:cNvSpPr/>
          <p:nvPr/>
        </p:nvSpPr>
        <p:spPr>
          <a:xfrm>
            <a:off x="937440" y="1407960"/>
            <a:ext cx="9790560" cy="4784040"/>
          </a:xfrm>
          <a:prstGeom prst="rect">
            <a:avLst/>
          </a:prstGeom>
          <a:noFill/>
          <a:ln>
            <a:noFill/>
          </a:ln>
        </p:spPr>
        <p:style>
          <a:lnRef idx="0"/>
          <a:fillRef idx="0"/>
          <a:effectRef idx="0"/>
          <a:fontRef idx="minor"/>
        </p:style>
        <p:txBody>
          <a:bodyPr lIns="90000" rIns="90000" tIns="45000" bIns="45000"/>
          <a:p>
            <a:pPr marL="228600" indent="-227520">
              <a:lnSpc>
                <a:spcPct val="90000"/>
              </a:lnSpc>
              <a:buClr>
                <a:srgbClr val="a5a5a5"/>
              </a:buClr>
              <a:buFont typeface="Arial"/>
              <a:buChar char="•"/>
            </a:pPr>
            <a:r>
              <a:rPr b="0" lang="ru-RU" sz="2800" spc="-1" strike="noStrike">
                <a:solidFill>
                  <a:srgbClr val="000000"/>
                </a:solidFill>
                <a:uFill>
                  <a:solidFill>
                    <a:srgbClr val="ffffff"/>
                  </a:solidFill>
                </a:uFill>
                <a:latin typeface="Calibri"/>
                <a:ea typeface="DejaVu Sans"/>
              </a:rPr>
              <a:t>in Kanban there is no time frame for anything (neither for tasks, nor for sprints)</a:t>
            </a:r>
            <a:endParaRPr b="0" lang="ru-RU" sz="1800" spc="-1" strike="noStrike">
              <a:solidFill>
                <a:srgbClr val="000000"/>
              </a:solidFill>
              <a:uFill>
                <a:solidFill>
                  <a:srgbClr val="ffffff"/>
                </a:solidFill>
              </a:uFill>
              <a:latin typeface="Arial"/>
            </a:endParaRPr>
          </a:p>
          <a:p>
            <a:pPr marL="228600" indent="-227520">
              <a:lnSpc>
                <a:spcPct val="90000"/>
              </a:lnSpc>
              <a:buClr>
                <a:srgbClr val="a5a5a5"/>
              </a:buClr>
              <a:buFont typeface="Arial"/>
              <a:buChar char="•"/>
            </a:pPr>
            <a:r>
              <a:rPr b="0" lang="ru-RU" sz="2800" spc="-1" strike="noStrike">
                <a:solidFill>
                  <a:srgbClr val="000000"/>
                </a:solidFill>
                <a:uFill>
                  <a:solidFill>
                    <a:srgbClr val="ffffff"/>
                  </a:solidFill>
                </a:uFill>
                <a:latin typeface="Calibri"/>
                <a:ea typeface="DejaVu Sans"/>
              </a:rPr>
              <a:t>Challenge Longer and Less in Kanban</a:t>
            </a:r>
            <a:endParaRPr b="0" lang="ru-RU" sz="1800" spc="-1" strike="noStrike">
              <a:solidFill>
                <a:srgbClr val="000000"/>
              </a:solidFill>
              <a:uFill>
                <a:solidFill>
                  <a:srgbClr val="ffffff"/>
                </a:solidFill>
              </a:uFill>
              <a:latin typeface="Arial"/>
            </a:endParaRPr>
          </a:p>
          <a:p>
            <a:pPr marL="228600" indent="-227520">
              <a:lnSpc>
                <a:spcPct val="90000"/>
              </a:lnSpc>
              <a:buClr>
                <a:srgbClr val="a5a5a5"/>
              </a:buClr>
              <a:buFont typeface="Arial"/>
              <a:buChar char="•"/>
            </a:pPr>
            <a:r>
              <a:rPr b="0" lang="ru-RU" sz="2800" spc="-1" strike="noStrike">
                <a:solidFill>
                  <a:srgbClr val="000000"/>
                </a:solidFill>
                <a:uFill>
                  <a:solidFill>
                    <a:srgbClr val="ffffff"/>
                  </a:solidFill>
                </a:uFill>
                <a:latin typeface="Calibri"/>
                <a:ea typeface="DejaVu Sans"/>
              </a:rPr>
              <a:t>in kanban, an assessment of the timing of the assignment is not mandatory or not carried out</a:t>
            </a:r>
            <a:endParaRPr b="0" lang="ru-RU" sz="1800" spc="-1" strike="noStrike">
              <a:solidFill>
                <a:srgbClr val="000000"/>
              </a:solidFill>
              <a:uFill>
                <a:solidFill>
                  <a:srgbClr val="ffffff"/>
                </a:solidFill>
              </a:uFill>
              <a:latin typeface="Arial"/>
            </a:endParaRPr>
          </a:p>
          <a:p>
            <a:pPr marL="228600" indent="-227520">
              <a:lnSpc>
                <a:spcPct val="90000"/>
              </a:lnSpc>
              <a:buClr>
                <a:srgbClr val="a5a5a5"/>
              </a:buClr>
              <a:buFont typeface="Arial"/>
              <a:buChar char="•"/>
            </a:pPr>
            <a:r>
              <a:rPr b="0" lang="ru-RU" sz="2800" spc="-1" strike="noStrike">
                <a:solidFill>
                  <a:srgbClr val="000000"/>
                </a:solidFill>
                <a:uFill>
                  <a:solidFill>
                    <a:srgbClr val="ffffff"/>
                  </a:solidFill>
                </a:uFill>
                <a:latin typeface="Calibri"/>
                <a:ea typeface="DejaVu Sans"/>
              </a:rPr>
              <a:t>in kanban, “team speed” is absent and only the average time for the full implementation of the task is taken into account</a:t>
            </a:r>
            <a:endParaRPr b="0" lang="ru-RU" sz="1800" spc="-1" strike="noStrike">
              <a:solidFill>
                <a:srgbClr val="000000"/>
              </a:solidFill>
              <a:uFill>
                <a:solidFill>
                  <a:srgbClr val="ffffff"/>
                </a:solidFill>
              </a:uFill>
              <a:latin typeface="Arial"/>
            </a:endParaRPr>
          </a:p>
          <a:p>
            <a:pPr marL="228600" indent="-227520">
              <a:lnSpc>
                <a:spcPct val="100000"/>
              </a:lnSpc>
              <a:buClr>
                <a:srgbClr val="000000"/>
              </a:buClr>
              <a:buSzPct val="45000"/>
              <a:buFont typeface="Symbol"/>
              <a:buChar char=""/>
            </a:pPr>
            <a:r>
              <a:rPr b="0" lang="ru-RU" sz="2800" spc="-1" strike="noStrike">
                <a:solidFill>
                  <a:srgbClr val="000000"/>
                </a:solidFill>
                <a:uFill>
                  <a:solidFill>
                    <a:srgbClr val="ffffff"/>
                  </a:solidFill>
                </a:uFill>
                <a:latin typeface="Calibri"/>
                <a:ea typeface="DejaVu Sans"/>
              </a:rPr>
              <a:t> </a:t>
            </a:r>
            <a:endParaRPr b="0" lang="ru-RU" sz="1800" spc="-1" strike="noStrike">
              <a:solidFill>
                <a:srgbClr val="000000"/>
              </a:solidFill>
              <a:uFill>
                <a:solidFill>
                  <a:srgbClr val="ffffff"/>
                </a:solidFill>
              </a:uFill>
              <a:latin typeface="Arial"/>
            </a:endParaRPr>
          </a:p>
          <a:p>
            <a:pPr marL="228600" indent="-227520">
              <a:lnSpc>
                <a:spcPct val="100000"/>
              </a:lnSpc>
              <a:buClr>
                <a:srgbClr val="000000"/>
              </a:buClr>
              <a:buSzPct val="45000"/>
              <a:buFont typeface="Symbol"/>
              <a:buChar char=""/>
            </a:pPr>
            <a:r>
              <a:rPr b="0" lang="ru-RU" sz="2800" spc="-1" strike="noStrike">
                <a:solidFill>
                  <a:srgbClr val="000000"/>
                </a:solidFill>
                <a:uFill>
                  <a:solidFill>
                    <a:srgbClr val="ffffff"/>
                  </a:solidFill>
                </a:uFill>
                <a:latin typeface="Calibri"/>
                <a:ea typeface="DejaVu Sans"/>
              </a:rPr>
              <a:t>It is not possible to use Kanban in its purest form for development, since this is not the basis and methodology, but you can apply the Kanban method to Scrum to get even better results.</a:t>
            </a:r>
            <a:endParaRPr b="0" lang="ru-RU" sz="1800" spc="-1" strike="noStrike">
              <a:solidFill>
                <a:srgbClr val="000000"/>
              </a:solidFill>
              <a:uFill>
                <a:solidFill>
                  <a:srgbClr val="ffffff"/>
                </a:solidFill>
              </a:uFill>
              <a:latin typeface="Arial"/>
            </a:endParaRPr>
          </a:p>
        </p:txBody>
      </p:sp>
    </p:spTree>
  </p:cSld>
  <p:transition spd="med" advTm="10000">
    <p:wipe dir="u"/>
  </p:transition>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2324160" y="365040"/>
            <a:ext cx="9028800" cy="1324440"/>
          </a:xfrm>
          <a:prstGeom prst="rect">
            <a:avLst/>
          </a:prstGeom>
          <a:noFill/>
          <a:ln>
            <a:noFill/>
          </a:ln>
        </p:spPr>
        <p:style>
          <a:lnRef idx="0"/>
          <a:fillRef idx="0"/>
          <a:effectRef idx="0"/>
          <a:fontRef idx="minor"/>
        </p:style>
        <p:txBody>
          <a:bodyPr lIns="90000" rIns="90000" tIns="45000" bIns="45000" anchor="ctr"/>
          <a:p>
            <a:pPr>
              <a:lnSpc>
                <a:spcPct val="100000"/>
              </a:lnSpc>
            </a:pPr>
            <a:r>
              <a:rPr b="0" lang="ru-RU" sz="4400" spc="-1" strike="noStrike">
                <a:solidFill>
                  <a:srgbClr val="2e75b6"/>
                </a:solidFill>
                <a:uFill>
                  <a:solidFill>
                    <a:srgbClr val="ffffff"/>
                  </a:solidFill>
                </a:uFill>
                <a:latin typeface="Cambria"/>
                <a:ea typeface="DejaVu Sans"/>
              </a:rPr>
              <a:t>What is Kanban?</a:t>
            </a:r>
            <a:endParaRPr b="0" lang="ru-RU" sz="1800" spc="-1" strike="noStrike">
              <a:solidFill>
                <a:srgbClr val="000000"/>
              </a:solidFill>
              <a:uFill>
                <a:solidFill>
                  <a:srgbClr val="ffffff"/>
                </a:solidFill>
              </a:uFill>
              <a:latin typeface="Arial"/>
            </a:endParaRPr>
          </a:p>
        </p:txBody>
      </p:sp>
      <p:sp>
        <p:nvSpPr>
          <p:cNvPr id="80" name="CustomShape 2"/>
          <p:cNvSpPr/>
          <p:nvPr/>
        </p:nvSpPr>
        <p:spPr>
          <a:xfrm>
            <a:off x="1562040" y="1825560"/>
            <a:ext cx="9790560" cy="435024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800" spc="-1" strike="noStrike">
                <a:solidFill>
                  <a:srgbClr val="000000"/>
                </a:solidFill>
                <a:uFill>
                  <a:solidFill>
                    <a:srgbClr val="ffffff"/>
                  </a:solidFill>
                </a:uFill>
                <a:latin typeface="Calibri"/>
                <a:ea typeface="DejaVu Sans"/>
              </a:rPr>
              <a:t>Kanban is a simple method of managing and improving work in human systems. This approach aims to manage work by balancing needs with available capacity and improving handling of system-level bottlenecks.</a:t>
            </a:r>
            <a:endParaRPr b="0" lang="ru-RU" sz="1800" spc="-1" strike="noStrike">
              <a:solidFill>
                <a:srgbClr val="000000"/>
              </a:solidFill>
              <a:uFill>
                <a:solidFill>
                  <a:srgbClr val="ffffff"/>
                </a:solidFill>
              </a:uFill>
              <a:latin typeface="Arial"/>
            </a:endParaRPr>
          </a:p>
          <a:p>
            <a:pPr>
              <a:lnSpc>
                <a:spcPct val="100000"/>
              </a:lnSpc>
            </a:pPr>
            <a:r>
              <a:rPr b="0" lang="ru-RU" sz="2800" spc="-1" strike="noStrike">
                <a:solidFill>
                  <a:srgbClr val="000000"/>
                </a:solidFill>
                <a:uFill>
                  <a:solidFill>
                    <a:srgbClr val="ffffff"/>
                  </a:solidFill>
                </a:uFill>
                <a:latin typeface="Calibri"/>
                <a:ea typeface="DejaVu Sans"/>
              </a:rPr>
              <a:t>Principles:</a:t>
            </a:r>
            <a:endParaRPr b="0" lang="ru-RU" sz="1800" spc="-1" strike="noStrike">
              <a:solidFill>
                <a:srgbClr val="000000"/>
              </a:solidFill>
              <a:uFill>
                <a:solidFill>
                  <a:srgbClr val="ffffff"/>
                </a:solidFill>
              </a:uFill>
              <a:latin typeface="Arial"/>
            </a:endParaRPr>
          </a:p>
          <a:p>
            <a:pPr marL="514440" indent="-513360">
              <a:lnSpc>
                <a:spcPct val="100000"/>
              </a:lnSpc>
              <a:buClr>
                <a:srgbClr val="a5a5a5"/>
              </a:buClr>
              <a:buFont typeface="Cambria"/>
              <a:buAutoNum type="arabicPeriod"/>
            </a:pPr>
            <a:r>
              <a:rPr b="0" lang="ru-RU" sz="2800" spc="-1" strike="noStrike">
                <a:solidFill>
                  <a:srgbClr val="000000"/>
                </a:solidFill>
                <a:uFill>
                  <a:solidFill>
                    <a:srgbClr val="ffffff"/>
                  </a:solidFill>
                </a:uFill>
                <a:latin typeface="Calibri"/>
                <a:ea typeface="DejaVu Sans"/>
              </a:rPr>
              <a:t>Make work visible</a:t>
            </a:r>
            <a:endParaRPr b="0" lang="ru-RU" sz="1800" spc="-1" strike="noStrike">
              <a:solidFill>
                <a:srgbClr val="000000"/>
              </a:solidFill>
              <a:uFill>
                <a:solidFill>
                  <a:srgbClr val="ffffff"/>
                </a:solidFill>
              </a:uFill>
              <a:latin typeface="Arial"/>
            </a:endParaRPr>
          </a:p>
          <a:p>
            <a:pPr marL="514440" indent="-513360">
              <a:lnSpc>
                <a:spcPct val="100000"/>
              </a:lnSpc>
              <a:buClr>
                <a:srgbClr val="a5a5a5"/>
              </a:buClr>
              <a:buFont typeface="Cambria"/>
              <a:buAutoNum type="arabicPeriod"/>
            </a:pPr>
            <a:r>
              <a:rPr b="0" lang="ru-RU" sz="2800" spc="-1" strike="noStrike">
                <a:solidFill>
                  <a:srgbClr val="000000"/>
                </a:solidFill>
                <a:uFill>
                  <a:solidFill>
                    <a:srgbClr val="ffffff"/>
                  </a:solidFill>
                </a:uFill>
                <a:latin typeface="Calibri"/>
                <a:ea typeface="DejaVu Sans"/>
              </a:rPr>
              <a:t>Help work to flow</a:t>
            </a:r>
            <a:endParaRPr b="0" lang="ru-RU" sz="1800" spc="-1" strike="noStrike">
              <a:solidFill>
                <a:srgbClr val="000000"/>
              </a:solidFill>
              <a:uFill>
                <a:solidFill>
                  <a:srgbClr val="ffffff"/>
                </a:solidFill>
              </a:uFill>
              <a:latin typeface="Arial"/>
            </a:endParaRPr>
          </a:p>
          <a:p>
            <a:pPr marL="514440" indent="-513360">
              <a:lnSpc>
                <a:spcPct val="100000"/>
              </a:lnSpc>
              <a:buClr>
                <a:srgbClr val="a5a5a5"/>
              </a:buClr>
              <a:buFont typeface="Cambria"/>
              <a:buAutoNum type="arabicPeriod"/>
            </a:pPr>
            <a:r>
              <a:rPr b="0" lang="ru-RU" sz="2800" spc="-1" strike="noStrike">
                <a:solidFill>
                  <a:srgbClr val="000000"/>
                </a:solidFill>
                <a:uFill>
                  <a:solidFill>
                    <a:srgbClr val="ffffff"/>
                  </a:solidFill>
                </a:uFill>
                <a:latin typeface="Calibri"/>
                <a:ea typeface="DejaVu Sans"/>
              </a:rPr>
              <a:t>Limit work in progress</a:t>
            </a:r>
            <a:endParaRPr b="0" lang="ru-RU" sz="1800" spc="-1" strike="noStrike">
              <a:solidFill>
                <a:srgbClr val="000000"/>
              </a:solidFill>
              <a:uFill>
                <a:solidFill>
                  <a:srgbClr val="ffffff"/>
                </a:solidFill>
              </a:uFill>
              <a:latin typeface="Arial"/>
            </a:endParaRPr>
          </a:p>
        </p:txBody>
      </p:sp>
    </p:spTree>
  </p:cSld>
  <p:transition spd="med" advTm="10000">
    <p:wipe dir="u"/>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2324160" y="365040"/>
            <a:ext cx="9028800" cy="1324440"/>
          </a:xfrm>
          <a:prstGeom prst="rect">
            <a:avLst/>
          </a:prstGeom>
          <a:noFill/>
          <a:ln>
            <a:noFill/>
          </a:ln>
        </p:spPr>
        <p:style>
          <a:lnRef idx="0"/>
          <a:fillRef idx="0"/>
          <a:effectRef idx="0"/>
          <a:fontRef idx="minor"/>
        </p:style>
        <p:txBody>
          <a:bodyPr lIns="90000" rIns="90000" tIns="45000" bIns="45000" anchor="ctr"/>
          <a:p>
            <a:pPr>
              <a:lnSpc>
                <a:spcPct val="100000"/>
              </a:lnSpc>
            </a:pPr>
            <a:r>
              <a:rPr b="0" lang="ru-RU" sz="4400" spc="-1" strike="noStrike">
                <a:solidFill>
                  <a:srgbClr val="2e75b6"/>
                </a:solidFill>
                <a:uFill>
                  <a:solidFill>
                    <a:srgbClr val="ffffff"/>
                  </a:solidFill>
                </a:uFill>
                <a:latin typeface="Cambria"/>
                <a:ea typeface="DejaVu Sans"/>
              </a:rPr>
              <a:t>1. Make work visible</a:t>
            </a:r>
            <a:endParaRPr b="0" lang="ru-RU" sz="1800" spc="-1" strike="noStrike">
              <a:solidFill>
                <a:srgbClr val="000000"/>
              </a:solidFill>
              <a:uFill>
                <a:solidFill>
                  <a:srgbClr val="ffffff"/>
                </a:solidFill>
              </a:uFill>
              <a:latin typeface="Arial"/>
            </a:endParaRPr>
          </a:p>
        </p:txBody>
      </p:sp>
      <p:sp>
        <p:nvSpPr>
          <p:cNvPr id="82" name="CustomShape 2"/>
          <p:cNvSpPr/>
          <p:nvPr/>
        </p:nvSpPr>
        <p:spPr>
          <a:xfrm>
            <a:off x="1562040" y="1825560"/>
            <a:ext cx="9790560" cy="432684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800" spc="-1" strike="noStrike">
                <a:solidFill>
                  <a:srgbClr val="000000"/>
                </a:solidFill>
                <a:uFill>
                  <a:solidFill>
                    <a:srgbClr val="ffffff"/>
                  </a:solidFill>
                </a:uFill>
                <a:latin typeface="Calibri"/>
                <a:ea typeface="DejaVu Sans"/>
              </a:rPr>
              <a:t>The first step in introducing Kanban is to visualize your workflow. This is made in the form of a Kanban board, consisting of a simple board and sticky notes or cards. Each card on the board represents a task.</a:t>
            </a:r>
            <a:endParaRPr b="0" lang="ru-RU" sz="1800" spc="-1" strike="noStrike">
              <a:solidFill>
                <a:srgbClr val="000000"/>
              </a:solidFill>
              <a:uFill>
                <a:solidFill>
                  <a:srgbClr val="ffffff"/>
                </a:solidFill>
              </a:uFill>
              <a:latin typeface="Arial"/>
            </a:endParaRPr>
          </a:p>
        </p:txBody>
      </p:sp>
    </p:spTree>
  </p:cSld>
  <p:transition spd="med" advTm="10000">
    <p:wipe dir="u"/>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2324160" y="365040"/>
            <a:ext cx="9028800" cy="1324440"/>
          </a:xfrm>
          <a:prstGeom prst="rect">
            <a:avLst/>
          </a:prstGeom>
          <a:noFill/>
          <a:ln>
            <a:noFill/>
          </a:ln>
        </p:spPr>
        <p:style>
          <a:lnRef idx="0"/>
          <a:fillRef idx="0"/>
          <a:effectRef idx="0"/>
          <a:fontRef idx="minor"/>
        </p:style>
        <p:txBody>
          <a:bodyPr lIns="90000" rIns="90000" tIns="45000" bIns="45000" anchor="ctr"/>
          <a:p>
            <a:pPr>
              <a:lnSpc>
                <a:spcPct val="100000"/>
              </a:lnSpc>
            </a:pPr>
            <a:r>
              <a:rPr b="0" lang="ru-RU" sz="4400" spc="-1" strike="noStrike">
                <a:solidFill>
                  <a:srgbClr val="2e75b6"/>
                </a:solidFill>
                <a:uFill>
                  <a:solidFill>
                    <a:srgbClr val="ffffff"/>
                  </a:solidFill>
                </a:uFill>
                <a:latin typeface="Cambria"/>
                <a:ea typeface="DejaVu Sans"/>
              </a:rPr>
              <a:t>1. Make work visible</a:t>
            </a:r>
            <a:endParaRPr b="0" lang="ru-RU" sz="1800" spc="-1" strike="noStrike">
              <a:solidFill>
                <a:srgbClr val="000000"/>
              </a:solidFill>
              <a:uFill>
                <a:solidFill>
                  <a:srgbClr val="ffffff"/>
                </a:solidFill>
              </a:uFill>
              <a:latin typeface="Arial"/>
            </a:endParaRPr>
          </a:p>
        </p:txBody>
      </p:sp>
      <p:pic>
        <p:nvPicPr>
          <p:cNvPr id="84" name="Рисунок 3" descr=""/>
          <p:cNvPicPr/>
          <p:nvPr/>
        </p:nvPicPr>
        <p:blipFill>
          <a:blip r:embed="rId1"/>
          <a:stretch/>
        </p:blipFill>
        <p:spPr>
          <a:xfrm>
            <a:off x="4462920" y="1690560"/>
            <a:ext cx="3988800" cy="1765800"/>
          </a:xfrm>
          <a:prstGeom prst="rect">
            <a:avLst/>
          </a:prstGeom>
          <a:ln>
            <a:noFill/>
          </a:ln>
        </p:spPr>
      </p:pic>
      <p:sp>
        <p:nvSpPr>
          <p:cNvPr id="85" name="CustomShape 2"/>
          <p:cNvSpPr/>
          <p:nvPr/>
        </p:nvSpPr>
        <p:spPr>
          <a:xfrm>
            <a:off x="1562040" y="3558600"/>
            <a:ext cx="9790560" cy="261720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800" spc="-1" strike="noStrike">
                <a:solidFill>
                  <a:srgbClr val="000000"/>
                </a:solidFill>
                <a:uFill>
                  <a:solidFill>
                    <a:srgbClr val="ffffff"/>
                  </a:solidFill>
                </a:uFill>
                <a:latin typeface="Calibri"/>
                <a:ea typeface="DejaVu Sans"/>
              </a:rPr>
              <a:t>There are three columns in the classic Kanban board model:</a:t>
            </a:r>
            <a:endParaRPr b="0" lang="ru-RU" sz="1800" spc="-1" strike="noStrike">
              <a:solidFill>
                <a:srgbClr val="000000"/>
              </a:solidFill>
              <a:uFill>
                <a:solidFill>
                  <a:srgbClr val="ffffff"/>
                </a:solidFill>
              </a:uFill>
              <a:latin typeface="Arial"/>
            </a:endParaRPr>
          </a:p>
          <a:p>
            <a:pPr>
              <a:lnSpc>
                <a:spcPct val="90000"/>
              </a:lnSpc>
            </a:pPr>
            <a:r>
              <a:rPr b="0" lang="ru-RU" sz="2800" spc="-1" strike="noStrike">
                <a:solidFill>
                  <a:srgbClr val="000000"/>
                </a:solidFill>
                <a:uFill>
                  <a:solidFill>
                    <a:srgbClr val="ffffff"/>
                  </a:solidFill>
                </a:uFill>
                <a:latin typeface="Calibri"/>
                <a:ea typeface="DejaVu Sans"/>
              </a:rPr>
              <a:t>“</a:t>
            </a:r>
            <a:r>
              <a:rPr b="0" lang="ru-RU" sz="2800" spc="-1" strike="noStrike">
                <a:solidFill>
                  <a:srgbClr val="000000"/>
                </a:solidFill>
                <a:uFill>
                  <a:solidFill>
                    <a:srgbClr val="ffffff"/>
                  </a:solidFill>
                </a:uFill>
                <a:latin typeface="Calibri"/>
                <a:ea typeface="DejaVu Sans"/>
              </a:rPr>
              <a:t>To Do”: This column lists tasks that are not already running. (aka “backlog”)</a:t>
            </a:r>
            <a:endParaRPr b="0" lang="ru-RU" sz="1800" spc="-1" strike="noStrike">
              <a:solidFill>
                <a:srgbClr val="000000"/>
              </a:solidFill>
              <a:uFill>
                <a:solidFill>
                  <a:srgbClr val="ffffff"/>
                </a:solidFill>
              </a:uFill>
              <a:latin typeface="Arial"/>
            </a:endParaRPr>
          </a:p>
          <a:p>
            <a:pPr>
              <a:lnSpc>
                <a:spcPct val="90000"/>
              </a:lnSpc>
            </a:pPr>
            <a:r>
              <a:rPr b="0" lang="ru-RU" sz="2800" spc="-1" strike="noStrike">
                <a:solidFill>
                  <a:srgbClr val="000000"/>
                </a:solidFill>
                <a:uFill>
                  <a:solidFill>
                    <a:srgbClr val="ffffff"/>
                  </a:solidFill>
                </a:uFill>
                <a:latin typeface="Calibri"/>
                <a:ea typeface="DejaVu Sans"/>
              </a:rPr>
              <a:t>“</a:t>
            </a:r>
            <a:r>
              <a:rPr b="0" lang="ru-RU" sz="2800" spc="-1" strike="noStrike">
                <a:solidFill>
                  <a:srgbClr val="000000"/>
                </a:solidFill>
                <a:uFill>
                  <a:solidFill>
                    <a:srgbClr val="ffffff"/>
                  </a:solidFill>
                </a:uFill>
                <a:latin typeface="Calibri"/>
                <a:ea typeface="DejaVu Sans"/>
              </a:rPr>
              <a:t>Doing”: Consists of tasks that are performed.</a:t>
            </a:r>
            <a:endParaRPr b="0" lang="ru-RU" sz="1800" spc="-1" strike="noStrike">
              <a:solidFill>
                <a:srgbClr val="000000"/>
              </a:solidFill>
              <a:uFill>
                <a:solidFill>
                  <a:srgbClr val="ffffff"/>
                </a:solidFill>
              </a:uFill>
              <a:latin typeface="Arial"/>
            </a:endParaRPr>
          </a:p>
          <a:p>
            <a:pPr>
              <a:lnSpc>
                <a:spcPct val="90000"/>
              </a:lnSpc>
            </a:pPr>
            <a:r>
              <a:rPr b="0" lang="ru-RU" sz="2800" spc="-1" strike="noStrike">
                <a:solidFill>
                  <a:srgbClr val="000000"/>
                </a:solidFill>
                <a:uFill>
                  <a:solidFill>
                    <a:srgbClr val="ffffff"/>
                  </a:solidFill>
                </a:uFill>
                <a:latin typeface="Calibri"/>
                <a:ea typeface="DejaVu Sans"/>
              </a:rPr>
              <a:t>“</a:t>
            </a:r>
            <a:r>
              <a:rPr b="0" lang="ru-RU" sz="2800" spc="-1" strike="noStrike">
                <a:solidFill>
                  <a:srgbClr val="000000"/>
                </a:solidFill>
                <a:uFill>
                  <a:solidFill>
                    <a:srgbClr val="ffffff"/>
                  </a:solidFill>
                </a:uFill>
                <a:latin typeface="Calibri"/>
                <a:ea typeface="DejaVu Sans"/>
              </a:rPr>
              <a:t>Done”: Consists of tasks that are completed.</a:t>
            </a:r>
            <a:endParaRPr b="0" lang="ru-RU" sz="1800" spc="-1" strike="noStrike">
              <a:solidFill>
                <a:srgbClr val="000000"/>
              </a:solidFill>
              <a:uFill>
                <a:solidFill>
                  <a:srgbClr val="ffffff"/>
                </a:solidFill>
              </a:uFill>
              <a:latin typeface="Arial"/>
            </a:endParaRPr>
          </a:p>
          <a:p>
            <a:pPr>
              <a:lnSpc>
                <a:spcPct val="90000"/>
              </a:lnSpc>
            </a:pPr>
            <a:endParaRPr b="0" lang="ru-RU" sz="1800" spc="-1" strike="noStrike">
              <a:solidFill>
                <a:srgbClr val="000000"/>
              </a:solidFill>
              <a:uFill>
                <a:solidFill>
                  <a:srgbClr val="ffffff"/>
                </a:solidFill>
              </a:uFill>
              <a:latin typeface="Arial"/>
            </a:endParaRPr>
          </a:p>
        </p:txBody>
      </p:sp>
    </p:spTree>
  </p:cSld>
  <p:transition spd="med" advTm="10000">
    <p:wipe dir="u"/>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2324160" y="365040"/>
            <a:ext cx="9028800" cy="1324440"/>
          </a:xfrm>
          <a:prstGeom prst="rect">
            <a:avLst/>
          </a:prstGeom>
          <a:noFill/>
          <a:ln>
            <a:noFill/>
          </a:ln>
        </p:spPr>
        <p:style>
          <a:lnRef idx="0"/>
          <a:fillRef idx="0"/>
          <a:effectRef idx="0"/>
          <a:fontRef idx="minor"/>
        </p:style>
        <p:txBody>
          <a:bodyPr lIns="90000" rIns="90000" tIns="45000" bIns="45000" anchor="ctr"/>
          <a:p>
            <a:pPr>
              <a:lnSpc>
                <a:spcPct val="100000"/>
              </a:lnSpc>
            </a:pPr>
            <a:r>
              <a:rPr b="0" lang="ru-RU" sz="4400" spc="-1" strike="noStrike">
                <a:solidFill>
                  <a:srgbClr val="2e75b6"/>
                </a:solidFill>
                <a:uFill>
                  <a:solidFill>
                    <a:srgbClr val="ffffff"/>
                  </a:solidFill>
                </a:uFill>
                <a:latin typeface="Cambria"/>
                <a:ea typeface="DejaVu Sans"/>
              </a:rPr>
              <a:t>2. Help work to flow</a:t>
            </a:r>
            <a:endParaRPr b="0" lang="ru-RU" sz="1800" spc="-1" strike="noStrike">
              <a:solidFill>
                <a:srgbClr val="000000"/>
              </a:solidFill>
              <a:uFill>
                <a:solidFill>
                  <a:srgbClr val="ffffff"/>
                </a:solidFill>
              </a:uFill>
              <a:latin typeface="Arial"/>
            </a:endParaRPr>
          </a:p>
        </p:txBody>
      </p:sp>
      <p:sp>
        <p:nvSpPr>
          <p:cNvPr id="87" name="CustomShape 2"/>
          <p:cNvSpPr/>
          <p:nvPr/>
        </p:nvSpPr>
        <p:spPr>
          <a:xfrm>
            <a:off x="1562040" y="1825560"/>
            <a:ext cx="9790560" cy="463572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800" spc="-1" strike="noStrike">
                <a:solidFill>
                  <a:srgbClr val="000000"/>
                </a:solidFill>
                <a:uFill>
                  <a:solidFill>
                    <a:srgbClr val="ffffff"/>
                  </a:solidFill>
                </a:uFill>
                <a:latin typeface="Calibri"/>
                <a:ea typeface="DejaVu Sans"/>
              </a:rPr>
              <a:t>At the heart of Kanban is the concept of Flow. This means that cards must pass through the system as evenly as possible, without long waiting or blocking. Anything that impedes the flow must be critically examined.</a:t>
            </a:r>
            <a:endParaRPr b="0" lang="ru-RU" sz="1800" spc="-1" strike="noStrike">
              <a:solidFill>
                <a:srgbClr val="000000"/>
              </a:solidFill>
              <a:uFill>
                <a:solidFill>
                  <a:srgbClr val="ffffff"/>
                </a:solidFill>
              </a:uFill>
              <a:latin typeface="Arial"/>
            </a:endParaRPr>
          </a:p>
        </p:txBody>
      </p:sp>
    </p:spTree>
  </p:cSld>
  <p:transition spd="med" advTm="10000">
    <p:wipe dir="u"/>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2324160" y="365040"/>
            <a:ext cx="9028800" cy="1324440"/>
          </a:xfrm>
          <a:prstGeom prst="rect">
            <a:avLst/>
          </a:prstGeom>
          <a:noFill/>
          <a:ln>
            <a:noFill/>
          </a:ln>
        </p:spPr>
        <p:style>
          <a:lnRef idx="0"/>
          <a:fillRef idx="0"/>
          <a:effectRef idx="0"/>
          <a:fontRef idx="minor"/>
        </p:style>
        <p:txBody>
          <a:bodyPr lIns="90000" rIns="90000" tIns="45000" bIns="45000" anchor="ctr"/>
          <a:p>
            <a:pPr>
              <a:lnSpc>
                <a:spcPct val="100000"/>
              </a:lnSpc>
            </a:pPr>
            <a:r>
              <a:rPr b="0" lang="ru-RU" sz="4400" spc="-1" strike="noStrike">
                <a:solidFill>
                  <a:srgbClr val="2e75b6"/>
                </a:solidFill>
                <a:uFill>
                  <a:solidFill>
                    <a:srgbClr val="ffffff"/>
                  </a:solidFill>
                </a:uFill>
                <a:latin typeface="Cambria"/>
                <a:ea typeface="DejaVu Sans"/>
              </a:rPr>
              <a:t>2. Help work to flow</a:t>
            </a:r>
            <a:endParaRPr b="0" lang="ru-RU" sz="1800" spc="-1" strike="noStrike">
              <a:solidFill>
                <a:srgbClr val="000000"/>
              </a:solidFill>
              <a:uFill>
                <a:solidFill>
                  <a:srgbClr val="ffffff"/>
                </a:solidFill>
              </a:uFill>
              <a:latin typeface="Arial"/>
            </a:endParaRPr>
          </a:p>
        </p:txBody>
      </p:sp>
      <p:sp>
        <p:nvSpPr>
          <p:cNvPr id="89" name="CustomShape 2"/>
          <p:cNvSpPr/>
          <p:nvPr/>
        </p:nvSpPr>
        <p:spPr>
          <a:xfrm>
            <a:off x="1562040" y="4596840"/>
            <a:ext cx="9790560" cy="196704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800" spc="-1" strike="noStrike">
                <a:solidFill>
                  <a:srgbClr val="000000"/>
                </a:solidFill>
                <a:uFill>
                  <a:solidFill>
                    <a:srgbClr val="ffffff"/>
                  </a:solidFill>
                </a:uFill>
                <a:latin typeface="Calibri"/>
                <a:ea typeface="DejaVu Sans"/>
              </a:rPr>
              <a:t>The Flow concept is critical, and by measuring Flow indicators and working to improve them, you can significantly increase the speed of delivery processes by reducing cycle times and improving the quality of your products or services, receiving faster feedback from your customers - internal or external.</a:t>
            </a:r>
            <a:endParaRPr b="0" lang="ru-RU" sz="1800" spc="-1" strike="noStrike">
              <a:solidFill>
                <a:srgbClr val="000000"/>
              </a:solidFill>
              <a:uFill>
                <a:solidFill>
                  <a:srgbClr val="ffffff"/>
                </a:solidFill>
              </a:uFill>
              <a:latin typeface="Arial"/>
            </a:endParaRPr>
          </a:p>
        </p:txBody>
      </p:sp>
      <p:pic>
        <p:nvPicPr>
          <p:cNvPr id="90" name="Рисунок 1" descr=""/>
          <p:cNvPicPr/>
          <p:nvPr/>
        </p:nvPicPr>
        <p:blipFill>
          <a:blip r:embed="rId1"/>
          <a:stretch/>
        </p:blipFill>
        <p:spPr>
          <a:xfrm>
            <a:off x="4627800" y="1690560"/>
            <a:ext cx="3659400" cy="2744280"/>
          </a:xfrm>
          <a:prstGeom prst="rect">
            <a:avLst/>
          </a:prstGeom>
          <a:ln>
            <a:noFill/>
          </a:ln>
        </p:spPr>
      </p:pic>
    </p:spTree>
  </p:cSld>
  <p:transition spd="med" advTm="10000">
    <p:wipe dir="u"/>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2324160" y="365040"/>
            <a:ext cx="9028800" cy="1324440"/>
          </a:xfrm>
          <a:prstGeom prst="rect">
            <a:avLst/>
          </a:prstGeom>
          <a:noFill/>
          <a:ln>
            <a:noFill/>
          </a:ln>
        </p:spPr>
        <p:style>
          <a:lnRef idx="0"/>
          <a:fillRef idx="0"/>
          <a:effectRef idx="0"/>
          <a:fontRef idx="minor"/>
        </p:style>
        <p:txBody>
          <a:bodyPr lIns="90000" rIns="90000" tIns="45000" bIns="45000" anchor="ctr"/>
          <a:p>
            <a:pPr>
              <a:lnSpc>
                <a:spcPct val="100000"/>
              </a:lnSpc>
            </a:pPr>
            <a:r>
              <a:rPr b="0" lang="ru-RU" sz="4400" spc="-1" strike="noStrike">
                <a:solidFill>
                  <a:srgbClr val="2e75b6"/>
                </a:solidFill>
                <a:uFill>
                  <a:solidFill>
                    <a:srgbClr val="ffffff"/>
                  </a:solidFill>
                </a:uFill>
                <a:latin typeface="Cambria"/>
                <a:ea typeface="DejaVu Sans"/>
              </a:rPr>
              <a:t>3. Limit work in progress</a:t>
            </a:r>
            <a:endParaRPr b="0" lang="ru-RU" sz="1800" spc="-1" strike="noStrike">
              <a:solidFill>
                <a:srgbClr val="000000"/>
              </a:solidFill>
              <a:uFill>
                <a:solidFill>
                  <a:srgbClr val="ffffff"/>
                </a:solidFill>
              </a:uFill>
              <a:latin typeface="Arial"/>
            </a:endParaRPr>
          </a:p>
        </p:txBody>
      </p:sp>
      <p:sp>
        <p:nvSpPr>
          <p:cNvPr id="92" name="CustomShape 2"/>
          <p:cNvSpPr/>
          <p:nvPr/>
        </p:nvSpPr>
        <p:spPr>
          <a:xfrm>
            <a:off x="1562040" y="1825560"/>
            <a:ext cx="9790560" cy="464832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800" spc="-1" strike="noStrike">
                <a:solidFill>
                  <a:srgbClr val="000000"/>
                </a:solidFill>
                <a:uFill>
                  <a:solidFill>
                    <a:srgbClr val="ffffff"/>
                  </a:solidFill>
                </a:uFill>
                <a:latin typeface="Calibri"/>
                <a:ea typeface="DejaVu Sans"/>
              </a:rPr>
              <a:t>A key aspect of Kanban is to reduce the number of multi-tasking tasks that most teams and brainworkers tend to perform, and instead encourage them: “Stop starting! And start to finish! "</a:t>
            </a:r>
            <a:endParaRPr b="0" lang="ru-RU" sz="1800" spc="-1" strike="noStrike">
              <a:solidFill>
                <a:srgbClr val="000000"/>
              </a:solidFill>
              <a:uFill>
                <a:solidFill>
                  <a:srgbClr val="ffffff"/>
                </a:solidFill>
              </a:uFill>
              <a:latin typeface="Arial"/>
            </a:endParaRPr>
          </a:p>
        </p:txBody>
      </p:sp>
    </p:spTree>
  </p:cSld>
  <p:transition spd="med" advTm="10000">
    <p:wipe dir="u"/>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2324160" y="365040"/>
            <a:ext cx="9028800" cy="1324440"/>
          </a:xfrm>
          <a:prstGeom prst="rect">
            <a:avLst/>
          </a:prstGeom>
          <a:noFill/>
          <a:ln>
            <a:noFill/>
          </a:ln>
        </p:spPr>
        <p:style>
          <a:lnRef idx="0"/>
          <a:fillRef idx="0"/>
          <a:effectRef idx="0"/>
          <a:fontRef idx="minor"/>
        </p:style>
        <p:txBody>
          <a:bodyPr lIns="90000" rIns="90000" tIns="45000" bIns="45000" anchor="ctr"/>
          <a:p>
            <a:pPr>
              <a:lnSpc>
                <a:spcPct val="100000"/>
              </a:lnSpc>
            </a:pPr>
            <a:r>
              <a:rPr b="0" lang="ru-RU" sz="4400" spc="-1" strike="noStrike">
                <a:solidFill>
                  <a:srgbClr val="2e75b6"/>
                </a:solidFill>
                <a:uFill>
                  <a:solidFill>
                    <a:srgbClr val="ffffff"/>
                  </a:solidFill>
                </a:uFill>
                <a:latin typeface="Cambria"/>
                <a:ea typeface="DejaVu Sans"/>
              </a:rPr>
              <a:t>3. Limit work in progress</a:t>
            </a:r>
            <a:endParaRPr b="0" lang="ru-RU" sz="1800" spc="-1" strike="noStrike">
              <a:solidFill>
                <a:srgbClr val="000000"/>
              </a:solidFill>
              <a:uFill>
                <a:solidFill>
                  <a:srgbClr val="ffffff"/>
                </a:solidFill>
              </a:uFill>
              <a:latin typeface="Arial"/>
            </a:endParaRPr>
          </a:p>
        </p:txBody>
      </p:sp>
      <p:sp>
        <p:nvSpPr>
          <p:cNvPr id="94" name="CustomShape 2"/>
          <p:cNvSpPr/>
          <p:nvPr/>
        </p:nvSpPr>
        <p:spPr>
          <a:xfrm>
            <a:off x="1685520" y="4946760"/>
            <a:ext cx="9790560" cy="139824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800" spc="-1" strike="noStrike">
                <a:solidFill>
                  <a:srgbClr val="000000"/>
                </a:solidFill>
                <a:uFill>
                  <a:solidFill>
                    <a:srgbClr val="ffffff"/>
                  </a:solidFill>
                </a:uFill>
                <a:latin typeface="Calibri"/>
                <a:ea typeface="DejaVu Sans"/>
              </a:rPr>
              <a:t>Work in progress - the restrictions defined at each stage of the work process on the Kanban board encourage team members to finish work at hand and only after that proceed to the next stage of work.</a:t>
            </a:r>
            <a:endParaRPr b="0" lang="ru-RU" sz="1800" spc="-1" strike="noStrike">
              <a:solidFill>
                <a:srgbClr val="000000"/>
              </a:solidFill>
              <a:uFill>
                <a:solidFill>
                  <a:srgbClr val="ffffff"/>
                </a:solidFill>
              </a:uFill>
              <a:latin typeface="Arial"/>
            </a:endParaRPr>
          </a:p>
        </p:txBody>
      </p:sp>
      <p:pic>
        <p:nvPicPr>
          <p:cNvPr id="95" name="Рисунок 1" descr=""/>
          <p:cNvPicPr/>
          <p:nvPr/>
        </p:nvPicPr>
        <p:blipFill>
          <a:blip r:embed="rId1"/>
          <a:stretch/>
        </p:blipFill>
        <p:spPr>
          <a:xfrm>
            <a:off x="4532400" y="1690560"/>
            <a:ext cx="4097160" cy="3072600"/>
          </a:xfrm>
          <a:prstGeom prst="rect">
            <a:avLst/>
          </a:prstGeom>
          <a:ln>
            <a:noFill/>
          </a:ln>
        </p:spPr>
      </p:pic>
    </p:spTree>
  </p:cSld>
  <p:transition spd="med" advTm="10000">
    <p:wipe dir="u"/>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2324160" y="365040"/>
            <a:ext cx="9028800" cy="1324440"/>
          </a:xfrm>
          <a:prstGeom prst="rect">
            <a:avLst/>
          </a:prstGeom>
          <a:noFill/>
          <a:ln>
            <a:noFill/>
          </a:ln>
        </p:spPr>
        <p:style>
          <a:lnRef idx="0"/>
          <a:fillRef idx="0"/>
          <a:effectRef idx="0"/>
          <a:fontRef idx="minor"/>
        </p:style>
        <p:txBody>
          <a:bodyPr lIns="90000" rIns="90000" tIns="45000" bIns="45000" anchor="ctr"/>
          <a:p>
            <a:pPr>
              <a:lnSpc>
                <a:spcPct val="100000"/>
              </a:lnSpc>
            </a:pPr>
            <a:r>
              <a:rPr b="0" lang="ru-RU" sz="4400" spc="-1" strike="noStrike">
                <a:solidFill>
                  <a:srgbClr val="2e75b6"/>
                </a:solidFill>
                <a:uFill>
                  <a:solidFill>
                    <a:srgbClr val="ffffff"/>
                  </a:solidFill>
                </a:uFill>
                <a:latin typeface="Cambria"/>
                <a:ea typeface="DejaVu Sans"/>
              </a:rPr>
              <a:t>Software development</a:t>
            </a:r>
            <a:endParaRPr b="0" lang="ru-RU" sz="1800" spc="-1" strike="noStrike">
              <a:solidFill>
                <a:srgbClr val="000000"/>
              </a:solidFill>
              <a:uFill>
                <a:solidFill>
                  <a:srgbClr val="ffffff"/>
                </a:solidFill>
              </a:uFill>
              <a:latin typeface="Arial"/>
            </a:endParaRPr>
          </a:p>
        </p:txBody>
      </p:sp>
      <p:sp>
        <p:nvSpPr>
          <p:cNvPr id="97" name="CustomShape 2"/>
          <p:cNvSpPr/>
          <p:nvPr/>
        </p:nvSpPr>
        <p:spPr>
          <a:xfrm>
            <a:off x="1584000" y="1418040"/>
            <a:ext cx="9790560" cy="1605960"/>
          </a:xfrm>
          <a:prstGeom prst="rect">
            <a:avLst/>
          </a:prstGeom>
          <a:noFill/>
          <a:ln>
            <a:noFill/>
          </a:ln>
        </p:spPr>
        <p:style>
          <a:lnRef idx="0"/>
          <a:fillRef idx="0"/>
          <a:effectRef idx="0"/>
          <a:fontRef idx="minor"/>
        </p:style>
        <p:txBody>
          <a:bodyPr lIns="90000" rIns="90000" tIns="45000" bIns="45000"/>
          <a:p>
            <a:pPr>
              <a:lnSpc>
                <a:spcPct val="100000"/>
              </a:lnSpc>
            </a:pPr>
            <a:r>
              <a:rPr b="0" lang="ru-RU" sz="2800" spc="-1" strike="noStrike">
                <a:solidFill>
                  <a:srgbClr val="000000"/>
                </a:solidFill>
                <a:uFill>
                  <a:solidFill>
                    <a:srgbClr val="ffffff"/>
                  </a:solidFill>
                </a:uFill>
                <a:latin typeface="Calibri"/>
                <a:ea typeface="DejaVu Sans"/>
              </a:rPr>
              <a:t>Kanban boards can demonstrate complex workflows depending on the complexity of the workflow and the need to visualize and study certain parts of the workflow to identify bottlenecks in order to eliminate them.</a:t>
            </a:r>
            <a:endParaRPr b="0" lang="ru-RU" sz="1800" spc="-1" strike="noStrike">
              <a:solidFill>
                <a:srgbClr val="000000"/>
              </a:solidFill>
              <a:uFill>
                <a:solidFill>
                  <a:srgbClr val="ffffff"/>
                </a:solidFill>
              </a:uFill>
              <a:latin typeface="Arial"/>
            </a:endParaRPr>
          </a:p>
        </p:txBody>
      </p:sp>
      <p:pic>
        <p:nvPicPr>
          <p:cNvPr id="98" name="Рисунок 1" descr=""/>
          <p:cNvPicPr/>
          <p:nvPr/>
        </p:nvPicPr>
        <p:blipFill>
          <a:blip r:embed="rId1"/>
          <a:stretch/>
        </p:blipFill>
        <p:spPr>
          <a:xfrm>
            <a:off x="3571200" y="3432600"/>
            <a:ext cx="5769360" cy="3245040"/>
          </a:xfrm>
          <a:prstGeom prst="rect">
            <a:avLst/>
          </a:prstGeom>
          <a:ln>
            <a:noFill/>
          </a:ln>
        </p:spPr>
      </p:pic>
    </p:spTree>
  </p:cSld>
  <p:transition spd="med" advTm="10000">
    <p:wipe dir="u"/>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Слайды в оформлении «Облачный шкипер»</Template>
  <TotalTime>13</TotalTime>
  <Application>LibreOffice/5.1.6.2$Linux_X86_64 LibreOffice_project/10m0$Build-2</Application>
  <Words>486</Words>
  <Paragraphs>42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2019-12-12T10:14:58Z</dcterms:created>
  <dc:creator/>
  <dc:description/>
  <dc:language>ru-RU</dc:language>
  <cp:lastModifiedBy/>
  <dcterms:modified xsi:type="dcterms:W3CDTF">2019-12-13T10:16:01Z</dcterms:modified>
  <cp:revision>6</cp:revision>
  <dc:subject/>
  <dc:title>Kanban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
    <vt:lpwstr>16.0000</vt:lpwstr>
  </property>
  <property fmtid="{D5CDD505-2E9C-101B-9397-08002B2CF9AE}" pid="3" name="????????">
    <vt:lpwstr/>
  </property>
  <property fmtid="{D5CDD505-2E9C-101B-9397-08002B2CF9AE}" pid="4" name="Applications">
    <vt:lpwstr/>
  </property>
  <property fmtid="{D5CDD505-2E9C-101B-9397-08002B2CF9AE}" pid="5" name="CampaignTags">
    <vt:lpwstr/>
  </property>
  <property fmtid="{D5CDD505-2E9C-101B-9397-08002B2CF9AE}" pid="6" name="ContentTypeId">
    <vt:lpwstr>0x010100AA3F7D94069FF64A86F7DFF56D60E3BE</vt:lpwstr>
  </property>
  <property fmtid="{D5CDD505-2E9C-101B-9397-08002B2CF9AE}" pid="7" name="FeatureTags">
    <vt:lpwstr/>
  </property>
  <property fmtid="{D5CDD505-2E9C-101B-9397-08002B2CF9AE}" pid="8" name="HiddenCategoryTags">
    <vt:lpwstr/>
  </property>
  <property fmtid="{D5CDD505-2E9C-101B-9397-08002B2CF9AE}" pid="9" name="HiddenSlides">
    <vt:i4>0</vt:i4>
  </property>
  <property fmtid="{D5CDD505-2E9C-101B-9397-08002B2CF9AE}" pid="10" name="HyperlinksChanged">
    <vt:bool>0</vt:bool>
  </property>
  <property fmtid="{D5CDD505-2E9C-101B-9397-08002B2CF9AE}" pid="11" name="InternalTags">
    <vt:lpwstr/>
  </property>
  <property fmtid="{D5CDD505-2E9C-101B-9397-08002B2CF9AE}" pid="12" name="LinksUpToDate">
    <vt:bool>0</vt:bool>
  </property>
  <property fmtid="{D5CDD505-2E9C-101B-9397-08002B2CF9AE}" pid="13" name="LocalizationTags">
    <vt:lpwstr/>
  </property>
  <property fmtid="{D5CDD505-2E9C-101B-9397-08002B2CF9AE}" pid="14" name="MMClips">
    <vt:i4>0</vt:i4>
  </property>
  <property fmtid="{D5CDD505-2E9C-101B-9397-08002B2CF9AE}" pid="15" name="Notes">
    <vt:i4>10</vt:i4>
  </property>
  <property fmtid="{D5CDD505-2E9C-101B-9397-08002B2CF9AE}" pid="16" name="Order">
    <vt:i4>74062900</vt:i4>
  </property>
  <property fmtid="{D5CDD505-2E9C-101B-9397-08002B2CF9AE}" pid="17" name="PresentationFormat">
    <vt:lpwstr>Широкоэкранный</vt:lpwstr>
  </property>
  <property fmtid="{D5CDD505-2E9C-101B-9397-08002B2CF9AE}" pid="18" name="ScaleCrop">
    <vt:bool>0</vt:bool>
  </property>
  <property fmtid="{D5CDD505-2E9C-101B-9397-08002B2CF9AE}" pid="19" name="ScenarioTags">
    <vt:lpwstr/>
  </property>
  <property fmtid="{D5CDD505-2E9C-101B-9397-08002B2CF9AE}" pid="20" name="ShareDoc">
    <vt:bool>0</vt:bool>
  </property>
  <property fmtid="{D5CDD505-2E9C-101B-9397-08002B2CF9AE}" pid="21" name="Slides">
    <vt:i4>10</vt:i4>
  </property>
</Properties>
</file>