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3"/>
  </p:notesMasterIdLst>
  <p:sldIdLst>
    <p:sldId id="256" r:id="rId2"/>
    <p:sldId id="257" r:id="rId3"/>
    <p:sldId id="381" r:id="rId4"/>
    <p:sldId id="325" r:id="rId5"/>
    <p:sldId id="335" r:id="rId6"/>
    <p:sldId id="383" r:id="rId7"/>
    <p:sldId id="384" r:id="rId8"/>
    <p:sldId id="385" r:id="rId9"/>
    <p:sldId id="386" r:id="rId10"/>
    <p:sldId id="387" r:id="rId11"/>
    <p:sldId id="388" r:id="rId12"/>
    <p:sldId id="389" r:id="rId13"/>
    <p:sldId id="390" r:id="rId14"/>
    <p:sldId id="258" r:id="rId15"/>
    <p:sldId id="391" r:id="rId16"/>
    <p:sldId id="392" r:id="rId17"/>
    <p:sldId id="393" r:id="rId18"/>
    <p:sldId id="394" r:id="rId19"/>
    <p:sldId id="395" r:id="rId20"/>
    <p:sldId id="396" r:id="rId21"/>
    <p:sldId id="397" r:id="rId22"/>
    <p:sldId id="398" r:id="rId23"/>
    <p:sldId id="399" r:id="rId24"/>
    <p:sldId id="401" r:id="rId25"/>
    <p:sldId id="400" r:id="rId26"/>
    <p:sldId id="402" r:id="rId27"/>
    <p:sldId id="404" r:id="rId28"/>
    <p:sldId id="405" r:id="rId29"/>
    <p:sldId id="406" r:id="rId30"/>
    <p:sldId id="407" r:id="rId31"/>
    <p:sldId id="408" r:id="rId32"/>
    <p:sldId id="409" r:id="rId33"/>
    <p:sldId id="410" r:id="rId34"/>
    <p:sldId id="411" r:id="rId35"/>
    <p:sldId id="412" r:id="rId36"/>
    <p:sldId id="413" r:id="rId37"/>
    <p:sldId id="414" r:id="rId38"/>
    <p:sldId id="415" r:id="rId39"/>
    <p:sldId id="416" r:id="rId40"/>
    <p:sldId id="417" r:id="rId41"/>
    <p:sldId id="419" r:id="rId42"/>
    <p:sldId id="418" r:id="rId43"/>
    <p:sldId id="420" r:id="rId44"/>
    <p:sldId id="421" r:id="rId45"/>
    <p:sldId id="422" r:id="rId46"/>
    <p:sldId id="423" r:id="rId47"/>
    <p:sldId id="425" r:id="rId48"/>
    <p:sldId id="426" r:id="rId49"/>
    <p:sldId id="427" r:id="rId50"/>
    <p:sldId id="428" r:id="rId51"/>
    <p:sldId id="429" r:id="rId52"/>
  </p:sldIdLst>
  <p:sldSz cx="9144000" cy="5143500" type="screen16x9"/>
  <p:notesSz cx="6858000" cy="9144000"/>
  <p:embeddedFontLst>
    <p:embeddedFont>
      <p:font typeface="Fira Sans Condensed" panose="020B0503050000020004" pitchFamily="34" charset="0"/>
      <p:regular r:id="rId54"/>
      <p:bold r:id="rId55"/>
      <p:italic r:id="rId56"/>
      <p:boldItalic r:id="rId57"/>
    </p:embeddedFont>
    <p:embeddedFont>
      <p:font typeface="Fira Sans Condensed Light" panose="020B0403050000020004" pitchFamily="34" charset="0"/>
      <p:regular r:id="rId58"/>
      <p:bold r:id="rId59"/>
      <p:italic r:id="rId60"/>
      <p:boldItalic r:id="rId61"/>
    </p:embeddedFont>
    <p:embeddedFont>
      <p:font typeface="Rajdhani" panose="020B0604020202020204" charset="0"/>
      <p:regular r:id="rId62"/>
      <p:bold r:id="rId63"/>
    </p:embeddedFont>
    <p:embeddedFont>
      <p:font typeface="Roboto Condensed Light" panose="02000000000000000000" pitchFamily="2" charset="0"/>
      <p:regular r:id="rId64"/>
      <p: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8DA7B1-3306-4381-969C-22CFB392F3A2}">
  <a:tblStyle styleId="{058DA7B1-3306-4381-969C-22CFB392F3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F606853-7671-496A-8E4F-DF71F8EC918B}" styleName="Темный стиль 1 — акцент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737" autoAdjust="0"/>
  </p:normalViewPr>
  <p:slideViewPr>
    <p:cSldViewPr snapToGrid="0">
      <p:cViewPr>
        <p:scale>
          <a:sx n="101" d="100"/>
          <a:sy n="101" d="100"/>
        </p:scale>
        <p:origin x="351" y="45"/>
      </p:cViewPr>
      <p:guideLst>
        <p:guide orient="horz" pos="62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0.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Всем добрый вечер</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310BA6BB-F64B-EFE1-AD37-76A28B8EE52A}"/>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DFF4B797-B6C5-0101-7E41-4AA0D2DD21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85C72869-ECA6-5D49-E683-04A2FED069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178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604DD18F-72AF-3039-72CF-544EF0584507}"/>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CEBC4EB7-674B-703D-7E94-D2047D838D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94A650B5-475E-84AA-8D43-872B7F349A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Команды докер файла:</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1. FROM	</a:t>
            </a:r>
          </a:p>
          <a:p>
            <a:pPr marL="0" lvl="0" indent="0" algn="l" rtl="0">
              <a:spcBef>
                <a:spcPts val="0"/>
              </a:spcBef>
              <a:spcAft>
                <a:spcPts val="0"/>
              </a:spcAft>
              <a:buNone/>
            </a:pPr>
            <a:r>
              <a:rPr lang="ru-RU" dirty="0"/>
              <a:t>Любой код или набор инструкций выполняется сверху вниз. Поэтому </a:t>
            </a:r>
            <a:r>
              <a:rPr lang="ru-RU" dirty="0" err="1"/>
              <a:t>Dockerfile</a:t>
            </a:r>
            <a:r>
              <a:rPr lang="ru-RU" dirty="0"/>
              <a:t> всегда начинается с открывающей инструкции FROM, которая говорит Docker, какой образ для основы нужно взять. Если образа локального нет — он будет скачан с Docker </a:t>
            </a:r>
            <a:r>
              <a:rPr lang="ru-RU" dirty="0" err="1"/>
              <a:t>hub</a:t>
            </a:r>
            <a:r>
              <a:rPr lang="ru-RU" dirty="0"/>
              <a:t>.</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2. WORKDIR</a:t>
            </a:r>
          </a:p>
          <a:p>
            <a:pPr marL="0" lvl="0" indent="0" algn="l" rtl="0">
              <a:spcBef>
                <a:spcPts val="0"/>
              </a:spcBef>
              <a:spcAft>
                <a:spcPts val="0"/>
              </a:spcAft>
              <a:buNone/>
            </a:pPr>
            <a:r>
              <a:rPr lang="ru-RU" dirty="0"/>
              <a:t>Инструкция WORKDIR устанавливает активный рабочий каталог. То есть она создает директорию в которой будут расположено ваше приложение в </a:t>
            </a:r>
            <a:r>
              <a:rPr lang="ru-RU" dirty="0" err="1"/>
              <a:t>docker</a:t>
            </a:r>
            <a:r>
              <a:rPr lang="ru-RU" dirty="0"/>
              <a:t> контейнере.  Все последующие команды, такие как COPY, RUN, CMD и некоторые другие будут выполнены из рабочего каталога, установленного через WORKDIR.</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3. COPY	</a:t>
            </a:r>
          </a:p>
          <a:p>
            <a:pPr marL="0" lvl="0" indent="0" algn="l" rtl="0">
              <a:spcBef>
                <a:spcPts val="0"/>
              </a:spcBef>
              <a:spcAft>
                <a:spcPts val="0"/>
              </a:spcAft>
              <a:buNone/>
            </a:pPr>
            <a:r>
              <a:rPr lang="ru-RU" dirty="0"/>
              <a:t>Теперь нужно переместить наши файлы из директории проекта в директорию </a:t>
            </a:r>
            <a:r>
              <a:rPr lang="ru-RU" dirty="0" err="1"/>
              <a:t>docker</a:t>
            </a:r>
            <a:r>
              <a:rPr lang="ru-RU" dirty="0"/>
              <a:t> </a:t>
            </a:r>
            <a:r>
              <a:rPr lang="ru-RU" dirty="0" err="1"/>
              <a:t>image</a:t>
            </a:r>
            <a:r>
              <a:rPr lang="ru-RU" dirty="0"/>
              <a:t>. Для этого используется команда COPY. 	С инструкцией COPY всё просто. Первым аргументом указывается папка для копирования, а вторым аргументом — папка в контейнере куда будут помещены файлы из копируемой директории.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4. RUN	</a:t>
            </a:r>
          </a:p>
          <a:p>
            <a:pPr marL="0" lvl="0" indent="0" algn="l" rtl="0">
              <a:spcBef>
                <a:spcPts val="0"/>
              </a:spcBef>
              <a:spcAft>
                <a:spcPts val="0"/>
              </a:spcAft>
              <a:buNone/>
            </a:pPr>
            <a:r>
              <a:rPr lang="ru-RU" dirty="0"/>
              <a:t>Далее идет инструкция RUN с определенной командой, которая будет выполняться при создание контейнера. Например можно создать дополнительные каталоги или загрузить сторонние библиотеки или же например собрать проект. Но это будет происходить один раз когда будет создаваться контейнер</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Инструкций RUN может быть неограниченное количество, но стоит помнить, что каждая инструкция создает свой слой, поэтому хорошей практикой является запись цепочки команд через &amp;&amp;: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5. CMD</a:t>
            </a:r>
          </a:p>
          <a:p>
            <a:pPr marL="0" lvl="0" indent="0" algn="l" rtl="0">
              <a:spcBef>
                <a:spcPts val="0"/>
              </a:spcBef>
              <a:spcAft>
                <a:spcPts val="0"/>
              </a:spcAft>
              <a:buNone/>
            </a:pPr>
            <a:r>
              <a:rPr lang="ru-RU" dirty="0"/>
              <a:t>Финальной инструкцией в любом </a:t>
            </a:r>
            <a:r>
              <a:rPr lang="ru-RU" dirty="0" err="1"/>
              <a:t>Dockerfile</a:t>
            </a:r>
            <a:r>
              <a:rPr lang="ru-RU" dirty="0"/>
              <a:t> является CMD или ENTRYPOINT. Она запускает определенную команду при запуске контейнера.</a:t>
            </a:r>
            <a:endParaRPr dirty="0"/>
          </a:p>
        </p:txBody>
      </p:sp>
    </p:spTree>
    <p:extLst>
      <p:ext uri="{BB962C8B-B14F-4D97-AF65-F5344CB8AC3E}">
        <p14:creationId xmlns:p14="http://schemas.microsoft.com/office/powerpoint/2010/main" val="1150177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36C4C07A-6B0A-9FF9-4A01-F3D7825257B2}"/>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16174257-806D-9D85-6927-9A2EA7C900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65CF461A-A6ED-CBFF-966E-0F87FDF0C5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▎Лучшие практики работы с Docker</a:t>
            </a:r>
          </a:p>
          <a:p>
            <a:pPr marL="0" lvl="0" indent="0" algn="l" rtl="0">
              <a:spcBef>
                <a:spcPts val="0"/>
              </a:spcBef>
              <a:spcAft>
                <a:spcPts val="0"/>
              </a:spcAft>
              <a:buNone/>
            </a:pPr>
            <a:r>
              <a:rPr lang="ru-RU" dirty="0"/>
              <a:t> </a:t>
            </a:r>
          </a:p>
          <a:p>
            <a:pPr marL="228600" lvl="0" indent="-228600" algn="l" rtl="0">
              <a:spcBef>
                <a:spcPts val="0"/>
              </a:spcBef>
              <a:spcAft>
                <a:spcPts val="0"/>
              </a:spcAft>
              <a:buAutoNum type="arabicPeriod"/>
            </a:pPr>
            <a:r>
              <a:rPr lang="ru-RU" dirty="0"/>
              <a:t>**Минимизируйте размер образов:       </a:t>
            </a:r>
          </a:p>
          <a:p>
            <a:pPr marL="0" lvl="0" indent="0" algn="l" rtl="0">
              <a:spcBef>
                <a:spcPts val="0"/>
              </a:spcBef>
              <a:spcAft>
                <a:spcPts val="0"/>
              </a:spcAft>
              <a:buNone/>
            </a:pPr>
            <a:r>
              <a:rPr lang="ru-RU" dirty="0"/>
              <a:t>• Используйте минимальные базовые образы (например, `</a:t>
            </a:r>
            <a:r>
              <a:rPr lang="ru-RU" dirty="0" err="1"/>
              <a:t>alpine</a:t>
            </a:r>
            <a:r>
              <a:rPr lang="ru-RU" dirty="0"/>
              <a:t>`).       </a:t>
            </a:r>
          </a:p>
          <a:p>
            <a:pPr marL="0" lvl="0" indent="0" algn="l" rtl="0">
              <a:spcBef>
                <a:spcPts val="0"/>
              </a:spcBef>
              <a:spcAft>
                <a:spcPts val="0"/>
              </a:spcAft>
              <a:buNone/>
            </a:pPr>
            <a:r>
              <a:rPr lang="ru-RU" dirty="0"/>
              <a:t>• Удаляйте временные файлы и кэш после установки зависимостей.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2. Разделяйте слои:       </a:t>
            </a:r>
          </a:p>
          <a:p>
            <a:pPr marL="0" lvl="0" indent="0" algn="l" rtl="0">
              <a:spcBef>
                <a:spcPts val="0"/>
              </a:spcBef>
              <a:spcAft>
                <a:spcPts val="0"/>
              </a:spcAft>
              <a:buNone/>
            </a:pPr>
            <a:r>
              <a:rPr lang="ru-RU" dirty="0"/>
              <a:t>• Каждый шаг в </a:t>
            </a:r>
            <a:r>
              <a:rPr lang="ru-RU" dirty="0" err="1"/>
              <a:t>Dockerfile</a:t>
            </a:r>
            <a:r>
              <a:rPr lang="ru-RU" dirty="0"/>
              <a:t> создает новый слой. Старайтесь объединять команды, чтобы уменьшить количество слоев.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3. Используйте `.</a:t>
            </a:r>
            <a:r>
              <a:rPr lang="ru-RU" dirty="0" err="1"/>
              <a:t>dockerignore</a:t>
            </a:r>
            <a:r>
              <a:rPr lang="ru-RU" dirty="0"/>
              <a:t>`:      </a:t>
            </a:r>
          </a:p>
          <a:p>
            <a:pPr marL="0" lvl="0" indent="0" algn="l" rtl="0">
              <a:spcBef>
                <a:spcPts val="0"/>
              </a:spcBef>
              <a:spcAft>
                <a:spcPts val="0"/>
              </a:spcAft>
              <a:buNone/>
            </a:pPr>
            <a:r>
              <a:rPr lang="ru-RU" dirty="0"/>
              <a:t>• Создайте файл `.</a:t>
            </a:r>
            <a:r>
              <a:rPr lang="ru-RU" dirty="0" err="1"/>
              <a:t>dockerignore</a:t>
            </a:r>
            <a:r>
              <a:rPr lang="ru-RU" dirty="0"/>
              <a:t>`, чтобы исключить ненужные файлы и директории из контекста сборки.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4. Следите за безопасностью:       </a:t>
            </a:r>
          </a:p>
          <a:p>
            <a:pPr marL="0" lvl="0" indent="0" algn="l" rtl="0">
              <a:spcBef>
                <a:spcPts val="0"/>
              </a:spcBef>
              <a:spcAft>
                <a:spcPts val="0"/>
              </a:spcAft>
              <a:buNone/>
            </a:pPr>
            <a:r>
              <a:rPr lang="ru-RU" dirty="0"/>
              <a:t>• Регулярно обновляйте образы.       </a:t>
            </a:r>
          </a:p>
          <a:p>
            <a:pPr marL="0" lvl="0" indent="0" algn="l" rtl="0">
              <a:spcBef>
                <a:spcPts val="0"/>
              </a:spcBef>
              <a:spcAft>
                <a:spcPts val="0"/>
              </a:spcAft>
              <a:buNone/>
            </a:pPr>
            <a:r>
              <a:rPr lang="ru-RU" dirty="0"/>
              <a:t>• Используйте инструменты для проверки уязвимостей в образах (например, `</a:t>
            </a:r>
            <a:r>
              <a:rPr lang="ru-RU" dirty="0" err="1"/>
              <a:t>Trivy</a:t>
            </a:r>
            <a:r>
              <a:rPr lang="ru-RU" dirty="0"/>
              <a:t>`).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5. Логи и мониторинг:       </a:t>
            </a:r>
          </a:p>
          <a:p>
            <a:pPr marL="0" lvl="0" indent="0" algn="l" rtl="0">
              <a:spcBef>
                <a:spcPts val="0"/>
              </a:spcBef>
              <a:spcAft>
                <a:spcPts val="0"/>
              </a:spcAft>
              <a:buNone/>
            </a:pPr>
            <a:r>
              <a:rPr lang="ru-RU" dirty="0"/>
              <a:t>• Настройте централизованный сбор логов.       </a:t>
            </a:r>
          </a:p>
          <a:p>
            <a:pPr marL="0" lvl="0" indent="0" algn="l" rtl="0">
              <a:spcBef>
                <a:spcPts val="0"/>
              </a:spcBef>
              <a:spcAft>
                <a:spcPts val="0"/>
              </a:spcAft>
              <a:buNone/>
            </a:pPr>
            <a:r>
              <a:rPr lang="ru-RU" dirty="0"/>
              <a:t>• Используйте инструменты мониторинга для отслеживания состояния контейнеров.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6. </a:t>
            </a:r>
            <a:r>
              <a:rPr lang="ru-RU" dirty="0" err="1"/>
              <a:t>Оркестрация</a:t>
            </a:r>
            <a:r>
              <a:rPr lang="ru-RU" dirty="0"/>
              <a:t>:       </a:t>
            </a:r>
          </a:p>
          <a:p>
            <a:pPr marL="0" lvl="0" indent="0" algn="l" rtl="0">
              <a:spcBef>
                <a:spcPts val="0"/>
              </a:spcBef>
              <a:spcAft>
                <a:spcPts val="0"/>
              </a:spcAft>
              <a:buNone/>
            </a:pPr>
            <a:r>
              <a:rPr lang="ru-RU" dirty="0"/>
              <a:t>• Для управления большим количеством контейнеров используйте инструменты </a:t>
            </a:r>
            <a:r>
              <a:rPr lang="ru-RU" dirty="0" err="1"/>
              <a:t>оркестрации</a:t>
            </a:r>
            <a:r>
              <a:rPr lang="ru-RU" dirty="0"/>
              <a:t>, такие как </a:t>
            </a:r>
            <a:r>
              <a:rPr lang="ru-RU" dirty="0" err="1"/>
              <a:t>Kubernetes</a:t>
            </a:r>
            <a:r>
              <a:rPr lang="ru-RU" dirty="0"/>
              <a:t> или Docker </a:t>
            </a:r>
            <a:r>
              <a:rPr lang="ru-RU" dirty="0" err="1"/>
              <a:t>Swarm</a:t>
            </a:r>
            <a:r>
              <a:rPr lang="ru-RU" dirty="0"/>
              <a:t>.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7. Документация:       </a:t>
            </a:r>
          </a:p>
          <a:p>
            <a:pPr marL="0" lvl="0" indent="0" algn="l" rtl="0">
              <a:spcBef>
                <a:spcPts val="0"/>
              </a:spcBef>
              <a:spcAft>
                <a:spcPts val="0"/>
              </a:spcAft>
              <a:buNone/>
            </a:pPr>
            <a:r>
              <a:rPr lang="ru-RU" dirty="0"/>
              <a:t>• Документируйте ваши образы и конфигурации, чтобы другие разработчики могли легко их использовать. </a:t>
            </a:r>
            <a:endParaRPr dirty="0"/>
          </a:p>
        </p:txBody>
      </p:sp>
    </p:spTree>
    <p:extLst>
      <p:ext uri="{BB962C8B-B14F-4D97-AF65-F5344CB8AC3E}">
        <p14:creationId xmlns:p14="http://schemas.microsoft.com/office/powerpoint/2010/main" val="3041950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2B06E2B8-1722-0D20-ABDB-E87B6429823C}"/>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3D7F15B2-109C-99E0-7FEB-942E860DF6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F4E458C9-3EC0-71B0-788D-125AA997E8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Проект будет состоять из 3 основных компонентов:</a:t>
            </a:r>
          </a:p>
          <a:p>
            <a:pPr marL="0" lvl="0" indent="0" algn="l" rtl="0">
              <a:spcBef>
                <a:spcPts val="0"/>
              </a:spcBef>
              <a:spcAft>
                <a:spcPts val="0"/>
              </a:spcAft>
              <a:buNone/>
            </a:pPr>
            <a:endParaRPr lang="ru-RU" dirty="0"/>
          </a:p>
          <a:p>
            <a:pPr marL="228600" lvl="0" indent="-228600" algn="l" rtl="0">
              <a:spcBef>
                <a:spcPts val="0"/>
              </a:spcBef>
              <a:spcAft>
                <a:spcPts val="0"/>
              </a:spcAft>
              <a:buAutoNum type="arabicParenR"/>
            </a:pPr>
            <a:r>
              <a:rPr lang="ru-RU" dirty="0" err="1"/>
              <a:t>telegram</a:t>
            </a:r>
            <a:r>
              <a:rPr lang="ru-RU" dirty="0"/>
              <a:t> </a:t>
            </a:r>
            <a:r>
              <a:rPr lang="ru-RU" dirty="0" err="1"/>
              <a:t>bot</a:t>
            </a:r>
            <a:r>
              <a:rPr lang="ru-RU" dirty="0"/>
              <a:t> в котором мы можем добавлять заметки и просматривать</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2) база данных, которая хранит информацию о пользователях и их заметки</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3) </a:t>
            </a:r>
            <a:r>
              <a:rPr lang="ru-RU" dirty="0" err="1"/>
              <a:t>pgAdmin</a:t>
            </a:r>
            <a:r>
              <a:rPr lang="ru-RU" dirty="0"/>
              <a:t> это графический интерфейс который </a:t>
            </a:r>
            <a:r>
              <a:rPr lang="ru-RU" dirty="0" err="1"/>
              <a:t>предназначин</a:t>
            </a:r>
            <a:r>
              <a:rPr lang="ru-RU" dirty="0"/>
              <a:t> для просмотров </a:t>
            </a:r>
            <a:r>
              <a:rPr lang="ru-RU" dirty="0" err="1"/>
              <a:t>даннных</a:t>
            </a:r>
            <a:r>
              <a:rPr lang="ru-RU" dirty="0"/>
              <a:t> </a:t>
            </a:r>
            <a:r>
              <a:rPr lang="ru-RU" dirty="0" err="1"/>
              <a:t>бд</a:t>
            </a: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r>
              <a:rPr lang="ru-RU" dirty="0"/>
              <a:t>Сначала их развернем отдельно друг от друга потом попробуем </a:t>
            </a:r>
            <a:r>
              <a:rPr lang="ru-RU" dirty="0" err="1"/>
              <a:t>объеденить</a:t>
            </a:r>
            <a:r>
              <a:rPr lang="ru-RU" dirty="0"/>
              <a:t> в одну систему Настроим </a:t>
            </a:r>
            <a:r>
              <a:rPr lang="ru-RU" dirty="0" err="1"/>
              <a:t>voluems</a:t>
            </a:r>
            <a:r>
              <a:rPr lang="ru-RU" dirty="0"/>
              <a:t> для хранения информации из </a:t>
            </a:r>
            <a:r>
              <a:rPr lang="ru-RU" dirty="0" err="1"/>
              <a:t>бд</a:t>
            </a:r>
            <a:r>
              <a:rPr lang="ru-RU" dirty="0"/>
              <a:t> и автоматического обновления кода бота</a:t>
            </a:r>
          </a:p>
          <a:p>
            <a:pPr marL="0" lvl="0" indent="0" algn="l" rtl="0">
              <a:spcBef>
                <a:spcPts val="0"/>
              </a:spcBef>
              <a:spcAft>
                <a:spcPts val="0"/>
              </a:spcAft>
              <a:buNone/>
            </a:pPr>
            <a:r>
              <a:rPr lang="ru-RU" dirty="0"/>
              <a:t>Дальше настроим между контейнерами сеть</a:t>
            </a:r>
          </a:p>
          <a:p>
            <a:pPr marL="0" lvl="0" indent="0" algn="l" rtl="0">
              <a:spcBef>
                <a:spcPts val="0"/>
              </a:spcBef>
              <a:spcAft>
                <a:spcPts val="0"/>
              </a:spcAft>
              <a:buNone/>
            </a:pPr>
            <a:r>
              <a:rPr lang="ru-RU" dirty="0"/>
              <a:t>И создадим </a:t>
            </a:r>
            <a:r>
              <a:rPr lang="ru-RU" dirty="0" err="1"/>
              <a:t>docker</a:t>
            </a:r>
            <a:r>
              <a:rPr lang="ru-RU" dirty="0"/>
              <a:t> </a:t>
            </a:r>
            <a:r>
              <a:rPr lang="ru-RU" dirty="0" err="1"/>
              <a:t>compose</a:t>
            </a:r>
            <a:r>
              <a:rPr lang="ru-RU" dirty="0"/>
              <a:t> </a:t>
            </a:r>
            <a:r>
              <a:rPr lang="ru-RU" dirty="0" err="1"/>
              <a:t>file</a:t>
            </a: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В итоге у нас получится приложение которое запускается на любом по с помощью одной командой ...</a:t>
            </a:r>
          </a:p>
          <a:p>
            <a:pPr marL="0" lvl="0" indent="0" algn="l" rtl="0">
              <a:spcBef>
                <a:spcPts val="0"/>
              </a:spcBef>
              <a:spcAft>
                <a:spcPts val="0"/>
              </a:spcAft>
              <a:buNone/>
            </a:pPr>
            <a:endParaRPr lang="ru-RU"/>
          </a:p>
          <a:p>
            <a:pPr marL="0" lvl="0" indent="0" algn="l" rtl="0">
              <a:spcBef>
                <a:spcPts val="0"/>
              </a:spcBef>
              <a:spcAft>
                <a:spcPts val="0"/>
              </a:spcAft>
              <a:buNone/>
            </a:pPr>
            <a:r>
              <a:rPr lang="ru-RU"/>
              <a:t>Переходим </a:t>
            </a:r>
            <a:r>
              <a:rPr lang="ru-RU" dirty="0"/>
              <a:t>к практике. </a:t>
            </a:r>
            <a:endParaRPr dirty="0"/>
          </a:p>
        </p:txBody>
      </p:sp>
    </p:spTree>
    <p:extLst>
      <p:ext uri="{BB962C8B-B14F-4D97-AF65-F5344CB8AC3E}">
        <p14:creationId xmlns:p14="http://schemas.microsoft.com/office/powerpoint/2010/main" val="830128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162A395F-B0A5-6300-0E6B-D730F6DD1098}"/>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259A9EF7-A8D3-B378-4BF0-6F9D30EB24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C87E9632-8189-AB89-AC32-200DAEA543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Контейнеры — это изолированные среды в контексте системы Linux. Чаще всего контейнеры Docker используются для запуска приложений в изоляции. По умолчанию все изменения внутри контейнера теряются, когда контейнер останавливается. Если мы хотим сохранять данные между запусками, могут помочь тома Docker.</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Контейнеры Docker запускают программный стек, определенный в образе Docker. Образы состоят из набора слоев только для чтения, которые работают на файловой системе. Когда мы запускаем новый контейнер, Docker добавляет слой с правами на запись поверх слоев образа, позволяя контейнеру работать так, как если бы он находился на стандартной файловой системе Linux.</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Однако, когда контейнер останавливается или удаляется, этот слой с правами на запись теряется.</a:t>
            </a:r>
          </a:p>
          <a:p>
            <a:pPr marL="0" lvl="0" indent="0" algn="l" rtl="0">
              <a:spcBef>
                <a:spcPts val="0"/>
              </a:spcBef>
              <a:spcAft>
                <a:spcPts val="0"/>
              </a:spcAft>
              <a:buNone/>
            </a:pPr>
            <a:endParaRPr lang="ru-RU" dirty="0"/>
          </a:p>
          <a:p>
            <a:pPr marL="0" lvl="0" indent="0" algn="l" rtl="0">
              <a:spcBef>
                <a:spcPts val="0"/>
              </a:spcBef>
              <a:spcAft>
                <a:spcPts val="0"/>
              </a:spcAft>
              <a:buNone/>
            </a:pPr>
            <a:endParaRPr lang="ru-RU" dirty="0"/>
          </a:p>
          <a:p>
            <a:pPr marL="0" lvl="0" indent="0" algn="l" rtl="0">
              <a:spcBef>
                <a:spcPts val="0"/>
              </a:spcBef>
              <a:spcAft>
                <a:spcPts val="0"/>
              </a:spcAft>
              <a:buNone/>
            </a:pPr>
            <a:r>
              <a:rPr lang="ru-RU" dirty="0"/>
              <a:t>Docker </a:t>
            </a:r>
            <a:r>
              <a:rPr lang="ru-RU" dirty="0" err="1"/>
              <a:t>Volumes</a:t>
            </a:r>
            <a:r>
              <a:rPr lang="ru-RU" dirty="0"/>
              <a:t> — это механизм для сохранения и управления данными в контейнерах. В отличие от файловой системы контейнера, которая удаляется при его остановке, тома позволяют:</a:t>
            </a:r>
          </a:p>
          <a:p>
            <a:pPr marL="0" lvl="0" indent="0" algn="l" rtl="0">
              <a:spcBef>
                <a:spcPts val="0"/>
              </a:spcBef>
              <a:spcAft>
                <a:spcPts val="0"/>
              </a:spcAft>
              <a:buNone/>
            </a:pPr>
            <a:r>
              <a:rPr lang="ru-RU" dirty="0"/>
              <a:t>- Сохранять данные между перезапусками контейнеров.</a:t>
            </a:r>
          </a:p>
          <a:p>
            <a:pPr marL="0" lvl="0" indent="0" algn="l" rtl="0">
              <a:spcBef>
                <a:spcPts val="0"/>
              </a:spcBef>
              <a:spcAft>
                <a:spcPts val="0"/>
              </a:spcAft>
              <a:buNone/>
            </a:pPr>
            <a:r>
              <a:rPr lang="ru-RU" dirty="0"/>
              <a:t>- Обмениваться данными между контейнерами и хостом</a:t>
            </a:r>
          </a:p>
          <a:p>
            <a:pPr marL="0" lvl="0" indent="0" algn="l" rtl="0">
              <a:spcBef>
                <a:spcPts val="0"/>
              </a:spcBef>
              <a:spcAft>
                <a:spcPts val="0"/>
              </a:spcAft>
              <a:buNone/>
            </a:pPr>
            <a:r>
              <a:rPr lang="ru-RU" dirty="0"/>
              <a:t>- Обеспечивать высокую производительность (особенно для баз данных).</a:t>
            </a:r>
            <a:endParaRPr dirty="0"/>
          </a:p>
        </p:txBody>
      </p:sp>
    </p:spTree>
    <p:extLst>
      <p:ext uri="{BB962C8B-B14F-4D97-AF65-F5344CB8AC3E}">
        <p14:creationId xmlns:p14="http://schemas.microsoft.com/office/powerpoint/2010/main" val="222900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0AFB6ABC-4051-C7CD-9AD0-D0C475B882A9}"/>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D3246A8C-D0AF-FD93-1C1B-F3FC6F54E8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9FC75D8D-37D2-73A1-6D96-2AC01A4F0F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029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ECE20771-83EA-7EB3-55A6-7CBDB9129840}"/>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A7DD0E3D-ED0D-12D0-26F0-5B7A14D279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163F043C-7845-0236-586C-05BD16EA53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625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BCCD8D68-1A4B-8A7C-A856-B627D43B94EA}"/>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353C3543-557E-6201-61F6-3A88C0D80C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0F37538F-0B24-0C68-299F-1B2F0737C1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89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38D31AC6-9890-3843-3D3D-7579B4F4DF82}"/>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B3CB1A30-9A45-61CE-C2E8-EE2AC4C913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9B4A5DA4-8CCF-AB6D-2FD2-5ADD33F6DF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6878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Я сотрудник компании бизнес айти Филатьев Владислав. Занимаю должность DevSecOps инженера.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F0A2ACC8-5222-0220-2502-652016DEFBA9}"/>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4A313064-2D11-FA09-877B-1AB07D9829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43A230C5-F150-0345-F36E-8C8490DA64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6623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BE00DF7D-33C6-5355-42D6-B5D400AB4154}"/>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516EBAF5-24F3-FA4A-1CCC-D49B230489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C9FD182F-4E50-CA26-B9AC-0B907806E0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4722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F5645849-6266-3F92-EEC1-BD4873AAB142}"/>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CFEE7EE6-DEF4-D78A-FAB3-6688BA27AA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81204D13-C75A-7E62-E0E4-5A3F5F3F82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34571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69253FD6-33E4-8198-C1B2-2D33D2D2FC0A}"/>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958E7518-3A89-5631-7C24-890B650B6E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51569D07-F146-6EC4-C2DC-FC96F141E6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Bridge (мостовая сеть) — это **стандартный тип сети Docker**, который:</a:t>
            </a:r>
            <a:endParaRPr dirty="0"/>
          </a:p>
        </p:txBody>
      </p:sp>
    </p:spTree>
    <p:extLst>
      <p:ext uri="{BB962C8B-B14F-4D97-AF65-F5344CB8AC3E}">
        <p14:creationId xmlns:p14="http://schemas.microsoft.com/office/powerpoint/2010/main" val="2737363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D3D2268A-03B9-1A84-992E-E9A359E395A8}"/>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D7846C18-6AA0-9574-D88E-D844E116F8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543EE3EC-6837-2754-E131-B723A83AEF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62300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433E25F9-3385-DD6A-D13E-876473ABC1B9}"/>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CF849E43-2A0F-A503-C781-93DF4EAB93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4E04568E-45BA-934C-BEB8-8F078623C1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Это режим, при котором контейнер **использует сетевой стек хоста напрямую**, без создания виртуальных интерфейсов и NAT. В этом режиме:</a:t>
            </a:r>
            <a:endParaRPr dirty="0"/>
          </a:p>
        </p:txBody>
      </p:sp>
    </p:spTree>
    <p:extLst>
      <p:ext uri="{BB962C8B-B14F-4D97-AF65-F5344CB8AC3E}">
        <p14:creationId xmlns:p14="http://schemas.microsoft.com/office/powerpoint/2010/main" val="90086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ACE7E17D-8ABF-4184-CD33-8E16EE2665C8}"/>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ACDB8FED-80EC-4A65-285C-B1E7E9B781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648D25C9-0E28-3038-D102-F2018EC807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5256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FBD5EB4B-C779-38CD-CA8D-9DA219D27174}"/>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7772A432-24D3-0AF7-AF3D-FA6F7DD185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24CFE51C-AEEC-DE38-2422-BAB0F94D4C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7244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8596BCD4-83FF-51C8-D9F4-F4FA5ACC9A89}"/>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7088A828-9C7C-F026-FA69-F83B9359A9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C8B92EEF-9275-39BC-C2A3-B284121DEB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0205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C83B696E-2231-1495-D9CD-8E8B66A9E9F8}"/>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B9F8DBF2-4061-A92E-139C-C3F641921A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519F8463-D23E-ECFE-A101-518CBD43D7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3166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Сегодня на практическом занятии мы познакомимся с инструментом Docker. Вот наш план на занятие:    </a:t>
            </a:r>
          </a:p>
          <a:p>
            <a:r>
              <a:rPr lang="ru-RU" dirty="0"/>
              <a:t>1. Вспомним теорию и основные концепции Docker.    </a:t>
            </a:r>
          </a:p>
          <a:p>
            <a:r>
              <a:rPr lang="ru-RU" dirty="0"/>
              <a:t>2. Рассмотрим проект, который будем реализовывать в ходе занятия.    </a:t>
            </a:r>
          </a:p>
          <a:p>
            <a:r>
              <a:rPr lang="ru-RU" dirty="0"/>
              <a:t>3. Развернем несколько контейнеров и изучим команды для работы с ними.    </a:t>
            </a:r>
          </a:p>
          <a:p>
            <a:r>
              <a:rPr lang="ru-RU" dirty="0"/>
              <a:t>4. Напишем небольшой проект на Python и запустим его в Docker-контейнере.   </a:t>
            </a:r>
          </a:p>
          <a:p>
            <a:r>
              <a:rPr lang="ru-RU" dirty="0"/>
              <a:t>5. Разберемся с использованием виртуальных окружений: зачем они нужны и как устанавливать библиотеки.   </a:t>
            </a:r>
          </a:p>
          <a:p>
            <a:r>
              <a:rPr lang="ru-RU" dirty="0"/>
              <a:t>6. Интегрируем библиотеку </a:t>
            </a:r>
            <a:r>
              <a:rPr lang="ru-RU" dirty="0" err="1"/>
              <a:t>Aiogram</a:t>
            </a:r>
            <a:r>
              <a:rPr lang="ru-RU" dirty="0"/>
              <a:t> в наш проект и создадим бота для управления заметками. Сначала запустим его локально, а затем соберем в Docker-контейнер. Также подробно обсудим работу с Docker, взаимодействие с образами и контейнерами, а также рассмотрим оптимизации и ситуации, когда стоит создавать несколько Docker-файлов.    </a:t>
            </a:r>
          </a:p>
          <a:p>
            <a:r>
              <a:rPr lang="ru-RU" dirty="0"/>
              <a:t>7. Поговорим о технологии </a:t>
            </a:r>
            <a:r>
              <a:rPr lang="ru-RU" dirty="0" err="1"/>
              <a:t>Volumes</a:t>
            </a:r>
            <a:r>
              <a:rPr lang="ru-RU" dirty="0"/>
              <a:t>: зачем она нужна и когда применять. Интегрируем </a:t>
            </a:r>
            <a:r>
              <a:rPr lang="ru-RU" dirty="0" err="1"/>
              <a:t>Volumes</a:t>
            </a:r>
            <a:r>
              <a:rPr lang="ru-RU" dirty="0"/>
              <a:t> в наш проект.    </a:t>
            </a:r>
          </a:p>
          <a:p>
            <a:r>
              <a:rPr lang="ru-RU" dirty="0"/>
              <a:t>8. Обсудим сети в Docker: какие они бывают и зачем нужны. Подключим к нашему проекту базу данных </a:t>
            </a:r>
            <a:r>
              <a:rPr lang="ru-RU" dirty="0" err="1"/>
              <a:t>PostgreSQL</a:t>
            </a:r>
            <a:r>
              <a:rPr lang="ru-RU" dirty="0"/>
              <a:t> и запустим одновременно с нашим проект в контейнерах Docker, и настроим между ними связь.    </a:t>
            </a:r>
          </a:p>
          <a:p>
            <a:r>
              <a:rPr lang="ru-RU" dirty="0"/>
              <a:t>9. Для удобного запуска нашего проекта вспомним о такой технологии, как Docker </a:t>
            </a:r>
            <a:r>
              <a:rPr lang="ru-RU" dirty="0" err="1"/>
              <a:t>Compose</a:t>
            </a:r>
            <a:r>
              <a:rPr lang="ru-RU" dirty="0"/>
              <a:t>. Напишем файл и запустим одновременно два контейнера.    </a:t>
            </a:r>
          </a:p>
          <a:p>
            <a:r>
              <a:rPr lang="ru-RU" dirty="0"/>
              <a:t>10. Рассмотрим интересные моменты и оптимизации, которые можно использовать при создании проектов и их интеграции в Docker. </a:t>
            </a:r>
          </a:p>
        </p:txBody>
      </p:sp>
    </p:spTree>
    <p:extLst>
      <p:ext uri="{BB962C8B-B14F-4D97-AF65-F5344CB8AC3E}">
        <p14:creationId xmlns:p14="http://schemas.microsoft.com/office/powerpoint/2010/main" val="39371472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0A772A46-4E99-67D5-9FB7-0A7C373EE80B}"/>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43E8F19A-C6C5-36B6-4423-02E1C0544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617EE2E1-021F-F54A-58E5-84192C6C82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4950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6B539DE4-63CE-746C-0031-9E7FF7BDC180}"/>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4B94FADA-6282-55EB-5E1B-013A10325E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99078A1D-7AE4-FD0F-1262-2973FC934F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3994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BD362AD5-3258-88BD-1F33-F07BBCDC8A6D}"/>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F392484F-5C12-0241-5E09-4547B3D850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D9DBBD02-7C91-C1B2-7877-A4147BE6CF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65013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183949F4-F76E-A91E-4FA9-C7B71482EC67}"/>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9FE30A57-DF8D-BCB8-8C38-9FA416BDD1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B3210F13-B981-17D1-39FB-5E6FAF981D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34547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355EAD40-30FA-7C88-8A30-A1C1A2A34B7E}"/>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396807F0-86CF-3AE0-61F6-88B670FE8E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F62A0240-2A5D-D96E-C5FB-A1C352DAB1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83760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B9023B9F-EC6A-C3CB-848F-DD78663E2FFA}"/>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DDD342D2-89AE-2DF9-93AB-AB7EAD7AC2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ABE09E24-C420-1517-34C7-39E044D272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980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C53B2417-0C8E-9055-BE5C-DD4E7B3477AD}"/>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1220401F-F27E-5E7A-4FBA-FE62160B1F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987DDF66-4487-0F60-AFF6-27C443C392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2402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43922131-9125-82C3-938C-797067B764BF}"/>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B9866B3C-E1F3-8F89-54D7-4DF13D320D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38C39697-641E-8C24-F5F4-35B0F40991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201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60711B09-619C-B79B-DD30-8B2BF2D2AAF7}"/>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45A5924B-55B4-BC06-F404-EB5648BCC1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91474D10-F4B9-1F3D-3692-5F5A197F59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968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F24C363D-EE74-CF6C-2C1F-BD413ED7546B}"/>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1B406635-BDC4-DF08-3542-98A2807469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C3DE444D-B71B-3D3E-C2B8-E4E0ACFF64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787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4809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27A37B7E-02A0-0BA6-7B48-09BC825335FA}"/>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A813E3AA-EF36-60CA-3F9E-937B9F752F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FD09CC94-29AC-FCEC-4C86-E9180911CE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6008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5BCA60B8-8012-1EE1-FA10-7A6E8CE161AE}"/>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96186C75-5E6B-A444-AA83-67181C4A50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14C8C636-AC4C-94BD-77DD-B05A1AEB99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5387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CF7AE118-4548-43A5-77DD-64D6ED4EB3DF}"/>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C8AFAD56-1E5B-C3E8-C715-B0E8EA834E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F41CF720-A70C-F9C0-3FB7-A7E5AF697B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6652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7808B1D7-5C8F-FC17-2BA0-B09F82FED2FC}"/>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BD577F02-BAA9-D1E5-B6FF-A26E94DFA0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65CFB495-42B8-30AA-FAB8-33454E5D96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3415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E5A75F04-DCD8-841B-84B8-97FEFC185575}"/>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347EB21D-FCA4-11EB-C781-8A7492665D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571DA2E7-ED36-C1EA-E41C-E692A3D83B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2623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83C03246-0089-32D7-05B2-58ACBF635220}"/>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5FC93ED0-A999-CA16-4F01-3C0E9D9077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718020DF-10CB-1C08-20B5-79BD7342E3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0193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B6622FC8-BF85-32D8-D824-7638C62DA56D}"/>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3C7A4B4F-0D25-7A74-8FF0-C718382F65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915B3C08-9A45-95F3-673B-5563125D3E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8963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A99CD5ED-4C40-B282-EEB4-2B1CBDD5DD2F}"/>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631F4DBD-3F68-A3B8-A3CE-317099BD82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6E934BCF-8D64-617A-B3A3-0BF04512F6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35006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8B0B500F-4E13-B993-D537-D3B405FCB60F}"/>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1D12DB3B-2B3D-71D6-A2AE-D59AAC98C5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385B3CDC-4EFB-B6ED-B4BF-275BE8C530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3783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322C2715-161F-A970-3090-6251668D0FB5}"/>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DBB02E0B-3CA0-27E5-CB6B-E96C132617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8EB6E501-C460-4737-4FB8-51DC3EF8D3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4164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53702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B943BB68-9D79-5B40-8878-8163E6E6E3B1}"/>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6AD55A09-0460-E163-84A7-7FAE0CC020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70030EFE-CC4D-8936-2348-3684A80014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2531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9E53A3AC-CA1B-435D-F4C6-26098BAA6025}"/>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E27C87D7-1663-1817-FAB5-7E07A56CD8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5C6AE5D5-F819-EADC-3CF4-AB994B6EA2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225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091BDEEB-2718-C90A-A761-0D02160C9C57}"/>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0BEA1E85-0094-B691-AE93-0562D3B4A3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C1E826D5-A140-BD62-6302-FDAA578848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49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A86877AB-F7A4-1864-151C-81DBE7F2A0D8}"/>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758E1689-91CC-3A7D-B185-BB188D440A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5320639D-FC0D-7B8C-2730-E4421654DA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Архитектура Docker    </a:t>
            </a:r>
          </a:p>
          <a:p>
            <a:pPr marL="228600" lvl="0" indent="-228600" algn="l" rtl="0">
              <a:spcBef>
                <a:spcPts val="0"/>
              </a:spcBef>
              <a:spcAft>
                <a:spcPts val="0"/>
              </a:spcAft>
              <a:buAutoNum type="arabicPeriod"/>
            </a:pPr>
            <a:r>
              <a:rPr lang="ru-RU" dirty="0"/>
              <a:t>Docker Engine:     </a:t>
            </a:r>
          </a:p>
          <a:p>
            <a:pPr marL="0" lvl="0" indent="0" algn="l" rtl="0">
              <a:spcBef>
                <a:spcPts val="0"/>
              </a:spcBef>
              <a:spcAft>
                <a:spcPts val="0"/>
              </a:spcAft>
              <a:buNone/>
            </a:pPr>
            <a:r>
              <a:rPr lang="ru-RU" dirty="0"/>
              <a:t>• Основной компонент Docker, который отвечает за создание, запуск и управление контейнерами.        </a:t>
            </a:r>
          </a:p>
          <a:p>
            <a:pPr marL="0" lvl="0" indent="0" algn="l" rtl="0">
              <a:spcBef>
                <a:spcPts val="0"/>
              </a:spcBef>
              <a:spcAft>
                <a:spcPts val="0"/>
              </a:spcAft>
              <a:buNone/>
            </a:pPr>
            <a:r>
              <a:rPr lang="ru-RU" dirty="0"/>
              <a:t>• Состоит из двух частей:       </a:t>
            </a:r>
          </a:p>
          <a:p>
            <a:pPr marL="0" lvl="0" indent="0" algn="l" rtl="0">
              <a:spcBef>
                <a:spcPts val="0"/>
              </a:spcBef>
              <a:spcAft>
                <a:spcPts val="0"/>
              </a:spcAft>
              <a:buNone/>
            </a:pPr>
            <a:r>
              <a:rPr lang="ru-RU" dirty="0"/>
              <a:t>• Server: Дает возможность управлять контейнерами через REST API.      </a:t>
            </a:r>
          </a:p>
          <a:p>
            <a:pPr marL="0" lvl="0" indent="0" algn="l" rtl="0">
              <a:spcBef>
                <a:spcPts val="0"/>
              </a:spcBef>
              <a:spcAft>
                <a:spcPts val="0"/>
              </a:spcAft>
              <a:buNone/>
            </a:pPr>
            <a:r>
              <a:rPr lang="ru-RU" dirty="0"/>
              <a:t>• Client: CLI для взаимодействия с сервером.</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2. Образы (</a:t>
            </a:r>
            <a:r>
              <a:rPr lang="ru-RU" dirty="0" err="1"/>
              <a:t>Images</a:t>
            </a:r>
            <a:r>
              <a:rPr lang="ru-RU" dirty="0"/>
              <a:t>):     </a:t>
            </a:r>
          </a:p>
          <a:p>
            <a:pPr marL="0" lvl="0" indent="0" algn="l" rtl="0">
              <a:spcBef>
                <a:spcPts val="0"/>
              </a:spcBef>
              <a:spcAft>
                <a:spcPts val="0"/>
              </a:spcAft>
              <a:buNone/>
            </a:pPr>
            <a:r>
              <a:rPr lang="ru-RU" dirty="0"/>
              <a:t>• Образ — это шаблон для создания контейнера. Он включает в себя приложение и все его зависимости.     </a:t>
            </a:r>
          </a:p>
          <a:p>
            <a:pPr marL="0" lvl="0" indent="0" algn="l" rtl="0">
              <a:spcBef>
                <a:spcPts val="0"/>
              </a:spcBef>
              <a:spcAft>
                <a:spcPts val="0"/>
              </a:spcAft>
              <a:buNone/>
            </a:pPr>
            <a:r>
              <a:rPr lang="ru-RU" dirty="0"/>
              <a:t>• Образы могут быть созданы вручную с помощью </a:t>
            </a:r>
            <a:r>
              <a:rPr lang="ru-RU" dirty="0" err="1"/>
              <a:t>Dockerfile</a:t>
            </a:r>
            <a:r>
              <a:rPr lang="ru-RU" dirty="0"/>
              <a:t> или загружены из Docker </a:t>
            </a:r>
            <a:r>
              <a:rPr lang="ru-RU" dirty="0" err="1"/>
              <a:t>Hub</a:t>
            </a:r>
            <a:r>
              <a:rPr lang="ru-RU" dirty="0"/>
              <a:t>.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3. Контейнеры (</a:t>
            </a:r>
            <a:r>
              <a:rPr lang="ru-RU" dirty="0" err="1"/>
              <a:t>Containers</a:t>
            </a:r>
            <a:r>
              <a:rPr lang="ru-RU" dirty="0"/>
              <a:t>):     </a:t>
            </a:r>
          </a:p>
          <a:p>
            <a:pPr marL="0" lvl="0" indent="0" algn="l" rtl="0">
              <a:spcBef>
                <a:spcPts val="0"/>
              </a:spcBef>
              <a:spcAft>
                <a:spcPts val="0"/>
              </a:spcAft>
              <a:buNone/>
            </a:pPr>
            <a:r>
              <a:rPr lang="ru-RU" dirty="0"/>
              <a:t>• Контейнер — это запущенный экземпляр образа. Он изолирован от других контейнеров и имеет собственную файловую систему, сетевые настройки и процессы.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4. Docker </a:t>
            </a:r>
            <a:r>
              <a:rPr lang="ru-RU" dirty="0" err="1"/>
              <a:t>Hub</a:t>
            </a:r>
            <a:r>
              <a:rPr lang="ru-RU" dirty="0"/>
              <a:t>:    </a:t>
            </a:r>
          </a:p>
          <a:p>
            <a:pPr marL="0" lvl="0" indent="0" algn="l" rtl="0">
              <a:spcBef>
                <a:spcPts val="0"/>
              </a:spcBef>
              <a:spcAft>
                <a:spcPts val="0"/>
              </a:spcAft>
              <a:buNone/>
            </a:pPr>
            <a:r>
              <a:rPr lang="ru-RU" dirty="0"/>
              <a:t>• Облачный реестр для хранения и распространения образов Docker. Пользователи могут загружать свои образы или скачивать образы других пользователей.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5. Docker </a:t>
            </a:r>
            <a:r>
              <a:rPr lang="ru-RU" dirty="0" err="1"/>
              <a:t>Compose</a:t>
            </a:r>
            <a:r>
              <a:rPr lang="ru-RU" dirty="0"/>
              <a:t>:     </a:t>
            </a:r>
          </a:p>
          <a:p>
            <a:pPr marL="0" lvl="0" indent="0" algn="l" rtl="0">
              <a:spcBef>
                <a:spcPts val="0"/>
              </a:spcBef>
              <a:spcAft>
                <a:spcPts val="0"/>
              </a:spcAft>
              <a:buNone/>
            </a:pPr>
            <a:r>
              <a:rPr lang="ru-RU" dirty="0"/>
              <a:t>• Инструмент для определения и запуска </a:t>
            </a:r>
            <a:r>
              <a:rPr lang="ru-RU" dirty="0" err="1"/>
              <a:t>многоконтейнерных</a:t>
            </a:r>
            <a:r>
              <a:rPr lang="ru-RU" dirty="0"/>
              <a:t> приложений с помощью YAML-файлов.    </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6. Тома (</a:t>
            </a:r>
            <a:r>
              <a:rPr lang="ru-RU" dirty="0" err="1"/>
              <a:t>Volumes</a:t>
            </a:r>
            <a:r>
              <a:rPr lang="ru-RU" dirty="0"/>
              <a:t>)- Механизм хранения данных вне контейнеров:</a:t>
            </a:r>
          </a:p>
          <a:p>
            <a:pPr marL="0" lvl="0" indent="0" algn="l" rtl="0">
              <a:spcBef>
                <a:spcPts val="0"/>
              </a:spcBef>
              <a:spcAft>
                <a:spcPts val="0"/>
              </a:spcAft>
              <a:buNone/>
            </a:pPr>
            <a:endParaRPr lang="ru-RU" dirty="0"/>
          </a:p>
          <a:p>
            <a:pPr marL="0" lvl="0" indent="0" algn="l" rtl="0">
              <a:spcBef>
                <a:spcPts val="0"/>
              </a:spcBef>
              <a:spcAft>
                <a:spcPts val="0"/>
              </a:spcAft>
              <a:buNone/>
            </a:pPr>
            <a:r>
              <a:rPr lang="ru-RU" dirty="0"/>
              <a:t>7. Сети (Networks) - Изолированные окружения для связи контейнеров:</a:t>
            </a:r>
            <a:endParaRPr dirty="0"/>
          </a:p>
        </p:txBody>
      </p:sp>
    </p:spTree>
    <p:extLst>
      <p:ext uri="{BB962C8B-B14F-4D97-AF65-F5344CB8AC3E}">
        <p14:creationId xmlns:p14="http://schemas.microsoft.com/office/powerpoint/2010/main" val="299857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F2F6E823-C8A7-9C40-F8CC-9F31C7510F4A}"/>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15C0E090-ACCB-7556-7090-B8B309BF3E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9B8853C5-B7C1-3B78-849C-415118CAC8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161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F9F7E93F-384C-9E8B-83CC-8DE6971BCEAF}"/>
            </a:ext>
          </a:extLst>
        </p:cNvPr>
        <p:cNvGrpSpPr/>
        <p:nvPr/>
      </p:nvGrpSpPr>
      <p:grpSpPr>
        <a:xfrm>
          <a:off x="0" y="0"/>
          <a:ext cx="0" cy="0"/>
          <a:chOff x="0" y="0"/>
          <a:chExt cx="0" cy="0"/>
        </a:xfrm>
      </p:grpSpPr>
      <p:sp>
        <p:nvSpPr>
          <p:cNvPr id="67" name="Google Shape;67;g18a87eb8680_0_323:notes">
            <a:extLst>
              <a:ext uri="{FF2B5EF4-FFF2-40B4-BE49-F238E27FC236}">
                <a16:creationId xmlns:a16="http://schemas.microsoft.com/office/drawing/2014/main" id="{AD1F58D6-3D3F-E242-B90B-3694457E20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a:extLst>
              <a:ext uri="{FF2B5EF4-FFF2-40B4-BE49-F238E27FC236}">
                <a16:creationId xmlns:a16="http://schemas.microsoft.com/office/drawing/2014/main" id="{A4EF2594-00CD-A70C-48AA-25F356253B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304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0" name="Google Shape;10;p2"/>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39125" y="3848863"/>
            <a:ext cx="42915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6" name="Google Shape;46;p11"/>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marL="914400" lvl="1"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371600" lvl="2"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1828800" lvl="3"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2286000" lvl="4"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2743200" lvl="5"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3200400" lvl="6"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3657600" lvl="7"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4114800" lvl="8"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4" name="Google Shape;14;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7" name="Google Shape;17;p4"/>
          <p:cNvSpPr txBox="1">
            <a:spLocks noGrp="1"/>
          </p:cNvSpPr>
          <p:nvPr>
            <p:ph type="body" idx="1"/>
          </p:nvPr>
        </p:nvSpPr>
        <p:spPr>
          <a:xfrm>
            <a:off x="1115100" y="1152475"/>
            <a:ext cx="6913800" cy="3456000"/>
          </a:xfrm>
          <a:prstGeom prst="rect">
            <a:avLst/>
          </a:prstGeom>
          <a:solidFill>
            <a:schemeClr val="dk1">
              <a:alpha val="56699"/>
            </a:schemeClr>
          </a:solidFill>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marL="914400" lvl="1" indent="-317500">
              <a:spcBef>
                <a:spcPts val="0"/>
              </a:spcBef>
              <a:spcAft>
                <a:spcPts val="0"/>
              </a:spcAft>
              <a:buClr>
                <a:srgbClr val="191919"/>
              </a:buClr>
              <a:buSzPts val="1400"/>
              <a:buFont typeface="Roboto Condensed Light"/>
              <a:buChar char="○"/>
              <a:defRPr sz="1400">
                <a:latin typeface="Fira Sans Condensed"/>
                <a:ea typeface="Fira Sans Condensed"/>
                <a:cs typeface="Fira Sans Condensed"/>
                <a:sym typeface="Fira Sans Condensed"/>
              </a:defRPr>
            </a:lvl2pPr>
            <a:lvl3pPr marL="1371600" lvl="2" indent="-317500">
              <a:spcBef>
                <a:spcPts val="0"/>
              </a:spcBef>
              <a:spcAft>
                <a:spcPts val="0"/>
              </a:spcAft>
              <a:buClr>
                <a:srgbClr val="191919"/>
              </a:buClr>
              <a:buSzPts val="1400"/>
              <a:buFont typeface="Roboto Condensed Light"/>
              <a:buChar char="■"/>
              <a:defRPr sz="1200"/>
            </a:lvl3pPr>
            <a:lvl4pPr marL="1828800" lvl="3" indent="-317500">
              <a:spcBef>
                <a:spcPts val="0"/>
              </a:spcBef>
              <a:spcAft>
                <a:spcPts val="0"/>
              </a:spcAft>
              <a:buClr>
                <a:srgbClr val="191919"/>
              </a:buClr>
              <a:buSzPts val="1400"/>
              <a:buFont typeface="Roboto Condensed Light"/>
              <a:buChar char="●"/>
              <a:defRPr sz="1200"/>
            </a:lvl4pPr>
            <a:lvl5pPr marL="2286000" lvl="4" indent="-317500">
              <a:spcBef>
                <a:spcPts val="0"/>
              </a:spcBef>
              <a:spcAft>
                <a:spcPts val="0"/>
              </a:spcAft>
              <a:buClr>
                <a:srgbClr val="191919"/>
              </a:buClr>
              <a:buSzPts val="1400"/>
              <a:buFont typeface="Roboto Condensed Light"/>
              <a:buChar char="○"/>
              <a:defRPr sz="1200"/>
            </a:lvl5pPr>
            <a:lvl6pPr marL="2743200" lvl="5" indent="-317500">
              <a:spcBef>
                <a:spcPts val="0"/>
              </a:spcBef>
              <a:spcAft>
                <a:spcPts val="0"/>
              </a:spcAft>
              <a:buClr>
                <a:srgbClr val="191919"/>
              </a:buClr>
              <a:buSzPts val="1400"/>
              <a:buFont typeface="Roboto Condensed Light"/>
              <a:buChar char="■"/>
              <a:defRPr sz="1200"/>
            </a:lvl6pPr>
            <a:lvl7pPr marL="3200400" lvl="6" indent="-317500">
              <a:spcBef>
                <a:spcPts val="0"/>
              </a:spcBef>
              <a:spcAft>
                <a:spcPts val="0"/>
              </a:spcAft>
              <a:buClr>
                <a:srgbClr val="191919"/>
              </a:buClr>
              <a:buSzPts val="1400"/>
              <a:buFont typeface="Roboto Condensed Light"/>
              <a:buChar char="●"/>
              <a:defRPr sz="1200"/>
            </a:lvl7pPr>
            <a:lvl8pPr marL="3657600" lvl="7" indent="-317500">
              <a:spcBef>
                <a:spcPts val="0"/>
              </a:spcBef>
              <a:spcAft>
                <a:spcPts val="0"/>
              </a:spcAft>
              <a:buClr>
                <a:srgbClr val="191919"/>
              </a:buClr>
              <a:buSzPts val="1400"/>
              <a:buFont typeface="Roboto Condensed Light"/>
              <a:buChar char="○"/>
              <a:defRPr sz="1200"/>
            </a:lvl8pPr>
            <a:lvl9pPr marL="4114800" lvl="8" indent="-317500">
              <a:spcBef>
                <a:spcPts val="0"/>
              </a:spcBef>
              <a:spcAft>
                <a:spcPts val="0"/>
              </a:spcAft>
              <a:buClr>
                <a:srgbClr val="191919"/>
              </a:buClr>
              <a:buSzPts val="1400"/>
              <a:buFont typeface="Roboto Condensed Light"/>
              <a:buChar char="■"/>
              <a:defRPr sz="1200"/>
            </a:lvl9pPr>
          </a:lstStyle>
          <a:p>
            <a:endParaRPr/>
          </a:p>
        </p:txBody>
      </p:sp>
      <p:sp>
        <p:nvSpPr>
          <p:cNvPr id="18" name="Google Shape;18;p4"/>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1" name="Google Shape;21;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2" name="Google Shape;22;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3" name="Google Shape;23;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4" name="Google Shape;24;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5" name="Google Shape;25;p5"/>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8" name="Google Shape;28;p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1" name="Google Shape;31;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a:endParaRPr/>
          </a:p>
        </p:txBody>
      </p:sp>
      <p:sp>
        <p:nvSpPr>
          <p:cNvPr id="32" name="Google Shape;32;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5" name="Google Shape;35;p8"/>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8" name="Google Shape;38;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3" name="Google Shape;43;p10"/>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11.pn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notesSlide" Target="../notesSlides/notesSlide12.xml"/><Relationship Id="rId16" Type="http://schemas.openxmlformats.org/officeDocument/2006/relationships/image" Target="../media/image41.png"/><Relationship Id="rId1" Type="http://schemas.openxmlformats.org/officeDocument/2006/relationships/slideLayout" Target="../slideLayouts/slideLayout5.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3.png"/><Relationship Id="rId7"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44.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s://docs.docker.com/" TargetMode="External"/><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hyperlink" Target="https://github.com/docker/lab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image" Target="../media/image25.svg"/><Relationship Id="rId2" Type="http://schemas.openxmlformats.org/officeDocument/2006/relationships/notesSlide" Target="../notesSlides/notesSlide6.xml"/><Relationship Id="rId16"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5" Type="http://schemas.openxmlformats.org/officeDocument/2006/relationships/image" Target="../media/image23.svg"/><Relationship Id="rId10" Type="http://schemas.openxmlformats.org/officeDocument/2006/relationships/image" Target="../media/image18.png"/><Relationship Id="rId19" Type="http://schemas.openxmlformats.org/officeDocument/2006/relationships/image" Target="../media/image27.svg"/><Relationship Id="rId4" Type="http://schemas.openxmlformats.org/officeDocument/2006/relationships/image" Target="../media/image12.png"/><Relationship Id="rId9" Type="http://schemas.openxmlformats.org/officeDocument/2006/relationships/image" Target="../media/image17.sv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3640675" y="1732306"/>
            <a:ext cx="5572249" cy="14029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u-RU" sz="5000" dirty="0">
                <a:latin typeface="Fira Sans Condensed" panose="020B0503050000020004" pitchFamily="34" charset="0"/>
              </a:rPr>
              <a:t>Практика </a:t>
            </a:r>
            <a:r>
              <a:rPr lang="en-US" sz="5000" dirty="0">
                <a:latin typeface="Fira Sans Condensed" panose="020B0503050000020004" pitchFamily="34" charset="0"/>
              </a:rPr>
              <a:t>Docker</a:t>
            </a:r>
            <a:endParaRPr sz="5000" dirty="0">
              <a:latin typeface="Fira Sans Condensed" panose="020B0503050000020004" pitchFamily="34" charset="0"/>
            </a:endParaRPr>
          </a:p>
        </p:txBody>
      </p:sp>
      <p:pic>
        <p:nvPicPr>
          <p:cNvPr id="59" name="Google Shape;59;p15"/>
          <p:cNvPicPr preferRelativeResize="0"/>
          <p:nvPr/>
        </p:nvPicPr>
        <p:blipFill rotWithShape="1">
          <a:blip r:embed="rId4">
            <a:alphaModFix/>
          </a:blip>
          <a:srcRect l="25302" r="25297"/>
          <a:stretch/>
        </p:blipFill>
        <p:spPr>
          <a:xfrm>
            <a:off x="767950" y="978400"/>
            <a:ext cx="3049450" cy="34723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6EAFB126-E109-8D0F-E30F-72BE78ACE4C7}"/>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35F7E006-4A58-6E3E-D141-2704DF547FBC}"/>
              </a:ext>
            </a:extLst>
          </p:cNvPr>
          <p:cNvPicPr>
            <a:picLocks noChangeAspect="1"/>
          </p:cNvPicPr>
          <p:nvPr/>
        </p:nvPicPr>
        <p:blipFill>
          <a:blip r:embed="rId3"/>
          <a:stretch>
            <a:fillRect/>
          </a:stretch>
        </p:blipFill>
        <p:spPr>
          <a:xfrm>
            <a:off x="6683643" y="0"/>
            <a:ext cx="2209063" cy="1242598"/>
          </a:xfrm>
          <a:prstGeom prst="rect">
            <a:avLst/>
          </a:prstGeom>
          <a:effectLst>
            <a:glow rad="228600">
              <a:schemeClr val="accent2">
                <a:satMod val="175000"/>
                <a:alpha val="40000"/>
              </a:schemeClr>
            </a:glow>
          </a:effectLst>
        </p:spPr>
      </p:pic>
      <p:sp>
        <p:nvSpPr>
          <p:cNvPr id="5" name="Заголовок 2">
            <a:extLst>
              <a:ext uri="{FF2B5EF4-FFF2-40B4-BE49-F238E27FC236}">
                <a16:creationId xmlns:a16="http://schemas.microsoft.com/office/drawing/2014/main" id="{A18849F7-F30B-0670-7AB0-6C4556834633}"/>
              </a:ext>
            </a:extLst>
          </p:cNvPr>
          <p:cNvSpPr>
            <a:spLocks noGrp="1"/>
          </p:cNvSpPr>
          <p:nvPr>
            <p:ph type="title"/>
          </p:nvPr>
        </p:nvSpPr>
        <p:spPr>
          <a:xfrm>
            <a:off x="318800" y="319881"/>
            <a:ext cx="7982242" cy="725574"/>
          </a:xfrm>
        </p:spPr>
        <p:txBody>
          <a:bodyPr/>
          <a:lstStyle/>
          <a:p>
            <a:r>
              <a:rPr lang="ru-RU" sz="3200" dirty="0"/>
              <a:t>Основные команды</a:t>
            </a:r>
          </a:p>
        </p:txBody>
      </p:sp>
      <p:graphicFrame>
        <p:nvGraphicFramePr>
          <p:cNvPr id="2" name="Таблица 1">
            <a:extLst>
              <a:ext uri="{FF2B5EF4-FFF2-40B4-BE49-F238E27FC236}">
                <a16:creationId xmlns:a16="http://schemas.microsoft.com/office/drawing/2014/main" id="{9AC855F1-8729-9197-97A4-F5A64818C45A}"/>
              </a:ext>
            </a:extLst>
          </p:cNvPr>
          <p:cNvGraphicFramePr>
            <a:graphicFrameLocks noGrp="1"/>
          </p:cNvGraphicFramePr>
          <p:nvPr>
            <p:extLst>
              <p:ext uri="{D42A27DB-BD31-4B8C-83A1-F6EECF244321}">
                <p14:modId xmlns:p14="http://schemas.microsoft.com/office/powerpoint/2010/main" val="1192510596"/>
              </p:ext>
            </p:extLst>
          </p:nvPr>
        </p:nvGraphicFramePr>
        <p:xfrm>
          <a:off x="751534" y="1758859"/>
          <a:ext cx="7853204" cy="2546952"/>
        </p:xfrm>
        <a:graphic>
          <a:graphicData uri="http://schemas.openxmlformats.org/drawingml/2006/table">
            <a:tbl>
              <a:tblPr firstRow="1" bandRow="1">
                <a:tableStyleId>{AF606853-7671-496A-8E4F-DF71F8EC918B}</a:tableStyleId>
              </a:tblPr>
              <a:tblGrid>
                <a:gridCol w="2712672">
                  <a:extLst>
                    <a:ext uri="{9D8B030D-6E8A-4147-A177-3AD203B41FA5}">
                      <a16:colId xmlns:a16="http://schemas.microsoft.com/office/drawing/2014/main" val="2332238174"/>
                    </a:ext>
                  </a:extLst>
                </a:gridCol>
                <a:gridCol w="5140532">
                  <a:extLst>
                    <a:ext uri="{9D8B030D-6E8A-4147-A177-3AD203B41FA5}">
                      <a16:colId xmlns:a16="http://schemas.microsoft.com/office/drawing/2014/main" val="635224807"/>
                    </a:ext>
                  </a:extLst>
                </a:gridCol>
              </a:tblGrid>
              <a:tr h="317473">
                <a:tc>
                  <a:txBody>
                    <a:bodyPr/>
                    <a:lstStyle/>
                    <a:p>
                      <a:r>
                        <a:rPr lang="ru-RU" sz="1600" dirty="0"/>
                        <a:t>Команда</a:t>
                      </a:r>
                    </a:p>
                  </a:txBody>
                  <a:tcPr/>
                </a:tc>
                <a:tc>
                  <a:txBody>
                    <a:bodyPr/>
                    <a:lstStyle/>
                    <a:p>
                      <a:r>
                        <a:rPr lang="ru-RU" sz="1600" dirty="0"/>
                        <a:t>Описание</a:t>
                      </a:r>
                    </a:p>
                  </a:txBody>
                  <a:tcPr/>
                </a:tc>
                <a:extLst>
                  <a:ext uri="{0D108BD9-81ED-4DB2-BD59-A6C34878D82A}">
                    <a16:rowId xmlns:a16="http://schemas.microsoft.com/office/drawing/2014/main" val="1912713696"/>
                  </a:ext>
                </a:extLst>
              </a:tr>
              <a:tr h="351144">
                <a:tc>
                  <a:txBody>
                    <a:bodyPr/>
                    <a:lstStyle/>
                    <a:p>
                      <a:r>
                        <a:rPr lang="en-US" sz="1600" dirty="0">
                          <a:solidFill>
                            <a:schemeClr val="accent1"/>
                          </a:solidFill>
                        </a:rPr>
                        <a:t>docker build -t &lt;name&gt; .</a:t>
                      </a:r>
                      <a:endParaRPr lang="ru-RU" sz="1600" dirty="0">
                        <a:solidFill>
                          <a:schemeClr val="accent1"/>
                        </a:solidFill>
                      </a:endParaRPr>
                    </a:p>
                  </a:txBody>
                  <a:tcPr/>
                </a:tc>
                <a:tc>
                  <a:txBody>
                    <a:bodyPr/>
                    <a:lstStyle/>
                    <a:p>
                      <a:r>
                        <a:rPr lang="ru-RU" sz="1600" dirty="0">
                          <a:solidFill>
                            <a:schemeClr val="accent1"/>
                          </a:solidFill>
                        </a:rPr>
                        <a:t>Собрать образ из </a:t>
                      </a:r>
                      <a:r>
                        <a:rPr lang="ru-RU" sz="1600" dirty="0" err="1">
                          <a:solidFill>
                            <a:schemeClr val="accent1"/>
                          </a:solidFill>
                        </a:rPr>
                        <a:t>Dockerfile</a:t>
                      </a:r>
                      <a:r>
                        <a:rPr lang="ru-RU" sz="1600" dirty="0">
                          <a:solidFill>
                            <a:schemeClr val="accent1"/>
                          </a:solidFill>
                        </a:rPr>
                        <a:t> в текущем каталоге</a:t>
                      </a:r>
                    </a:p>
                  </a:txBody>
                  <a:tcPr/>
                </a:tc>
                <a:extLst>
                  <a:ext uri="{0D108BD9-81ED-4DB2-BD59-A6C34878D82A}">
                    <a16:rowId xmlns:a16="http://schemas.microsoft.com/office/drawing/2014/main" val="278894862"/>
                  </a:ext>
                </a:extLst>
              </a:tr>
              <a:tr h="351144">
                <a:tc>
                  <a:txBody>
                    <a:bodyPr/>
                    <a:lstStyle/>
                    <a:p>
                      <a:r>
                        <a:rPr lang="en-US" sz="1600" dirty="0">
                          <a:solidFill>
                            <a:schemeClr val="accent1"/>
                          </a:solidFill>
                        </a:rPr>
                        <a:t>docker-compose up</a:t>
                      </a:r>
                      <a:endParaRPr lang="ru-RU" sz="1600" dirty="0">
                        <a:solidFill>
                          <a:schemeClr val="accent1"/>
                        </a:solidFill>
                      </a:endParaRPr>
                    </a:p>
                  </a:txBody>
                  <a:tcPr/>
                </a:tc>
                <a:tc>
                  <a:txBody>
                    <a:bodyPr/>
                    <a:lstStyle/>
                    <a:p>
                      <a:r>
                        <a:rPr lang="ru-RU" sz="1600" dirty="0">
                          <a:solidFill>
                            <a:schemeClr val="accent1"/>
                          </a:solidFill>
                        </a:rPr>
                        <a:t>Запустить все сервисы, определенные в файле </a:t>
                      </a:r>
                      <a:r>
                        <a:rPr lang="ru-RU" sz="1600" dirty="0" err="1">
                          <a:solidFill>
                            <a:schemeClr val="accent1"/>
                          </a:solidFill>
                        </a:rPr>
                        <a:t>docker-compose.yml</a:t>
                      </a:r>
                      <a:r>
                        <a:rPr lang="ru-RU" sz="1600" dirty="0">
                          <a:solidFill>
                            <a:schemeClr val="accent1"/>
                          </a:solidFill>
                        </a:rPr>
                        <a:t>.</a:t>
                      </a:r>
                    </a:p>
                  </a:txBody>
                  <a:tcPr/>
                </a:tc>
                <a:extLst>
                  <a:ext uri="{0D108BD9-81ED-4DB2-BD59-A6C34878D82A}">
                    <a16:rowId xmlns:a16="http://schemas.microsoft.com/office/drawing/2014/main" val="3246320861"/>
                  </a:ext>
                </a:extLst>
              </a:tr>
              <a:tr h="351144">
                <a:tc>
                  <a:txBody>
                    <a:bodyPr/>
                    <a:lstStyle/>
                    <a:p>
                      <a:r>
                        <a:rPr lang="en-US" sz="1600" dirty="0">
                          <a:solidFill>
                            <a:schemeClr val="accent1"/>
                          </a:solidFill>
                        </a:rPr>
                        <a:t>docker-compose down</a:t>
                      </a:r>
                      <a:endParaRPr lang="ru-RU" sz="1600" dirty="0">
                        <a:solidFill>
                          <a:schemeClr val="accent1"/>
                        </a:solidFill>
                      </a:endParaRPr>
                    </a:p>
                  </a:txBody>
                  <a:tcPr/>
                </a:tc>
                <a:tc>
                  <a:txBody>
                    <a:bodyPr/>
                    <a:lstStyle/>
                    <a:p>
                      <a:r>
                        <a:rPr lang="ru-RU" sz="1600" dirty="0">
                          <a:solidFill>
                            <a:schemeClr val="accent1"/>
                          </a:solidFill>
                        </a:rPr>
                        <a:t>Остановить и удалить все контейнеры, сети и тома, созданные с помощью </a:t>
                      </a:r>
                      <a:r>
                        <a:rPr lang="ru-RU" sz="1600" dirty="0" err="1">
                          <a:solidFill>
                            <a:schemeClr val="accent1"/>
                          </a:solidFill>
                        </a:rPr>
                        <a:t>docker-compose</a:t>
                      </a:r>
                      <a:r>
                        <a:rPr lang="ru-RU" sz="1600" dirty="0">
                          <a:solidFill>
                            <a:schemeClr val="accent1"/>
                          </a:solidFill>
                        </a:rPr>
                        <a:t> </a:t>
                      </a:r>
                      <a:r>
                        <a:rPr lang="ru-RU" sz="1600" dirty="0" err="1">
                          <a:solidFill>
                            <a:schemeClr val="accent1"/>
                          </a:solidFill>
                        </a:rPr>
                        <a:t>up</a:t>
                      </a:r>
                      <a:r>
                        <a:rPr lang="ru-RU" sz="1600" dirty="0">
                          <a:solidFill>
                            <a:schemeClr val="accent1"/>
                          </a:solidFill>
                        </a:rPr>
                        <a:t>.</a:t>
                      </a:r>
                    </a:p>
                  </a:txBody>
                  <a:tcPr/>
                </a:tc>
                <a:extLst>
                  <a:ext uri="{0D108BD9-81ED-4DB2-BD59-A6C34878D82A}">
                    <a16:rowId xmlns:a16="http://schemas.microsoft.com/office/drawing/2014/main" val="4239106360"/>
                  </a:ext>
                </a:extLst>
              </a:tr>
              <a:tr h="351144">
                <a:tc>
                  <a:txBody>
                    <a:bodyPr/>
                    <a:lstStyle/>
                    <a:p>
                      <a:r>
                        <a:rPr lang="en-US" sz="1600" dirty="0">
                          <a:solidFill>
                            <a:schemeClr val="accent1"/>
                          </a:solidFill>
                        </a:rPr>
                        <a:t>docker network ls</a:t>
                      </a:r>
                      <a:endParaRPr lang="ru-RU" sz="1600" dirty="0">
                        <a:solidFill>
                          <a:schemeClr val="accent1"/>
                        </a:solidFill>
                      </a:endParaRPr>
                    </a:p>
                  </a:txBody>
                  <a:tcPr/>
                </a:tc>
                <a:tc>
                  <a:txBody>
                    <a:bodyPr/>
                    <a:lstStyle/>
                    <a:p>
                      <a:r>
                        <a:rPr lang="ru-RU" sz="1600" dirty="0">
                          <a:solidFill>
                            <a:schemeClr val="accent1"/>
                          </a:solidFill>
                        </a:rPr>
                        <a:t>Показать список сетей </a:t>
                      </a:r>
                      <a:r>
                        <a:rPr lang="en-US" sz="1600" dirty="0">
                          <a:solidFill>
                            <a:schemeClr val="accent1"/>
                          </a:solidFill>
                        </a:rPr>
                        <a:t>Docker.</a:t>
                      </a:r>
                      <a:endParaRPr lang="ru-RU" sz="1600" dirty="0">
                        <a:solidFill>
                          <a:schemeClr val="accent1"/>
                        </a:solidFill>
                      </a:endParaRPr>
                    </a:p>
                  </a:txBody>
                  <a:tcPr/>
                </a:tc>
                <a:extLst>
                  <a:ext uri="{0D108BD9-81ED-4DB2-BD59-A6C34878D82A}">
                    <a16:rowId xmlns:a16="http://schemas.microsoft.com/office/drawing/2014/main" val="1136563723"/>
                  </a:ext>
                </a:extLst>
              </a:tr>
              <a:tr h="351144">
                <a:tc>
                  <a:txBody>
                    <a:bodyPr/>
                    <a:lstStyle/>
                    <a:p>
                      <a:r>
                        <a:rPr lang="en-US" sz="1600" dirty="0">
                          <a:solidFill>
                            <a:schemeClr val="accent1"/>
                          </a:solidFill>
                        </a:rPr>
                        <a:t>docker volume ls</a:t>
                      </a:r>
                      <a:endParaRPr lang="ru-RU" sz="1600" dirty="0">
                        <a:solidFill>
                          <a:schemeClr val="accent1"/>
                        </a:solidFill>
                      </a:endParaRPr>
                    </a:p>
                  </a:txBody>
                  <a:tcPr/>
                </a:tc>
                <a:tc>
                  <a:txBody>
                    <a:bodyPr/>
                    <a:lstStyle/>
                    <a:p>
                      <a:r>
                        <a:rPr lang="ru-RU" sz="1600" dirty="0">
                          <a:solidFill>
                            <a:schemeClr val="accent1"/>
                          </a:solidFill>
                        </a:rPr>
                        <a:t>Показать список томов </a:t>
                      </a:r>
                      <a:r>
                        <a:rPr lang="en-US" sz="1600" dirty="0">
                          <a:solidFill>
                            <a:schemeClr val="accent1"/>
                          </a:solidFill>
                        </a:rPr>
                        <a:t>Docker.</a:t>
                      </a:r>
                      <a:endParaRPr lang="ru-RU" sz="1600" dirty="0">
                        <a:solidFill>
                          <a:schemeClr val="accent1"/>
                        </a:solidFill>
                      </a:endParaRPr>
                    </a:p>
                  </a:txBody>
                  <a:tcPr/>
                </a:tc>
                <a:extLst>
                  <a:ext uri="{0D108BD9-81ED-4DB2-BD59-A6C34878D82A}">
                    <a16:rowId xmlns:a16="http://schemas.microsoft.com/office/drawing/2014/main" val="2181371712"/>
                  </a:ext>
                </a:extLst>
              </a:tr>
            </a:tbl>
          </a:graphicData>
        </a:graphic>
      </p:graphicFrame>
    </p:spTree>
    <p:extLst>
      <p:ext uri="{BB962C8B-B14F-4D97-AF65-F5344CB8AC3E}">
        <p14:creationId xmlns:p14="http://schemas.microsoft.com/office/powerpoint/2010/main" val="290975718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47CE2E72-9F80-5382-AEDE-353A875EB63F}"/>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C306E55B-E809-C697-15C9-1738F6394901}"/>
              </a:ext>
            </a:extLst>
          </p:cNvPr>
          <p:cNvPicPr>
            <a:picLocks noChangeAspect="1"/>
          </p:cNvPicPr>
          <p:nvPr/>
        </p:nvPicPr>
        <p:blipFill>
          <a:blip r:embed="rId3"/>
          <a:stretch>
            <a:fillRect/>
          </a:stretch>
        </p:blipFill>
        <p:spPr>
          <a:xfrm>
            <a:off x="6683643" y="0"/>
            <a:ext cx="2209063" cy="1242598"/>
          </a:xfrm>
          <a:prstGeom prst="rect">
            <a:avLst/>
          </a:prstGeom>
          <a:effectLst>
            <a:glow rad="228600">
              <a:schemeClr val="accent2">
                <a:satMod val="175000"/>
                <a:alpha val="40000"/>
              </a:schemeClr>
            </a:glow>
          </a:effectLst>
        </p:spPr>
      </p:pic>
      <p:sp>
        <p:nvSpPr>
          <p:cNvPr id="5" name="Заголовок 2">
            <a:extLst>
              <a:ext uri="{FF2B5EF4-FFF2-40B4-BE49-F238E27FC236}">
                <a16:creationId xmlns:a16="http://schemas.microsoft.com/office/drawing/2014/main" id="{54D53F94-987A-180D-6CD0-A3B369F994D1}"/>
              </a:ext>
            </a:extLst>
          </p:cNvPr>
          <p:cNvSpPr>
            <a:spLocks noGrp="1"/>
          </p:cNvSpPr>
          <p:nvPr>
            <p:ph type="title"/>
          </p:nvPr>
        </p:nvSpPr>
        <p:spPr>
          <a:xfrm>
            <a:off x="318800" y="319881"/>
            <a:ext cx="7982242" cy="725574"/>
          </a:xfrm>
        </p:spPr>
        <p:txBody>
          <a:bodyPr/>
          <a:lstStyle/>
          <a:p>
            <a:r>
              <a:rPr lang="en-US" sz="3200" dirty="0" err="1"/>
              <a:t>Dockerfile</a:t>
            </a:r>
            <a:endParaRPr lang="ru-RU" sz="3200" dirty="0"/>
          </a:p>
        </p:txBody>
      </p:sp>
      <p:sp>
        <p:nvSpPr>
          <p:cNvPr id="4" name="TextBox 3">
            <a:extLst>
              <a:ext uri="{FF2B5EF4-FFF2-40B4-BE49-F238E27FC236}">
                <a16:creationId xmlns:a16="http://schemas.microsoft.com/office/drawing/2014/main" id="{62B7CF98-5194-E81C-8D99-7E289C50BE94}"/>
              </a:ext>
            </a:extLst>
          </p:cNvPr>
          <p:cNvSpPr txBox="1"/>
          <p:nvPr/>
        </p:nvSpPr>
        <p:spPr>
          <a:xfrm>
            <a:off x="1001463" y="1431832"/>
            <a:ext cx="7336945" cy="338554"/>
          </a:xfrm>
          <a:prstGeom prst="rect">
            <a:avLst/>
          </a:prstGeom>
          <a:noFill/>
        </p:spPr>
        <p:txBody>
          <a:bodyPr wrap="square" rtlCol="0">
            <a:spAutoFit/>
          </a:bodyPr>
          <a:lstStyle/>
          <a:p>
            <a:r>
              <a:rPr lang="ru-RU" sz="1600" u="sng" dirty="0" err="1">
                <a:solidFill>
                  <a:schemeClr val="accent4"/>
                </a:solidFill>
                <a:latin typeface="Fira Sans Condensed" panose="020B0503050000020004" pitchFamily="34" charset="0"/>
              </a:rPr>
              <a:t>Dockerfile</a:t>
            </a:r>
            <a:r>
              <a:rPr lang="ru-RU" sz="1600" u="sng" dirty="0">
                <a:solidFill>
                  <a:schemeClr val="accent4"/>
                </a:solidFill>
                <a:latin typeface="Fira Sans Condensed" panose="020B0503050000020004" pitchFamily="34" charset="0"/>
              </a:rPr>
              <a:t> — это текстовый файл, содержащий инструкции для сборки образа</a:t>
            </a:r>
            <a:r>
              <a:rPr lang="ru-RU" sz="1600" dirty="0">
                <a:solidFill>
                  <a:schemeClr val="accent4"/>
                </a:solidFill>
                <a:latin typeface="Fira Sans Condensed" panose="020B0503050000020004" pitchFamily="34" charset="0"/>
              </a:rPr>
              <a:t>.</a:t>
            </a:r>
          </a:p>
        </p:txBody>
      </p:sp>
      <p:sp>
        <p:nvSpPr>
          <p:cNvPr id="6" name="Прямоугольник: скругленные углы 5">
            <a:extLst>
              <a:ext uri="{FF2B5EF4-FFF2-40B4-BE49-F238E27FC236}">
                <a16:creationId xmlns:a16="http://schemas.microsoft.com/office/drawing/2014/main" id="{96DCAD48-84B7-B8D9-2391-1FA53F3979CC}"/>
              </a:ext>
            </a:extLst>
          </p:cNvPr>
          <p:cNvSpPr/>
          <p:nvPr/>
        </p:nvSpPr>
        <p:spPr>
          <a:xfrm>
            <a:off x="2976821" y="2111103"/>
            <a:ext cx="2712516" cy="27125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TextBox 6">
            <a:extLst>
              <a:ext uri="{FF2B5EF4-FFF2-40B4-BE49-F238E27FC236}">
                <a16:creationId xmlns:a16="http://schemas.microsoft.com/office/drawing/2014/main" id="{286CF604-7817-4127-D3A1-520F37BD028F}"/>
              </a:ext>
            </a:extLst>
          </p:cNvPr>
          <p:cNvSpPr txBox="1"/>
          <p:nvPr/>
        </p:nvSpPr>
        <p:spPr>
          <a:xfrm>
            <a:off x="3242716" y="2279165"/>
            <a:ext cx="1090363" cy="461665"/>
          </a:xfrm>
          <a:prstGeom prst="rect">
            <a:avLst/>
          </a:prstGeom>
          <a:noFill/>
        </p:spPr>
        <p:txBody>
          <a:bodyPr wrap="none" rtlCol="0">
            <a:spAutoFit/>
          </a:bodyPr>
          <a:lstStyle/>
          <a:p>
            <a:r>
              <a:rPr lang="en-US" sz="2400" dirty="0">
                <a:solidFill>
                  <a:schemeClr val="accent2"/>
                </a:solidFill>
              </a:rPr>
              <a:t>FROM</a:t>
            </a:r>
          </a:p>
        </p:txBody>
      </p:sp>
      <p:sp>
        <p:nvSpPr>
          <p:cNvPr id="8" name="TextBox 7">
            <a:extLst>
              <a:ext uri="{FF2B5EF4-FFF2-40B4-BE49-F238E27FC236}">
                <a16:creationId xmlns:a16="http://schemas.microsoft.com/office/drawing/2014/main" id="{5600A2DA-DB7F-38E6-BB3D-D6148D57EF5F}"/>
              </a:ext>
            </a:extLst>
          </p:cNvPr>
          <p:cNvSpPr txBox="1"/>
          <p:nvPr/>
        </p:nvSpPr>
        <p:spPr>
          <a:xfrm>
            <a:off x="3242716" y="2742970"/>
            <a:ext cx="1672253" cy="461665"/>
          </a:xfrm>
          <a:prstGeom prst="rect">
            <a:avLst/>
          </a:prstGeom>
          <a:noFill/>
        </p:spPr>
        <p:txBody>
          <a:bodyPr wrap="none" rtlCol="0">
            <a:spAutoFit/>
          </a:bodyPr>
          <a:lstStyle/>
          <a:p>
            <a:r>
              <a:rPr lang="en-US" sz="2400" dirty="0">
                <a:solidFill>
                  <a:schemeClr val="accent2"/>
                </a:solidFill>
              </a:rPr>
              <a:t>WORKDIR</a:t>
            </a:r>
          </a:p>
        </p:txBody>
      </p:sp>
      <p:sp>
        <p:nvSpPr>
          <p:cNvPr id="9" name="TextBox 8">
            <a:extLst>
              <a:ext uri="{FF2B5EF4-FFF2-40B4-BE49-F238E27FC236}">
                <a16:creationId xmlns:a16="http://schemas.microsoft.com/office/drawing/2014/main" id="{D7FF0E40-5A73-5DE9-193D-C199384F69B9}"/>
              </a:ext>
            </a:extLst>
          </p:cNvPr>
          <p:cNvSpPr txBox="1"/>
          <p:nvPr/>
        </p:nvSpPr>
        <p:spPr>
          <a:xfrm>
            <a:off x="3225723" y="3173250"/>
            <a:ext cx="1056700" cy="461665"/>
          </a:xfrm>
          <a:prstGeom prst="rect">
            <a:avLst/>
          </a:prstGeom>
          <a:noFill/>
        </p:spPr>
        <p:txBody>
          <a:bodyPr wrap="none" rtlCol="0">
            <a:spAutoFit/>
          </a:bodyPr>
          <a:lstStyle/>
          <a:p>
            <a:r>
              <a:rPr lang="en-US" sz="2400" dirty="0">
                <a:solidFill>
                  <a:schemeClr val="accent2"/>
                </a:solidFill>
              </a:rPr>
              <a:t>COPY</a:t>
            </a:r>
          </a:p>
        </p:txBody>
      </p:sp>
      <p:sp>
        <p:nvSpPr>
          <p:cNvPr id="10" name="TextBox 9">
            <a:extLst>
              <a:ext uri="{FF2B5EF4-FFF2-40B4-BE49-F238E27FC236}">
                <a16:creationId xmlns:a16="http://schemas.microsoft.com/office/drawing/2014/main" id="{E0742495-A60B-F050-6622-D3F5FF2AC1C3}"/>
              </a:ext>
            </a:extLst>
          </p:cNvPr>
          <p:cNvSpPr txBox="1"/>
          <p:nvPr/>
        </p:nvSpPr>
        <p:spPr>
          <a:xfrm>
            <a:off x="3257967" y="3603530"/>
            <a:ext cx="853119" cy="461665"/>
          </a:xfrm>
          <a:prstGeom prst="rect">
            <a:avLst/>
          </a:prstGeom>
          <a:noFill/>
        </p:spPr>
        <p:txBody>
          <a:bodyPr wrap="none" rtlCol="0">
            <a:spAutoFit/>
          </a:bodyPr>
          <a:lstStyle/>
          <a:p>
            <a:r>
              <a:rPr lang="en-US" sz="2400" dirty="0">
                <a:solidFill>
                  <a:schemeClr val="accent2"/>
                </a:solidFill>
              </a:rPr>
              <a:t>RUN</a:t>
            </a:r>
          </a:p>
        </p:txBody>
      </p:sp>
      <p:sp>
        <p:nvSpPr>
          <p:cNvPr id="11" name="TextBox 10">
            <a:extLst>
              <a:ext uri="{FF2B5EF4-FFF2-40B4-BE49-F238E27FC236}">
                <a16:creationId xmlns:a16="http://schemas.microsoft.com/office/drawing/2014/main" id="{A2B008E6-0DA0-D24D-9B2B-D016B2E5A735}"/>
              </a:ext>
            </a:extLst>
          </p:cNvPr>
          <p:cNvSpPr txBox="1"/>
          <p:nvPr/>
        </p:nvSpPr>
        <p:spPr>
          <a:xfrm>
            <a:off x="3267264" y="4065195"/>
            <a:ext cx="886781" cy="461665"/>
          </a:xfrm>
          <a:prstGeom prst="rect">
            <a:avLst/>
          </a:prstGeom>
          <a:noFill/>
        </p:spPr>
        <p:txBody>
          <a:bodyPr wrap="none" rtlCol="0">
            <a:spAutoFit/>
          </a:bodyPr>
          <a:lstStyle/>
          <a:p>
            <a:r>
              <a:rPr lang="en-US" sz="2400" dirty="0">
                <a:solidFill>
                  <a:schemeClr val="accent2"/>
                </a:solidFill>
              </a:rPr>
              <a:t>CMD</a:t>
            </a:r>
          </a:p>
        </p:txBody>
      </p:sp>
    </p:spTree>
    <p:extLst>
      <p:ext uri="{BB962C8B-B14F-4D97-AF65-F5344CB8AC3E}">
        <p14:creationId xmlns:p14="http://schemas.microsoft.com/office/powerpoint/2010/main" val="255376833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F09A31EB-1126-0850-B4D7-58CD10099A69}"/>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E3DF8210-1F6C-47BA-8C8F-09D99B0F9CA4}"/>
              </a:ext>
            </a:extLst>
          </p:cNvPr>
          <p:cNvPicPr>
            <a:picLocks noChangeAspect="1"/>
          </p:cNvPicPr>
          <p:nvPr/>
        </p:nvPicPr>
        <p:blipFill>
          <a:blip r:embed="rId3"/>
          <a:stretch>
            <a:fillRect/>
          </a:stretch>
        </p:blipFill>
        <p:spPr>
          <a:xfrm>
            <a:off x="9488212" y="-301418"/>
            <a:ext cx="2209063" cy="1242598"/>
          </a:xfrm>
          <a:prstGeom prst="rect">
            <a:avLst/>
          </a:prstGeom>
          <a:effectLst>
            <a:glow rad="228600">
              <a:schemeClr val="accent2">
                <a:satMod val="175000"/>
                <a:alpha val="40000"/>
              </a:schemeClr>
            </a:glow>
          </a:effectLst>
        </p:spPr>
      </p:pic>
      <p:sp>
        <p:nvSpPr>
          <p:cNvPr id="5" name="Заголовок 2">
            <a:extLst>
              <a:ext uri="{FF2B5EF4-FFF2-40B4-BE49-F238E27FC236}">
                <a16:creationId xmlns:a16="http://schemas.microsoft.com/office/drawing/2014/main" id="{BF8D87EB-2C82-AC1D-7BD3-621106460C81}"/>
              </a:ext>
            </a:extLst>
          </p:cNvPr>
          <p:cNvSpPr>
            <a:spLocks noGrp="1"/>
          </p:cNvSpPr>
          <p:nvPr>
            <p:ph type="title"/>
          </p:nvPr>
        </p:nvSpPr>
        <p:spPr>
          <a:xfrm>
            <a:off x="502907" y="319881"/>
            <a:ext cx="7982242" cy="725574"/>
          </a:xfrm>
        </p:spPr>
        <p:txBody>
          <a:bodyPr/>
          <a:lstStyle/>
          <a:p>
            <a:r>
              <a:rPr lang="ru-RU" sz="3200" dirty="0"/>
              <a:t>Лучшие практики работы с Docker</a:t>
            </a:r>
          </a:p>
        </p:txBody>
      </p:sp>
      <p:pic>
        <p:nvPicPr>
          <p:cNvPr id="2" name="Рисунок 1" descr="Блокчейн контур">
            <a:extLst>
              <a:ext uri="{FF2B5EF4-FFF2-40B4-BE49-F238E27FC236}">
                <a16:creationId xmlns:a16="http://schemas.microsoft.com/office/drawing/2014/main" id="{5CED7F19-B3B7-CAC2-C098-585C4197C0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41068" y="3851797"/>
            <a:ext cx="446699" cy="446699"/>
          </a:xfrm>
          <a:prstGeom prst="rect">
            <a:avLst/>
          </a:prstGeom>
        </p:spPr>
      </p:pic>
      <p:pic>
        <p:nvPicPr>
          <p:cNvPr id="12" name="Рисунок 11" descr="Блог контур">
            <a:extLst>
              <a:ext uri="{FF2B5EF4-FFF2-40B4-BE49-F238E27FC236}">
                <a16:creationId xmlns:a16="http://schemas.microsoft.com/office/drawing/2014/main" id="{2365B798-F7ED-F65D-5DF9-79164932B3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10032" y="4412024"/>
            <a:ext cx="446699" cy="446699"/>
          </a:xfrm>
          <a:prstGeom prst="rect">
            <a:avLst/>
          </a:prstGeom>
        </p:spPr>
      </p:pic>
      <p:pic>
        <p:nvPicPr>
          <p:cNvPr id="14" name="Рисунок 13" descr="Блокировка контур">
            <a:extLst>
              <a:ext uri="{FF2B5EF4-FFF2-40B4-BE49-F238E27FC236}">
                <a16:creationId xmlns:a16="http://schemas.microsoft.com/office/drawing/2014/main" id="{3B7EF2AB-8E87-AAF6-98B9-DF2E9EC2B57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10032" y="2769589"/>
            <a:ext cx="446699" cy="446699"/>
          </a:xfrm>
          <a:prstGeom prst="rect">
            <a:avLst/>
          </a:prstGeom>
        </p:spPr>
      </p:pic>
      <p:pic>
        <p:nvPicPr>
          <p:cNvPr id="15" name="Рисунок 14" descr="Буфер обмена со смешанным содержимым контур">
            <a:extLst>
              <a:ext uri="{FF2B5EF4-FFF2-40B4-BE49-F238E27FC236}">
                <a16:creationId xmlns:a16="http://schemas.microsoft.com/office/drawing/2014/main" id="{84D3E4F0-B4D3-F767-82F5-7FE5E4E0B71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35169" y="2189799"/>
            <a:ext cx="446699" cy="446699"/>
          </a:xfrm>
          <a:prstGeom prst="rect">
            <a:avLst/>
          </a:prstGeom>
        </p:spPr>
      </p:pic>
      <p:pic>
        <p:nvPicPr>
          <p:cNvPr id="16" name="Рисунок 15" descr="Резать контур">
            <a:extLst>
              <a:ext uri="{FF2B5EF4-FFF2-40B4-BE49-F238E27FC236}">
                <a16:creationId xmlns:a16="http://schemas.microsoft.com/office/drawing/2014/main" id="{2DE6CCD4-7C85-DDE1-1C28-586687CA230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35171" y="1701408"/>
            <a:ext cx="446698" cy="446698"/>
          </a:xfrm>
          <a:prstGeom prst="rect">
            <a:avLst/>
          </a:prstGeom>
        </p:spPr>
      </p:pic>
      <p:pic>
        <p:nvPicPr>
          <p:cNvPr id="17" name="Рисунок 16" descr="Ethernet контур">
            <a:extLst>
              <a:ext uri="{FF2B5EF4-FFF2-40B4-BE49-F238E27FC236}">
                <a16:creationId xmlns:a16="http://schemas.microsoft.com/office/drawing/2014/main" id="{7B8ECB17-F41C-6C3A-A3DC-E62CD1D3215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535170" y="1170864"/>
            <a:ext cx="477737" cy="477737"/>
          </a:xfrm>
          <a:prstGeom prst="rect">
            <a:avLst/>
          </a:prstGeom>
        </p:spPr>
      </p:pic>
      <p:sp>
        <p:nvSpPr>
          <p:cNvPr id="18" name="TextBox 17">
            <a:extLst>
              <a:ext uri="{FF2B5EF4-FFF2-40B4-BE49-F238E27FC236}">
                <a16:creationId xmlns:a16="http://schemas.microsoft.com/office/drawing/2014/main" id="{F931147B-9886-BE05-766A-4BBBA2BAC3E9}"/>
              </a:ext>
            </a:extLst>
          </p:cNvPr>
          <p:cNvSpPr txBox="1"/>
          <p:nvPr/>
        </p:nvSpPr>
        <p:spPr>
          <a:xfrm>
            <a:off x="1981868" y="1240455"/>
            <a:ext cx="3289683" cy="338554"/>
          </a:xfrm>
          <a:prstGeom prst="rect">
            <a:avLst/>
          </a:prstGeom>
          <a:noFill/>
        </p:spPr>
        <p:txBody>
          <a:bodyPr wrap="none" rtlCol="0">
            <a:spAutoFit/>
          </a:bodyPr>
          <a:lstStyle/>
          <a:p>
            <a:r>
              <a:rPr lang="ru-RU" sz="1600" dirty="0">
                <a:solidFill>
                  <a:schemeClr val="accent2"/>
                </a:solidFill>
              </a:rPr>
              <a:t>Минимизируйте размер образов</a:t>
            </a:r>
          </a:p>
        </p:txBody>
      </p:sp>
      <p:sp>
        <p:nvSpPr>
          <p:cNvPr id="19" name="TextBox 18">
            <a:extLst>
              <a:ext uri="{FF2B5EF4-FFF2-40B4-BE49-F238E27FC236}">
                <a16:creationId xmlns:a16="http://schemas.microsoft.com/office/drawing/2014/main" id="{DCF827A1-95A1-BB96-F558-605D76597618}"/>
              </a:ext>
            </a:extLst>
          </p:cNvPr>
          <p:cNvSpPr txBox="1"/>
          <p:nvPr/>
        </p:nvSpPr>
        <p:spPr>
          <a:xfrm>
            <a:off x="1981868" y="2276948"/>
            <a:ext cx="2776722" cy="338554"/>
          </a:xfrm>
          <a:prstGeom prst="rect">
            <a:avLst/>
          </a:prstGeom>
          <a:noFill/>
        </p:spPr>
        <p:txBody>
          <a:bodyPr wrap="none" rtlCol="0">
            <a:spAutoFit/>
          </a:bodyPr>
          <a:lstStyle/>
          <a:p>
            <a:r>
              <a:rPr lang="ru-RU" sz="1600" dirty="0">
                <a:solidFill>
                  <a:schemeClr val="accent2"/>
                </a:solidFill>
              </a:rPr>
              <a:t>Используйте .</a:t>
            </a:r>
            <a:r>
              <a:rPr lang="en-US" sz="1600" dirty="0" err="1">
                <a:solidFill>
                  <a:schemeClr val="accent2"/>
                </a:solidFill>
              </a:rPr>
              <a:t>dockerignore</a:t>
            </a:r>
            <a:endParaRPr lang="ru-RU" sz="1600" dirty="0">
              <a:solidFill>
                <a:schemeClr val="accent2"/>
              </a:solidFill>
            </a:endParaRPr>
          </a:p>
        </p:txBody>
      </p:sp>
      <p:sp>
        <p:nvSpPr>
          <p:cNvPr id="20" name="TextBox 19">
            <a:extLst>
              <a:ext uri="{FF2B5EF4-FFF2-40B4-BE49-F238E27FC236}">
                <a16:creationId xmlns:a16="http://schemas.microsoft.com/office/drawing/2014/main" id="{D64B40EB-5A7F-18AF-A29F-962151266E37}"/>
              </a:ext>
            </a:extLst>
          </p:cNvPr>
          <p:cNvSpPr txBox="1"/>
          <p:nvPr/>
        </p:nvSpPr>
        <p:spPr>
          <a:xfrm>
            <a:off x="1972250" y="2792945"/>
            <a:ext cx="2786340" cy="338554"/>
          </a:xfrm>
          <a:prstGeom prst="rect">
            <a:avLst/>
          </a:prstGeom>
          <a:noFill/>
        </p:spPr>
        <p:txBody>
          <a:bodyPr wrap="none" rtlCol="0">
            <a:spAutoFit/>
          </a:bodyPr>
          <a:lstStyle/>
          <a:p>
            <a:r>
              <a:rPr lang="ru-RU" sz="1600" dirty="0">
                <a:solidFill>
                  <a:schemeClr val="accent2"/>
                </a:solidFill>
              </a:rPr>
              <a:t>Следите за безопасностью</a:t>
            </a:r>
          </a:p>
        </p:txBody>
      </p:sp>
      <p:sp>
        <p:nvSpPr>
          <p:cNvPr id="21" name="TextBox 20">
            <a:extLst>
              <a:ext uri="{FF2B5EF4-FFF2-40B4-BE49-F238E27FC236}">
                <a16:creationId xmlns:a16="http://schemas.microsoft.com/office/drawing/2014/main" id="{8FF9B550-C436-EEE6-E415-495481015A53}"/>
              </a:ext>
            </a:extLst>
          </p:cNvPr>
          <p:cNvSpPr txBox="1"/>
          <p:nvPr/>
        </p:nvSpPr>
        <p:spPr>
          <a:xfrm>
            <a:off x="2012907" y="3947273"/>
            <a:ext cx="1430200" cy="338554"/>
          </a:xfrm>
          <a:prstGeom prst="rect">
            <a:avLst/>
          </a:prstGeom>
          <a:noFill/>
        </p:spPr>
        <p:txBody>
          <a:bodyPr wrap="none" rtlCol="0">
            <a:spAutoFit/>
          </a:bodyPr>
          <a:lstStyle/>
          <a:p>
            <a:r>
              <a:rPr lang="ru-RU" sz="1600" dirty="0" err="1">
                <a:solidFill>
                  <a:schemeClr val="accent2"/>
                </a:solidFill>
              </a:rPr>
              <a:t>Оркестрация</a:t>
            </a:r>
            <a:endParaRPr lang="ru-RU" sz="1600" dirty="0">
              <a:solidFill>
                <a:schemeClr val="accent2"/>
              </a:solidFill>
            </a:endParaRPr>
          </a:p>
        </p:txBody>
      </p:sp>
      <p:sp>
        <p:nvSpPr>
          <p:cNvPr id="22" name="TextBox 21">
            <a:extLst>
              <a:ext uri="{FF2B5EF4-FFF2-40B4-BE49-F238E27FC236}">
                <a16:creationId xmlns:a16="http://schemas.microsoft.com/office/drawing/2014/main" id="{04AC6D83-8F22-DB55-F14C-4639B064BA96}"/>
              </a:ext>
            </a:extLst>
          </p:cNvPr>
          <p:cNvSpPr txBox="1"/>
          <p:nvPr/>
        </p:nvSpPr>
        <p:spPr>
          <a:xfrm>
            <a:off x="2012907" y="3364271"/>
            <a:ext cx="1965603" cy="338554"/>
          </a:xfrm>
          <a:prstGeom prst="rect">
            <a:avLst/>
          </a:prstGeom>
          <a:noFill/>
        </p:spPr>
        <p:txBody>
          <a:bodyPr wrap="none" rtlCol="0">
            <a:spAutoFit/>
          </a:bodyPr>
          <a:lstStyle/>
          <a:p>
            <a:r>
              <a:rPr lang="ru-RU" sz="1600" dirty="0">
                <a:solidFill>
                  <a:schemeClr val="accent2"/>
                </a:solidFill>
              </a:rPr>
              <a:t>Логи и мониторинг</a:t>
            </a:r>
          </a:p>
        </p:txBody>
      </p:sp>
      <p:sp>
        <p:nvSpPr>
          <p:cNvPr id="23" name="TextBox 22">
            <a:extLst>
              <a:ext uri="{FF2B5EF4-FFF2-40B4-BE49-F238E27FC236}">
                <a16:creationId xmlns:a16="http://schemas.microsoft.com/office/drawing/2014/main" id="{54A50708-0E38-A141-15DE-5A15E064E3D4}"/>
              </a:ext>
            </a:extLst>
          </p:cNvPr>
          <p:cNvSpPr txBox="1"/>
          <p:nvPr/>
        </p:nvSpPr>
        <p:spPr>
          <a:xfrm>
            <a:off x="2012907" y="1769114"/>
            <a:ext cx="1827744" cy="338554"/>
          </a:xfrm>
          <a:prstGeom prst="rect">
            <a:avLst/>
          </a:prstGeom>
          <a:noFill/>
        </p:spPr>
        <p:txBody>
          <a:bodyPr wrap="none" rtlCol="0">
            <a:spAutoFit/>
          </a:bodyPr>
          <a:lstStyle/>
          <a:p>
            <a:r>
              <a:rPr lang="ru-RU" sz="1600" dirty="0">
                <a:solidFill>
                  <a:schemeClr val="accent2"/>
                </a:solidFill>
              </a:rPr>
              <a:t>Разделяйте слои</a:t>
            </a:r>
          </a:p>
        </p:txBody>
      </p:sp>
      <p:sp>
        <p:nvSpPr>
          <p:cNvPr id="24" name="TextBox 23">
            <a:extLst>
              <a:ext uri="{FF2B5EF4-FFF2-40B4-BE49-F238E27FC236}">
                <a16:creationId xmlns:a16="http://schemas.microsoft.com/office/drawing/2014/main" id="{1C4B0ACE-9B43-FA87-9C3F-410B387AF7D9}"/>
              </a:ext>
            </a:extLst>
          </p:cNvPr>
          <p:cNvSpPr txBox="1"/>
          <p:nvPr/>
        </p:nvSpPr>
        <p:spPr>
          <a:xfrm>
            <a:off x="1956731" y="4485065"/>
            <a:ext cx="1550424" cy="338554"/>
          </a:xfrm>
          <a:prstGeom prst="rect">
            <a:avLst/>
          </a:prstGeom>
          <a:noFill/>
        </p:spPr>
        <p:txBody>
          <a:bodyPr wrap="none" rtlCol="0">
            <a:spAutoFit/>
          </a:bodyPr>
          <a:lstStyle/>
          <a:p>
            <a:r>
              <a:rPr lang="ru-RU" sz="1600" dirty="0">
                <a:solidFill>
                  <a:schemeClr val="accent2"/>
                </a:solidFill>
              </a:rPr>
              <a:t>Документация</a:t>
            </a:r>
          </a:p>
        </p:txBody>
      </p:sp>
      <p:pic>
        <p:nvPicPr>
          <p:cNvPr id="25" name="Рисунок 24" descr="Шредер контур">
            <a:extLst>
              <a:ext uri="{FF2B5EF4-FFF2-40B4-BE49-F238E27FC236}">
                <a16:creationId xmlns:a16="http://schemas.microsoft.com/office/drawing/2014/main" id="{EA3E9F03-4710-136C-0A7D-34D55557153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540183" y="3333404"/>
            <a:ext cx="395068" cy="395068"/>
          </a:xfrm>
          <a:prstGeom prst="rect">
            <a:avLst/>
          </a:prstGeom>
        </p:spPr>
      </p:pic>
      <p:pic>
        <p:nvPicPr>
          <p:cNvPr id="26" name="Рисунок 25" descr="Блокировка контур">
            <a:extLst>
              <a:ext uri="{FF2B5EF4-FFF2-40B4-BE49-F238E27FC236}">
                <a16:creationId xmlns:a16="http://schemas.microsoft.com/office/drawing/2014/main" id="{E861D62F-2F6F-865A-3479-81EF526A0B5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30564" y="2771818"/>
            <a:ext cx="446699" cy="446699"/>
          </a:xfrm>
          <a:prstGeom prst="rect">
            <a:avLst/>
          </a:prstGeom>
        </p:spPr>
      </p:pic>
    </p:spTree>
    <p:extLst>
      <p:ext uri="{BB962C8B-B14F-4D97-AF65-F5344CB8AC3E}">
        <p14:creationId xmlns:p14="http://schemas.microsoft.com/office/powerpoint/2010/main" val="2067584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6CA6FBB7-C378-0754-445C-CA54DB8F1C67}"/>
            </a:ext>
          </a:extLst>
        </p:cNvPr>
        <p:cNvGrpSpPr/>
        <p:nvPr/>
      </p:nvGrpSpPr>
      <p:grpSpPr>
        <a:xfrm>
          <a:off x="0" y="0"/>
          <a:ext cx="0" cy="0"/>
          <a:chOff x="0" y="0"/>
          <a:chExt cx="0" cy="0"/>
        </a:xfrm>
      </p:grpSpPr>
      <p:sp>
        <p:nvSpPr>
          <p:cNvPr id="5" name="Заголовок 2">
            <a:extLst>
              <a:ext uri="{FF2B5EF4-FFF2-40B4-BE49-F238E27FC236}">
                <a16:creationId xmlns:a16="http://schemas.microsoft.com/office/drawing/2014/main" id="{60510DD9-E86D-66C3-8E3D-C695E8F83013}"/>
              </a:ext>
            </a:extLst>
          </p:cNvPr>
          <p:cNvSpPr>
            <a:spLocks noGrp="1"/>
          </p:cNvSpPr>
          <p:nvPr>
            <p:ph type="title"/>
          </p:nvPr>
        </p:nvSpPr>
        <p:spPr>
          <a:xfrm>
            <a:off x="502907" y="319881"/>
            <a:ext cx="7982242" cy="725574"/>
          </a:xfrm>
        </p:spPr>
        <p:txBody>
          <a:bodyPr/>
          <a:lstStyle/>
          <a:p>
            <a:r>
              <a:rPr lang="ru-RU" sz="3200" dirty="0"/>
              <a:t>Описание проекта:</a:t>
            </a:r>
          </a:p>
        </p:txBody>
      </p:sp>
      <p:grpSp>
        <p:nvGrpSpPr>
          <p:cNvPr id="24" name="Группа 23">
            <a:extLst>
              <a:ext uri="{FF2B5EF4-FFF2-40B4-BE49-F238E27FC236}">
                <a16:creationId xmlns:a16="http://schemas.microsoft.com/office/drawing/2014/main" id="{E6C5C98B-1AFE-624D-8EE6-A0FFB7F8B364}"/>
              </a:ext>
            </a:extLst>
          </p:cNvPr>
          <p:cNvGrpSpPr/>
          <p:nvPr/>
        </p:nvGrpSpPr>
        <p:grpSpPr>
          <a:xfrm>
            <a:off x="1142666" y="1431659"/>
            <a:ext cx="2368848" cy="1332477"/>
            <a:chOff x="1142666" y="1431659"/>
            <a:chExt cx="2368848" cy="1332477"/>
          </a:xfrm>
        </p:grpSpPr>
        <p:pic>
          <p:nvPicPr>
            <p:cNvPr id="14" name="Рисунок 13">
              <a:extLst>
                <a:ext uri="{FF2B5EF4-FFF2-40B4-BE49-F238E27FC236}">
                  <a16:creationId xmlns:a16="http://schemas.microsoft.com/office/drawing/2014/main" id="{4FFADB69-FEF1-B071-506C-C5983F51F65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9167" r="90000">
                          <a14:backgroundMark x1="5729" y1="62963" x2="7292" y2="80926"/>
                          <a14:backgroundMark x1="7292" y1="80926" x2="17083" y2="74444"/>
                          <a14:backgroundMark x1="17083" y1="74444" x2="5313" y2="63519"/>
                          <a14:backgroundMark x1="5313" y1="63519" x2="2917" y2="63704"/>
                          <a14:backgroundMark x1="7708" y1="67407" x2="7708" y2="67407"/>
                          <a14:backgroundMark x1="6979" y1="63519" x2="10625" y2="89444"/>
                          <a14:backgroundMark x1="10625" y1="89444" x2="20000" y2="84074"/>
                          <a14:backgroundMark x1="20000" y1="84074" x2="20104" y2="64074"/>
                          <a14:backgroundMark x1="20104" y1="64074" x2="1354" y2="59815"/>
                          <a14:backgroundMark x1="16354" y1="55185" x2="13958" y2="85000"/>
                          <a14:backgroundMark x1="13958" y1="85000" x2="22708" y2="78148"/>
                          <a14:backgroundMark x1="22708" y1="78148" x2="10000" y2="58704"/>
                          <a14:backgroundMark x1="10000" y1="58704" x2="7604" y2="57037"/>
                          <a14:backgroundMark x1="14375" y1="57963" x2="18854" y2="76481"/>
                          <a14:backgroundMark x1="18854" y1="76481" x2="8958" y2="52407"/>
                        </a14:backgroundRemoval>
                      </a14:imgEffect>
                    </a14:imgLayer>
                  </a14:imgProps>
                </a:ext>
              </a:extLst>
            </a:blip>
            <a:stretch>
              <a:fillRect/>
            </a:stretch>
          </p:blipFill>
          <p:spPr>
            <a:xfrm>
              <a:off x="1142666" y="1431659"/>
              <a:ext cx="2368848" cy="1332477"/>
            </a:xfrm>
            <a:prstGeom prst="rect">
              <a:avLst/>
            </a:prstGeom>
          </p:spPr>
        </p:pic>
        <p:pic>
          <p:nvPicPr>
            <p:cNvPr id="8" name="Рисунок 7" descr="Изображение выглядит как мультфильм, дизайн&#10;&#10;Контент, сгенерированный ИИ, может содержать ошибки.">
              <a:extLst>
                <a:ext uri="{FF2B5EF4-FFF2-40B4-BE49-F238E27FC236}">
                  <a16:creationId xmlns:a16="http://schemas.microsoft.com/office/drawing/2014/main" id="{F04518CA-EFBC-FAD8-3BD7-F2CB907CC125}"/>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028" b="90000" l="10000" r="90000">
                          <a14:foregroundMark x1="47969" y1="9028" x2="47969" y2="9028"/>
                        </a14:backgroundRemoval>
                      </a14:imgEffect>
                    </a14:imgLayer>
                  </a14:imgProps>
                </a:ext>
              </a:extLst>
            </a:blip>
            <a:stretch>
              <a:fillRect/>
            </a:stretch>
          </p:blipFill>
          <p:spPr>
            <a:xfrm>
              <a:off x="1907303" y="1684654"/>
              <a:ext cx="1469308" cy="826486"/>
            </a:xfrm>
            <a:prstGeom prst="rect">
              <a:avLst/>
            </a:prstGeom>
          </p:spPr>
        </p:pic>
      </p:grpSp>
      <p:grpSp>
        <p:nvGrpSpPr>
          <p:cNvPr id="11" name="Группа 10">
            <a:extLst>
              <a:ext uri="{FF2B5EF4-FFF2-40B4-BE49-F238E27FC236}">
                <a16:creationId xmlns:a16="http://schemas.microsoft.com/office/drawing/2014/main" id="{0AAA9809-4CBE-A209-677B-C5AC0F98E643}"/>
              </a:ext>
            </a:extLst>
          </p:cNvPr>
          <p:cNvGrpSpPr/>
          <p:nvPr/>
        </p:nvGrpSpPr>
        <p:grpSpPr>
          <a:xfrm>
            <a:off x="5046111" y="1421315"/>
            <a:ext cx="2368848" cy="1332477"/>
            <a:chOff x="2545797" y="1822852"/>
            <a:chExt cx="2368848" cy="1332477"/>
          </a:xfrm>
        </p:grpSpPr>
        <p:pic>
          <p:nvPicPr>
            <p:cNvPr id="12" name="Рисунок 11">
              <a:extLst>
                <a:ext uri="{FF2B5EF4-FFF2-40B4-BE49-F238E27FC236}">
                  <a16:creationId xmlns:a16="http://schemas.microsoft.com/office/drawing/2014/main" id="{0BAF3BB8-F72A-C428-10F7-C106C86637F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9167" r="90000">
                          <a14:backgroundMark x1="5729" y1="62963" x2="7292" y2="80926"/>
                          <a14:backgroundMark x1="7292" y1="80926" x2="17083" y2="74444"/>
                          <a14:backgroundMark x1="17083" y1="74444" x2="5313" y2="63519"/>
                          <a14:backgroundMark x1="5313" y1="63519" x2="2917" y2="63704"/>
                          <a14:backgroundMark x1="7708" y1="67407" x2="7708" y2="67407"/>
                          <a14:backgroundMark x1="6979" y1="63519" x2="10625" y2="89444"/>
                          <a14:backgroundMark x1="10625" y1="89444" x2="20000" y2="84074"/>
                          <a14:backgroundMark x1="20000" y1="84074" x2="20104" y2="64074"/>
                          <a14:backgroundMark x1="20104" y1="64074" x2="1354" y2="59815"/>
                          <a14:backgroundMark x1="16354" y1="55185" x2="13958" y2="85000"/>
                          <a14:backgroundMark x1="13958" y1="85000" x2="22708" y2="78148"/>
                          <a14:backgroundMark x1="22708" y1="78148" x2="10000" y2="58704"/>
                          <a14:backgroundMark x1="10000" y1="58704" x2="7604" y2="57037"/>
                          <a14:backgroundMark x1="14375" y1="57963" x2="18854" y2="76481"/>
                          <a14:backgroundMark x1="18854" y1="76481" x2="8958" y2="52407"/>
                        </a14:backgroundRemoval>
                      </a14:imgEffect>
                    </a14:imgLayer>
                  </a14:imgProps>
                </a:ext>
              </a:extLst>
            </a:blip>
            <a:stretch>
              <a:fillRect/>
            </a:stretch>
          </p:blipFill>
          <p:spPr>
            <a:xfrm>
              <a:off x="2545797" y="1822852"/>
              <a:ext cx="2368848" cy="1332477"/>
            </a:xfrm>
            <a:prstGeom prst="rect">
              <a:avLst/>
            </a:prstGeom>
          </p:spPr>
        </p:pic>
        <p:pic>
          <p:nvPicPr>
            <p:cNvPr id="13" name="Рисунок 12">
              <a:extLst>
                <a:ext uri="{FF2B5EF4-FFF2-40B4-BE49-F238E27FC236}">
                  <a16:creationId xmlns:a16="http://schemas.microsoft.com/office/drawing/2014/main" id="{734FF3A9-5426-764B-50BC-C719A7998967}"/>
                </a:ext>
              </a:extLst>
            </p:cNvPr>
            <p:cNvPicPr>
              <a:picLocks noChangeAspect="1"/>
            </p:cNvPicPr>
            <p:nvPr/>
          </p:nvPicPr>
          <p:blipFill>
            <a:blip r:embed="rId7"/>
            <a:stretch>
              <a:fillRect/>
            </a:stretch>
          </p:blipFill>
          <p:spPr>
            <a:xfrm>
              <a:off x="3730221" y="2178728"/>
              <a:ext cx="634270" cy="620721"/>
            </a:xfrm>
            <a:prstGeom prst="rect">
              <a:avLst/>
            </a:prstGeom>
          </p:spPr>
        </p:pic>
      </p:grpSp>
      <p:grpSp>
        <p:nvGrpSpPr>
          <p:cNvPr id="19" name="Группа 18">
            <a:extLst>
              <a:ext uri="{FF2B5EF4-FFF2-40B4-BE49-F238E27FC236}">
                <a16:creationId xmlns:a16="http://schemas.microsoft.com/office/drawing/2014/main" id="{B26B9D47-EE4D-57E0-F9B7-F5F21605C3B4}"/>
              </a:ext>
            </a:extLst>
          </p:cNvPr>
          <p:cNvGrpSpPr/>
          <p:nvPr/>
        </p:nvGrpSpPr>
        <p:grpSpPr>
          <a:xfrm>
            <a:off x="3045861" y="3388227"/>
            <a:ext cx="2368848" cy="1332477"/>
            <a:chOff x="2545797" y="1822852"/>
            <a:chExt cx="2368848" cy="1332477"/>
          </a:xfrm>
        </p:grpSpPr>
        <p:pic>
          <p:nvPicPr>
            <p:cNvPr id="20" name="Рисунок 19">
              <a:extLst>
                <a:ext uri="{FF2B5EF4-FFF2-40B4-BE49-F238E27FC236}">
                  <a16:creationId xmlns:a16="http://schemas.microsoft.com/office/drawing/2014/main" id="{6AFDDD77-92FB-9ED2-3D4D-D7517CB00ED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9167" r="90000">
                          <a14:backgroundMark x1="5729" y1="62963" x2="7292" y2="80926"/>
                          <a14:backgroundMark x1="7292" y1="80926" x2="17083" y2="74444"/>
                          <a14:backgroundMark x1="17083" y1="74444" x2="5313" y2="63519"/>
                          <a14:backgroundMark x1="5313" y1="63519" x2="2917" y2="63704"/>
                          <a14:backgroundMark x1="7708" y1="67407" x2="7708" y2="67407"/>
                          <a14:backgroundMark x1="6979" y1="63519" x2="10625" y2="89444"/>
                          <a14:backgroundMark x1="10625" y1="89444" x2="20000" y2="84074"/>
                          <a14:backgroundMark x1="20000" y1="84074" x2="20104" y2="64074"/>
                          <a14:backgroundMark x1="20104" y1="64074" x2="1354" y2="59815"/>
                          <a14:backgroundMark x1="16354" y1="55185" x2="13958" y2="85000"/>
                          <a14:backgroundMark x1="13958" y1="85000" x2="22708" y2="78148"/>
                          <a14:backgroundMark x1="22708" y1="78148" x2="10000" y2="58704"/>
                          <a14:backgroundMark x1="10000" y1="58704" x2="7604" y2="57037"/>
                          <a14:backgroundMark x1="14375" y1="57963" x2="18854" y2="76481"/>
                          <a14:backgroundMark x1="18854" y1="76481" x2="8958" y2="52407"/>
                        </a14:backgroundRemoval>
                      </a14:imgEffect>
                    </a14:imgLayer>
                  </a14:imgProps>
                </a:ext>
              </a:extLst>
            </a:blip>
            <a:stretch>
              <a:fillRect/>
            </a:stretch>
          </p:blipFill>
          <p:spPr>
            <a:xfrm>
              <a:off x="2545797" y="1822852"/>
              <a:ext cx="2368848" cy="1332477"/>
            </a:xfrm>
            <a:prstGeom prst="rect">
              <a:avLst/>
            </a:prstGeom>
          </p:spPr>
        </p:pic>
        <p:pic>
          <p:nvPicPr>
            <p:cNvPr id="21" name="Рисунок 20">
              <a:extLst>
                <a:ext uri="{FF2B5EF4-FFF2-40B4-BE49-F238E27FC236}">
                  <a16:creationId xmlns:a16="http://schemas.microsoft.com/office/drawing/2014/main" id="{DEB0F84C-0C00-B437-8146-B16AEF3AE4D2}"/>
                </a:ext>
              </a:extLst>
            </p:cNvPr>
            <p:cNvPicPr>
              <a:picLocks noChangeAspect="1"/>
            </p:cNvPicPr>
            <p:nvPr/>
          </p:nvPicPr>
          <p:blipFill>
            <a:blip r:embed="rId7"/>
            <a:stretch>
              <a:fillRect/>
            </a:stretch>
          </p:blipFill>
          <p:spPr>
            <a:xfrm>
              <a:off x="3730221" y="2178728"/>
              <a:ext cx="634270" cy="620721"/>
            </a:xfrm>
            <a:prstGeom prst="rect">
              <a:avLst/>
            </a:prstGeom>
          </p:spPr>
        </p:pic>
      </p:grpSp>
      <p:pic>
        <p:nvPicPr>
          <p:cNvPr id="23" name="Рисунок 22">
            <a:extLst>
              <a:ext uri="{FF2B5EF4-FFF2-40B4-BE49-F238E27FC236}">
                <a16:creationId xmlns:a16="http://schemas.microsoft.com/office/drawing/2014/main" id="{AB8AC7B2-1C1A-9192-ED52-9F2FFF46F53B}"/>
              </a:ext>
            </a:extLst>
          </p:cNvPr>
          <p:cNvPicPr>
            <a:picLocks noChangeAspect="1"/>
          </p:cNvPicPr>
          <p:nvPr/>
        </p:nvPicPr>
        <p:blipFill>
          <a:blip r:embed="rId8"/>
          <a:stretch>
            <a:fillRect/>
          </a:stretch>
        </p:blipFill>
        <p:spPr>
          <a:xfrm>
            <a:off x="3777941" y="2005116"/>
            <a:ext cx="1133267" cy="1133267"/>
          </a:xfrm>
          <a:prstGeom prst="rect">
            <a:avLst/>
          </a:prstGeom>
        </p:spPr>
      </p:pic>
      <p:cxnSp>
        <p:nvCxnSpPr>
          <p:cNvPr id="26" name="Прямая со стрелкой 25">
            <a:extLst>
              <a:ext uri="{FF2B5EF4-FFF2-40B4-BE49-F238E27FC236}">
                <a16:creationId xmlns:a16="http://schemas.microsoft.com/office/drawing/2014/main" id="{2F259A7F-9717-F5A4-0472-D00EE32D9ED0}"/>
              </a:ext>
            </a:extLst>
          </p:cNvPr>
          <p:cNvCxnSpPr>
            <a:cxnSpLocks/>
          </p:cNvCxnSpPr>
          <p:nvPr/>
        </p:nvCxnSpPr>
        <p:spPr>
          <a:xfrm flipV="1">
            <a:off x="3286125" y="1831135"/>
            <a:ext cx="2290762" cy="13462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8" name="Прямая со стрелкой 27">
            <a:extLst>
              <a:ext uri="{FF2B5EF4-FFF2-40B4-BE49-F238E27FC236}">
                <a16:creationId xmlns:a16="http://schemas.microsoft.com/office/drawing/2014/main" id="{E5EDD4BC-2361-8521-16F7-674CA1E284A7}"/>
              </a:ext>
            </a:extLst>
          </p:cNvPr>
          <p:cNvCxnSpPr>
            <a:cxnSpLocks/>
          </p:cNvCxnSpPr>
          <p:nvPr/>
        </p:nvCxnSpPr>
        <p:spPr>
          <a:xfrm flipV="1">
            <a:off x="4375772" y="2540415"/>
            <a:ext cx="1668072" cy="106119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75125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9482EA03-58FC-97F4-8933-AD40893C7AF0}"/>
              </a:ext>
            </a:extLst>
          </p:cNvPr>
          <p:cNvSpPr/>
          <p:nvPr/>
        </p:nvSpPr>
        <p:spPr>
          <a:xfrm>
            <a:off x="2071689" y="1252537"/>
            <a:ext cx="5067300" cy="19907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sz="3200" dirty="0"/>
              <a:t>Практика</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A2E1D577-8788-22F5-F17E-9417B39608A0}"/>
            </a:ext>
          </a:extLst>
        </p:cNvPr>
        <p:cNvGrpSpPr/>
        <p:nvPr/>
      </p:nvGrpSpPr>
      <p:grpSpPr>
        <a:xfrm>
          <a:off x="0" y="0"/>
          <a:ext cx="0" cy="0"/>
          <a:chOff x="0" y="0"/>
          <a:chExt cx="0" cy="0"/>
        </a:xfrm>
      </p:grpSpPr>
      <p:sp>
        <p:nvSpPr>
          <p:cNvPr id="3" name="Заголовок 2">
            <a:extLst>
              <a:ext uri="{FF2B5EF4-FFF2-40B4-BE49-F238E27FC236}">
                <a16:creationId xmlns:a16="http://schemas.microsoft.com/office/drawing/2014/main" id="{C351C50E-9638-36C3-354A-D1B7385819DB}"/>
              </a:ext>
            </a:extLst>
          </p:cNvPr>
          <p:cNvSpPr>
            <a:spLocks noGrp="1"/>
          </p:cNvSpPr>
          <p:nvPr>
            <p:ph type="title"/>
          </p:nvPr>
        </p:nvSpPr>
        <p:spPr>
          <a:xfrm>
            <a:off x="502907" y="319881"/>
            <a:ext cx="7982242" cy="725574"/>
          </a:xfrm>
        </p:spPr>
        <p:txBody>
          <a:bodyPr/>
          <a:lstStyle/>
          <a:p>
            <a:r>
              <a:rPr lang="en-US" sz="3200" dirty="0"/>
              <a:t>Docker Volumes</a:t>
            </a:r>
            <a:endParaRPr lang="ru-RU" sz="3200" dirty="0"/>
          </a:p>
        </p:txBody>
      </p:sp>
      <p:pic>
        <p:nvPicPr>
          <p:cNvPr id="4" name="Рисунок 3">
            <a:extLst>
              <a:ext uri="{FF2B5EF4-FFF2-40B4-BE49-F238E27FC236}">
                <a16:creationId xmlns:a16="http://schemas.microsoft.com/office/drawing/2014/main" id="{F8623784-9781-E6B7-EA04-4EA1C81585E5}"/>
              </a:ext>
            </a:extLst>
          </p:cNvPr>
          <p:cNvPicPr>
            <a:picLocks noChangeAspect="1"/>
          </p:cNvPicPr>
          <p:nvPr/>
        </p:nvPicPr>
        <p:blipFill rotWithShape="1">
          <a:blip r:embed="rId3"/>
          <a:srcRect l="2638" t="8392"/>
          <a:stretch/>
        </p:blipFill>
        <p:spPr>
          <a:xfrm>
            <a:off x="730710" y="884477"/>
            <a:ext cx="1378819" cy="1674159"/>
          </a:xfrm>
          <a:prstGeom prst="rect">
            <a:avLst/>
          </a:prstGeom>
          <a:effectLst>
            <a:glow rad="139700">
              <a:schemeClr val="accent2">
                <a:satMod val="175000"/>
                <a:alpha val="40000"/>
              </a:schemeClr>
            </a:glow>
            <a:softEdge rad="63500"/>
          </a:effectLst>
        </p:spPr>
      </p:pic>
      <p:pic>
        <p:nvPicPr>
          <p:cNvPr id="5" name="Рисунок 4" descr="Контейнер Docker">
            <a:extLst>
              <a:ext uri="{FF2B5EF4-FFF2-40B4-BE49-F238E27FC236}">
                <a16:creationId xmlns:a16="http://schemas.microsoft.com/office/drawing/2014/main" id="{FBED7AA1-7A30-1578-68C2-3046CC58FC4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89750" y="1788996"/>
            <a:ext cx="5795399" cy="2897398"/>
          </a:xfrm>
          <a:prstGeom prst="rect">
            <a:avLst/>
          </a:prstGeom>
          <a:noFill/>
          <a:ln>
            <a:noFill/>
          </a:ln>
        </p:spPr>
      </p:pic>
    </p:spTree>
    <p:extLst>
      <p:ext uri="{BB962C8B-B14F-4D97-AF65-F5344CB8AC3E}">
        <p14:creationId xmlns:p14="http://schemas.microsoft.com/office/powerpoint/2010/main" val="13093784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211E5AA0-F032-863D-3825-8389F9726E63}"/>
            </a:ext>
          </a:extLst>
        </p:cNvPr>
        <p:cNvGrpSpPr/>
        <p:nvPr/>
      </p:nvGrpSpPr>
      <p:grpSpPr>
        <a:xfrm>
          <a:off x="0" y="0"/>
          <a:ext cx="0" cy="0"/>
          <a:chOff x="0" y="0"/>
          <a:chExt cx="0" cy="0"/>
        </a:xfrm>
      </p:grpSpPr>
      <p:sp>
        <p:nvSpPr>
          <p:cNvPr id="3" name="Заголовок 2">
            <a:extLst>
              <a:ext uri="{FF2B5EF4-FFF2-40B4-BE49-F238E27FC236}">
                <a16:creationId xmlns:a16="http://schemas.microsoft.com/office/drawing/2014/main" id="{3B8FA867-F94B-F8D7-551F-8DBDF7AC55D1}"/>
              </a:ext>
            </a:extLst>
          </p:cNvPr>
          <p:cNvSpPr>
            <a:spLocks noGrp="1"/>
          </p:cNvSpPr>
          <p:nvPr>
            <p:ph type="title"/>
          </p:nvPr>
        </p:nvSpPr>
        <p:spPr>
          <a:xfrm>
            <a:off x="502907" y="319881"/>
            <a:ext cx="7982242" cy="725574"/>
          </a:xfrm>
        </p:spPr>
        <p:txBody>
          <a:bodyPr/>
          <a:lstStyle/>
          <a:p>
            <a:r>
              <a:rPr lang="ru-RU" sz="3200" dirty="0"/>
              <a:t> Типы хранения данных в Docker</a:t>
            </a:r>
          </a:p>
        </p:txBody>
      </p:sp>
      <p:graphicFrame>
        <p:nvGraphicFramePr>
          <p:cNvPr id="2" name="Таблица 1">
            <a:extLst>
              <a:ext uri="{FF2B5EF4-FFF2-40B4-BE49-F238E27FC236}">
                <a16:creationId xmlns:a16="http://schemas.microsoft.com/office/drawing/2014/main" id="{A1C2A404-BE2C-FE2D-25DB-5DB81ECD2659}"/>
              </a:ext>
            </a:extLst>
          </p:cNvPr>
          <p:cNvGraphicFramePr>
            <a:graphicFrameLocks noGrp="1"/>
          </p:cNvGraphicFramePr>
          <p:nvPr>
            <p:extLst>
              <p:ext uri="{D42A27DB-BD31-4B8C-83A1-F6EECF244321}">
                <p14:modId xmlns:p14="http://schemas.microsoft.com/office/powerpoint/2010/main" val="3353771966"/>
              </p:ext>
            </p:extLst>
          </p:nvPr>
        </p:nvGraphicFramePr>
        <p:xfrm>
          <a:off x="547688" y="1492250"/>
          <a:ext cx="8067675" cy="2922588"/>
        </p:xfrm>
        <a:graphic>
          <a:graphicData uri="http://schemas.openxmlformats.org/drawingml/2006/table">
            <a:tbl>
              <a:tblPr firstRow="1" bandRow="1">
                <a:tableStyleId>{AF606853-7671-496A-8E4F-DF71F8EC918B}</a:tableStyleId>
              </a:tblPr>
              <a:tblGrid>
                <a:gridCol w="2689225">
                  <a:extLst>
                    <a:ext uri="{9D8B030D-6E8A-4147-A177-3AD203B41FA5}">
                      <a16:colId xmlns:a16="http://schemas.microsoft.com/office/drawing/2014/main" val="2909757569"/>
                    </a:ext>
                  </a:extLst>
                </a:gridCol>
                <a:gridCol w="2689225">
                  <a:extLst>
                    <a:ext uri="{9D8B030D-6E8A-4147-A177-3AD203B41FA5}">
                      <a16:colId xmlns:a16="http://schemas.microsoft.com/office/drawing/2014/main" val="4035714440"/>
                    </a:ext>
                  </a:extLst>
                </a:gridCol>
                <a:gridCol w="2689225">
                  <a:extLst>
                    <a:ext uri="{9D8B030D-6E8A-4147-A177-3AD203B41FA5}">
                      <a16:colId xmlns:a16="http://schemas.microsoft.com/office/drawing/2014/main" val="864943859"/>
                    </a:ext>
                  </a:extLst>
                </a:gridCol>
              </a:tblGrid>
              <a:tr h="665402">
                <a:tc>
                  <a:txBody>
                    <a:bodyPr/>
                    <a:lstStyle/>
                    <a:p>
                      <a:r>
                        <a:rPr lang="ru-RU" dirty="0"/>
                        <a:t>Метод</a:t>
                      </a:r>
                    </a:p>
                  </a:txBody>
                  <a:tcPr/>
                </a:tc>
                <a:tc>
                  <a:txBody>
                    <a:bodyPr/>
                    <a:lstStyle/>
                    <a:p>
                      <a:r>
                        <a:rPr lang="ru-RU" dirty="0"/>
                        <a:t>Описание</a:t>
                      </a:r>
                    </a:p>
                  </a:txBody>
                  <a:tcPr/>
                </a:tc>
                <a:tc>
                  <a:txBody>
                    <a:bodyPr/>
                    <a:lstStyle/>
                    <a:p>
                      <a:r>
                        <a:rPr lang="ru-RU" dirty="0"/>
                        <a:t>Пример</a:t>
                      </a:r>
                    </a:p>
                  </a:txBody>
                  <a:tcPr/>
                </a:tc>
                <a:extLst>
                  <a:ext uri="{0D108BD9-81ED-4DB2-BD59-A6C34878D82A}">
                    <a16:rowId xmlns:a16="http://schemas.microsoft.com/office/drawing/2014/main" val="927626077"/>
                  </a:ext>
                </a:extLst>
              </a:tr>
              <a:tr h="795892">
                <a:tc>
                  <a:txBody>
                    <a:bodyPr/>
                    <a:lstStyle/>
                    <a:p>
                      <a:r>
                        <a:rPr lang="ru-RU" dirty="0">
                          <a:solidFill>
                            <a:schemeClr val="tx1"/>
                          </a:solidFill>
                        </a:rPr>
                        <a:t>Тома (</a:t>
                      </a:r>
                      <a:r>
                        <a:rPr lang="en-US" dirty="0">
                          <a:solidFill>
                            <a:schemeClr val="tx1"/>
                          </a:solidFill>
                        </a:rPr>
                        <a:t>Volumes)</a:t>
                      </a:r>
                      <a:endParaRPr lang="ru-RU" dirty="0">
                        <a:solidFill>
                          <a:schemeClr val="tx1"/>
                        </a:solidFill>
                      </a:endParaRPr>
                    </a:p>
                  </a:txBody>
                  <a:tcPr/>
                </a:tc>
                <a:tc>
                  <a:txBody>
                    <a:bodyPr/>
                    <a:lstStyle/>
                    <a:p>
                      <a:r>
                        <a:rPr lang="ru-RU" dirty="0">
                          <a:solidFill>
                            <a:schemeClr val="tx1"/>
                          </a:solidFill>
                        </a:rPr>
                        <a:t>Управляются </a:t>
                      </a:r>
                      <a:r>
                        <a:rPr lang="en-US" dirty="0">
                          <a:solidFill>
                            <a:schemeClr val="tx1"/>
                          </a:solidFill>
                        </a:rPr>
                        <a:t>Docker, </a:t>
                      </a:r>
                      <a:r>
                        <a:rPr lang="ru-RU" dirty="0">
                          <a:solidFill>
                            <a:schemeClr val="tx1"/>
                          </a:solidFill>
                        </a:rPr>
                        <a:t>хранятся в</a:t>
                      </a:r>
                      <a:r>
                        <a:rPr lang="en-US" dirty="0">
                          <a:solidFill>
                            <a:schemeClr val="tx1"/>
                          </a:solidFill>
                        </a:rPr>
                        <a:t> </a:t>
                      </a:r>
                      <a:r>
                        <a:rPr lang="ru-RU" dirty="0">
                          <a:solidFill>
                            <a:schemeClr val="tx1"/>
                          </a:solidFill>
                        </a:rPr>
                        <a:t> /</a:t>
                      </a:r>
                      <a:r>
                        <a:rPr lang="en-US" dirty="0">
                          <a:solidFill>
                            <a:schemeClr val="tx1"/>
                          </a:solidFill>
                        </a:rPr>
                        <a:t>var/lib/docker/volumes/.</a:t>
                      </a:r>
                      <a:endParaRPr lang="ru-RU" dirty="0">
                        <a:solidFill>
                          <a:schemeClr val="tx1"/>
                        </a:solidFill>
                      </a:endParaRPr>
                    </a:p>
                  </a:txBody>
                  <a:tcPr/>
                </a:tc>
                <a:tc>
                  <a:txBody>
                    <a:bodyPr/>
                    <a:lstStyle/>
                    <a:p>
                      <a:r>
                        <a:rPr lang="ru-RU" dirty="0">
                          <a:solidFill>
                            <a:schemeClr val="tx1"/>
                          </a:solidFill>
                        </a:rPr>
                        <a:t>Базы данных (</a:t>
                      </a:r>
                      <a:r>
                        <a:rPr lang="en-US" dirty="0">
                          <a:solidFill>
                            <a:schemeClr val="tx1"/>
                          </a:solidFill>
                        </a:rPr>
                        <a:t>PostgreSQL, MySQL).</a:t>
                      </a:r>
                      <a:endParaRPr lang="ru-RU" dirty="0">
                        <a:solidFill>
                          <a:schemeClr val="tx1"/>
                        </a:solidFill>
                      </a:endParaRPr>
                    </a:p>
                  </a:txBody>
                  <a:tcPr/>
                </a:tc>
                <a:extLst>
                  <a:ext uri="{0D108BD9-81ED-4DB2-BD59-A6C34878D82A}">
                    <a16:rowId xmlns:a16="http://schemas.microsoft.com/office/drawing/2014/main" val="3052404973"/>
                  </a:ext>
                </a:extLst>
              </a:tr>
              <a:tr h="665402">
                <a:tc>
                  <a:txBody>
                    <a:bodyPr/>
                    <a:lstStyle/>
                    <a:p>
                      <a:r>
                        <a:rPr lang="en-US" dirty="0">
                          <a:solidFill>
                            <a:schemeClr val="tx1"/>
                          </a:solidFill>
                        </a:rPr>
                        <a:t>Bind Mounts</a:t>
                      </a:r>
                      <a:endParaRPr lang="ru-RU" dirty="0">
                        <a:solidFill>
                          <a:schemeClr val="tx1"/>
                        </a:solidFill>
                      </a:endParaRPr>
                    </a:p>
                  </a:txBody>
                  <a:tcPr/>
                </a:tc>
                <a:tc>
                  <a:txBody>
                    <a:bodyPr/>
                    <a:lstStyle/>
                    <a:p>
                      <a:r>
                        <a:rPr lang="ru-RU" dirty="0">
                          <a:solidFill>
                            <a:schemeClr val="tx1"/>
                          </a:solidFill>
                        </a:rPr>
                        <a:t>Монтируют папку с хоста в контейнер.</a:t>
                      </a:r>
                    </a:p>
                  </a:txBody>
                  <a:tcPr/>
                </a:tc>
                <a:tc>
                  <a:txBody>
                    <a:bodyPr/>
                    <a:lstStyle/>
                    <a:p>
                      <a:r>
                        <a:rPr lang="ru-RU" dirty="0">
                          <a:solidFill>
                            <a:schemeClr val="tx1"/>
                          </a:solidFill>
                        </a:rPr>
                        <a:t>Разработка (исходный код на хосте).</a:t>
                      </a:r>
                    </a:p>
                  </a:txBody>
                  <a:tcPr/>
                </a:tc>
                <a:extLst>
                  <a:ext uri="{0D108BD9-81ED-4DB2-BD59-A6C34878D82A}">
                    <a16:rowId xmlns:a16="http://schemas.microsoft.com/office/drawing/2014/main" val="2450274911"/>
                  </a:ext>
                </a:extLst>
              </a:tr>
              <a:tr h="795892">
                <a:tc>
                  <a:txBody>
                    <a:bodyPr/>
                    <a:lstStyle/>
                    <a:p>
                      <a:r>
                        <a:rPr lang="en-US" dirty="0" err="1">
                          <a:solidFill>
                            <a:schemeClr val="tx1"/>
                          </a:solidFill>
                        </a:rPr>
                        <a:t>tmpfs</a:t>
                      </a:r>
                      <a:r>
                        <a:rPr lang="en-US" dirty="0">
                          <a:solidFill>
                            <a:schemeClr val="tx1"/>
                          </a:solidFill>
                        </a:rPr>
                        <a:t> Mounts</a:t>
                      </a:r>
                      <a:endParaRPr lang="ru-RU" dirty="0">
                        <a:solidFill>
                          <a:schemeClr val="tx1"/>
                        </a:solidFill>
                      </a:endParaRPr>
                    </a:p>
                  </a:txBody>
                  <a:tcPr/>
                </a:tc>
                <a:tc>
                  <a:txBody>
                    <a:bodyPr/>
                    <a:lstStyle/>
                    <a:p>
                      <a:r>
                        <a:rPr lang="ru-RU" dirty="0">
                          <a:solidFill>
                            <a:schemeClr val="tx1"/>
                          </a:solidFill>
                        </a:rPr>
                        <a:t>Хранение данных в оперативной памяти (исчезают при остановке).</a:t>
                      </a:r>
                    </a:p>
                  </a:txBody>
                  <a:tcPr/>
                </a:tc>
                <a:tc>
                  <a:txBody>
                    <a:bodyPr/>
                    <a:lstStyle/>
                    <a:p>
                      <a:r>
                        <a:rPr lang="ru-RU" dirty="0">
                          <a:solidFill>
                            <a:schemeClr val="tx1"/>
                          </a:solidFill>
                        </a:rPr>
                        <a:t>Временные токены, сессии.</a:t>
                      </a:r>
                    </a:p>
                  </a:txBody>
                  <a:tcPr/>
                </a:tc>
                <a:extLst>
                  <a:ext uri="{0D108BD9-81ED-4DB2-BD59-A6C34878D82A}">
                    <a16:rowId xmlns:a16="http://schemas.microsoft.com/office/drawing/2014/main" val="1809308329"/>
                  </a:ext>
                </a:extLst>
              </a:tr>
            </a:tbl>
          </a:graphicData>
        </a:graphic>
      </p:graphicFrame>
    </p:spTree>
    <p:extLst>
      <p:ext uri="{BB962C8B-B14F-4D97-AF65-F5344CB8AC3E}">
        <p14:creationId xmlns:p14="http://schemas.microsoft.com/office/powerpoint/2010/main" val="24040456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8B42360F-8910-8759-EB0A-3E2A0295947E}"/>
            </a:ext>
          </a:extLst>
        </p:cNvPr>
        <p:cNvGrpSpPr/>
        <p:nvPr/>
      </p:nvGrpSpPr>
      <p:grpSpPr>
        <a:xfrm>
          <a:off x="0" y="0"/>
          <a:ext cx="0" cy="0"/>
          <a:chOff x="0" y="0"/>
          <a:chExt cx="0" cy="0"/>
        </a:xfrm>
      </p:grpSpPr>
      <p:sp>
        <p:nvSpPr>
          <p:cNvPr id="3" name="Заголовок 2">
            <a:extLst>
              <a:ext uri="{FF2B5EF4-FFF2-40B4-BE49-F238E27FC236}">
                <a16:creationId xmlns:a16="http://schemas.microsoft.com/office/drawing/2014/main" id="{87824478-257E-99B3-6933-02427885415A}"/>
              </a:ext>
            </a:extLst>
          </p:cNvPr>
          <p:cNvSpPr>
            <a:spLocks noGrp="1"/>
          </p:cNvSpPr>
          <p:nvPr>
            <p:ph type="title"/>
          </p:nvPr>
        </p:nvSpPr>
        <p:spPr>
          <a:xfrm>
            <a:off x="580879" y="592837"/>
            <a:ext cx="7982242" cy="725574"/>
          </a:xfrm>
        </p:spPr>
        <p:txBody>
          <a:bodyPr/>
          <a:lstStyle/>
          <a:p>
            <a:r>
              <a:rPr lang="ru-RU" sz="3200" dirty="0"/>
              <a:t>Команды для </a:t>
            </a:r>
            <a:r>
              <a:rPr lang="en-US" sz="3200" dirty="0"/>
              <a:t>Volumes</a:t>
            </a:r>
            <a:endParaRPr lang="ru-RU" sz="3200" dirty="0"/>
          </a:p>
        </p:txBody>
      </p:sp>
      <p:graphicFrame>
        <p:nvGraphicFramePr>
          <p:cNvPr id="2" name="Таблица 1">
            <a:extLst>
              <a:ext uri="{FF2B5EF4-FFF2-40B4-BE49-F238E27FC236}">
                <a16:creationId xmlns:a16="http://schemas.microsoft.com/office/drawing/2014/main" id="{2C96CA4C-162F-CA9D-7B8C-DE3C3870C8D4}"/>
              </a:ext>
            </a:extLst>
          </p:cNvPr>
          <p:cNvGraphicFramePr>
            <a:graphicFrameLocks noGrp="1"/>
          </p:cNvGraphicFramePr>
          <p:nvPr>
            <p:extLst>
              <p:ext uri="{D42A27DB-BD31-4B8C-83A1-F6EECF244321}">
                <p14:modId xmlns:p14="http://schemas.microsoft.com/office/powerpoint/2010/main" val="2474785789"/>
              </p:ext>
            </p:extLst>
          </p:nvPr>
        </p:nvGraphicFramePr>
        <p:xfrm>
          <a:off x="794138" y="1783204"/>
          <a:ext cx="7731954" cy="2378799"/>
        </p:xfrm>
        <a:graphic>
          <a:graphicData uri="http://schemas.openxmlformats.org/drawingml/2006/table">
            <a:tbl>
              <a:tblPr firstRow="1" bandRow="1">
                <a:tableStyleId>{AF606853-7671-496A-8E4F-DF71F8EC918B}</a:tableStyleId>
              </a:tblPr>
              <a:tblGrid>
                <a:gridCol w="3865977">
                  <a:extLst>
                    <a:ext uri="{9D8B030D-6E8A-4147-A177-3AD203B41FA5}">
                      <a16:colId xmlns:a16="http://schemas.microsoft.com/office/drawing/2014/main" val="2909757569"/>
                    </a:ext>
                  </a:extLst>
                </a:gridCol>
                <a:gridCol w="3865977">
                  <a:extLst>
                    <a:ext uri="{9D8B030D-6E8A-4147-A177-3AD203B41FA5}">
                      <a16:colId xmlns:a16="http://schemas.microsoft.com/office/drawing/2014/main" val="4035714440"/>
                    </a:ext>
                  </a:extLst>
                </a:gridCol>
              </a:tblGrid>
              <a:tr h="425673">
                <a:tc>
                  <a:txBody>
                    <a:bodyPr/>
                    <a:lstStyle/>
                    <a:p>
                      <a:r>
                        <a:rPr lang="ru-RU" dirty="0"/>
                        <a:t>Команда </a:t>
                      </a:r>
                    </a:p>
                  </a:txBody>
                  <a:tcPr/>
                </a:tc>
                <a:tc>
                  <a:txBody>
                    <a:bodyPr/>
                    <a:lstStyle/>
                    <a:p>
                      <a:r>
                        <a:rPr lang="ru-RU" dirty="0"/>
                        <a:t>Описание</a:t>
                      </a:r>
                    </a:p>
                  </a:txBody>
                  <a:tcPr/>
                </a:tc>
                <a:extLst>
                  <a:ext uri="{0D108BD9-81ED-4DB2-BD59-A6C34878D82A}">
                    <a16:rowId xmlns:a16="http://schemas.microsoft.com/office/drawing/2014/main" val="927626077"/>
                  </a:ext>
                </a:extLst>
              </a:tr>
              <a:tr h="509151">
                <a:tc>
                  <a:txBody>
                    <a:bodyPr/>
                    <a:lstStyle/>
                    <a:p>
                      <a:r>
                        <a:rPr lang="en-US" dirty="0">
                          <a:solidFill>
                            <a:schemeClr val="tx1"/>
                          </a:solidFill>
                        </a:rPr>
                        <a:t>docker volume create</a:t>
                      </a:r>
                      <a:r>
                        <a:rPr lang="ru-RU" dirty="0">
                          <a:solidFill>
                            <a:schemeClr val="tx1"/>
                          </a:solidFill>
                        </a:rPr>
                        <a:t>  </a:t>
                      </a:r>
                      <a:r>
                        <a:rPr lang="en-US" dirty="0">
                          <a:solidFill>
                            <a:schemeClr val="tx1"/>
                          </a:solidFill>
                        </a:rPr>
                        <a:t>&lt;name&gt;</a:t>
                      </a:r>
                      <a:endParaRPr lang="ru-RU" dirty="0">
                        <a:solidFill>
                          <a:schemeClr val="tx1"/>
                        </a:solidFill>
                      </a:endParaRPr>
                    </a:p>
                  </a:txBody>
                  <a:tcPr/>
                </a:tc>
                <a:tc>
                  <a:txBody>
                    <a:bodyPr/>
                    <a:lstStyle/>
                    <a:p>
                      <a:r>
                        <a:rPr lang="ru-RU" dirty="0">
                          <a:solidFill>
                            <a:schemeClr val="tx1"/>
                          </a:solidFill>
                        </a:rPr>
                        <a:t>Создание тома</a:t>
                      </a:r>
                    </a:p>
                  </a:txBody>
                  <a:tcPr/>
                </a:tc>
                <a:extLst>
                  <a:ext uri="{0D108BD9-81ED-4DB2-BD59-A6C34878D82A}">
                    <a16:rowId xmlns:a16="http://schemas.microsoft.com/office/drawing/2014/main" val="3052404973"/>
                  </a:ext>
                </a:extLst>
              </a:tr>
              <a:tr h="425673">
                <a:tc>
                  <a:txBody>
                    <a:bodyPr/>
                    <a:lstStyle/>
                    <a:p>
                      <a:r>
                        <a:rPr lang="en-US" dirty="0">
                          <a:solidFill>
                            <a:schemeClr val="tx1"/>
                          </a:solidFill>
                        </a:rPr>
                        <a:t>docker volume ls</a:t>
                      </a:r>
                      <a:endParaRPr lang="ru-RU" dirty="0">
                        <a:solidFill>
                          <a:schemeClr val="tx1"/>
                        </a:solidFill>
                      </a:endParaRPr>
                    </a:p>
                  </a:txBody>
                  <a:tcPr/>
                </a:tc>
                <a:tc>
                  <a:txBody>
                    <a:bodyPr/>
                    <a:lstStyle/>
                    <a:p>
                      <a:r>
                        <a:rPr lang="ru-RU" dirty="0">
                          <a:solidFill>
                            <a:schemeClr val="tx1"/>
                          </a:solidFill>
                        </a:rPr>
                        <a:t>Просмотр томов</a:t>
                      </a:r>
                    </a:p>
                  </a:txBody>
                  <a:tcPr/>
                </a:tc>
                <a:extLst>
                  <a:ext uri="{0D108BD9-81ED-4DB2-BD59-A6C34878D82A}">
                    <a16:rowId xmlns:a16="http://schemas.microsoft.com/office/drawing/2014/main" val="2450274911"/>
                  </a:ext>
                </a:extLst>
              </a:tr>
              <a:tr h="509151">
                <a:tc>
                  <a:txBody>
                    <a:bodyPr/>
                    <a:lstStyle/>
                    <a:p>
                      <a:r>
                        <a:rPr lang="en-US" dirty="0">
                          <a:solidFill>
                            <a:schemeClr val="tx1"/>
                          </a:solidFill>
                        </a:rPr>
                        <a:t>docker volume inspect &lt;name&gt;</a:t>
                      </a:r>
                      <a:endParaRPr lang="ru-RU" dirty="0">
                        <a:solidFill>
                          <a:schemeClr val="tx1"/>
                        </a:solidFill>
                      </a:endParaRPr>
                    </a:p>
                  </a:txBody>
                  <a:tcPr/>
                </a:tc>
                <a:tc>
                  <a:txBody>
                    <a:bodyPr/>
                    <a:lstStyle/>
                    <a:p>
                      <a:r>
                        <a:rPr lang="ru-RU" dirty="0">
                          <a:solidFill>
                            <a:schemeClr val="tx1"/>
                          </a:solidFill>
                        </a:rPr>
                        <a:t>Информация</a:t>
                      </a:r>
                      <a:r>
                        <a:rPr lang="ru-RU" baseline="0" dirty="0">
                          <a:solidFill>
                            <a:schemeClr val="tx1"/>
                          </a:solidFill>
                        </a:rPr>
                        <a:t> о томе</a:t>
                      </a:r>
                      <a:endParaRPr lang="ru-RU" dirty="0">
                        <a:solidFill>
                          <a:schemeClr val="tx1"/>
                        </a:solidFill>
                      </a:endParaRPr>
                    </a:p>
                  </a:txBody>
                  <a:tcPr/>
                </a:tc>
                <a:extLst>
                  <a:ext uri="{0D108BD9-81ED-4DB2-BD59-A6C34878D82A}">
                    <a16:rowId xmlns:a16="http://schemas.microsoft.com/office/drawing/2014/main" val="1809308329"/>
                  </a:ext>
                </a:extLst>
              </a:tr>
              <a:tr h="509151">
                <a:tc>
                  <a:txBody>
                    <a:bodyPr/>
                    <a:lstStyle/>
                    <a:p>
                      <a:r>
                        <a:rPr lang="en-US" dirty="0">
                          <a:solidFill>
                            <a:schemeClr val="tx1"/>
                          </a:solidFill>
                        </a:rPr>
                        <a:t>docker run -d -v </a:t>
                      </a:r>
                      <a:r>
                        <a:rPr lang="en-US" dirty="0" err="1">
                          <a:solidFill>
                            <a:schemeClr val="tx1"/>
                          </a:solidFill>
                        </a:rPr>
                        <a:t>my_volume</a:t>
                      </a:r>
                      <a:r>
                        <a:rPr lang="en-US" dirty="0">
                          <a:solidFill>
                            <a:schemeClr val="tx1"/>
                          </a:solidFill>
                        </a:rPr>
                        <a:t>:/app/data nginx</a:t>
                      </a:r>
                      <a:endParaRPr lang="ru-RU" dirty="0">
                        <a:solidFill>
                          <a:schemeClr val="tx1"/>
                        </a:solidFill>
                      </a:endParaRPr>
                    </a:p>
                  </a:txBody>
                  <a:tcPr/>
                </a:tc>
                <a:tc>
                  <a:txBody>
                    <a:bodyPr/>
                    <a:lstStyle/>
                    <a:p>
                      <a:r>
                        <a:rPr lang="ru-RU" dirty="0">
                          <a:solidFill>
                            <a:schemeClr val="tx1"/>
                          </a:solidFill>
                        </a:rPr>
                        <a:t>Запуск контейнера с томом</a:t>
                      </a:r>
                    </a:p>
                  </a:txBody>
                  <a:tcPr/>
                </a:tc>
                <a:extLst>
                  <a:ext uri="{0D108BD9-81ED-4DB2-BD59-A6C34878D82A}">
                    <a16:rowId xmlns:a16="http://schemas.microsoft.com/office/drawing/2014/main" val="2877601232"/>
                  </a:ext>
                </a:extLst>
              </a:tr>
            </a:tbl>
          </a:graphicData>
        </a:graphic>
      </p:graphicFrame>
    </p:spTree>
    <p:extLst>
      <p:ext uri="{BB962C8B-B14F-4D97-AF65-F5344CB8AC3E}">
        <p14:creationId xmlns:p14="http://schemas.microsoft.com/office/powerpoint/2010/main" val="11705727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EBF6DBBC-B41B-033F-576D-992338402943}"/>
            </a:ext>
          </a:extLst>
        </p:cNvPr>
        <p:cNvGrpSpPr/>
        <p:nvPr/>
      </p:nvGrpSpPr>
      <p:grpSpPr>
        <a:xfrm>
          <a:off x="0" y="0"/>
          <a:ext cx="0" cy="0"/>
          <a:chOff x="0" y="0"/>
          <a:chExt cx="0" cy="0"/>
        </a:xfrm>
      </p:grpSpPr>
      <p:sp>
        <p:nvSpPr>
          <p:cNvPr id="3" name="Заголовок 2">
            <a:extLst>
              <a:ext uri="{FF2B5EF4-FFF2-40B4-BE49-F238E27FC236}">
                <a16:creationId xmlns:a16="http://schemas.microsoft.com/office/drawing/2014/main" id="{8904B5AD-A334-3D0B-528F-ABD4186FD6A5}"/>
              </a:ext>
            </a:extLst>
          </p:cNvPr>
          <p:cNvSpPr>
            <a:spLocks noGrp="1"/>
          </p:cNvSpPr>
          <p:nvPr>
            <p:ph type="title"/>
          </p:nvPr>
        </p:nvSpPr>
        <p:spPr>
          <a:xfrm>
            <a:off x="580879" y="592837"/>
            <a:ext cx="7982242" cy="725574"/>
          </a:xfrm>
        </p:spPr>
        <p:txBody>
          <a:bodyPr/>
          <a:lstStyle/>
          <a:p>
            <a:r>
              <a:rPr lang="ru-RU" sz="3200" dirty="0"/>
              <a:t>Зачем </a:t>
            </a:r>
            <a:r>
              <a:rPr lang="en-US" sz="3200" dirty="0"/>
              <a:t>Volumes</a:t>
            </a:r>
            <a:endParaRPr lang="ru-RU" sz="3200" dirty="0"/>
          </a:p>
        </p:txBody>
      </p:sp>
      <p:sp>
        <p:nvSpPr>
          <p:cNvPr id="4" name="TextBox 3">
            <a:extLst>
              <a:ext uri="{FF2B5EF4-FFF2-40B4-BE49-F238E27FC236}">
                <a16:creationId xmlns:a16="http://schemas.microsoft.com/office/drawing/2014/main" id="{74FF2C9A-60D6-2536-1865-3C30004E7ABD}"/>
              </a:ext>
            </a:extLst>
          </p:cNvPr>
          <p:cNvSpPr txBox="1"/>
          <p:nvPr/>
        </p:nvSpPr>
        <p:spPr>
          <a:xfrm>
            <a:off x="1223748" y="1510352"/>
            <a:ext cx="6875349" cy="2960875"/>
          </a:xfrm>
          <a:prstGeom prst="rect">
            <a:avLst/>
          </a:prstGeom>
          <a:noFill/>
        </p:spPr>
        <p:txBody>
          <a:bodyPr wrap="square" rtlCol="0">
            <a:spAutoFit/>
          </a:bodyPr>
          <a:lstStyle/>
          <a:p>
            <a:pPr marL="342900" indent="-342900">
              <a:lnSpc>
                <a:spcPct val="150000"/>
              </a:lnSpc>
              <a:buClr>
                <a:schemeClr val="bg1"/>
              </a:buClr>
              <a:buFont typeface="Wingdings" panose="05000000000000000000" pitchFamily="2" charset="2"/>
              <a:buChar char="§"/>
            </a:pPr>
            <a:r>
              <a:rPr lang="ru-RU" dirty="0">
                <a:solidFill>
                  <a:schemeClr val="bg1"/>
                </a:solidFill>
              </a:rPr>
              <a:t>Хранение данных, которые не должны быть уничтожены после уничтожение контейнера, например: 	</a:t>
            </a:r>
          </a:p>
          <a:p>
            <a:pPr marL="828000" indent="-342900">
              <a:lnSpc>
                <a:spcPct val="150000"/>
              </a:lnSpc>
              <a:buClr>
                <a:schemeClr val="bg1"/>
              </a:buClr>
              <a:buFont typeface="Wingdings" panose="05000000000000000000" pitchFamily="2" charset="2"/>
              <a:buChar char="Ø"/>
            </a:pPr>
            <a:r>
              <a:rPr lang="ru-RU" dirty="0">
                <a:solidFill>
                  <a:schemeClr val="bg1"/>
                </a:solidFill>
              </a:rPr>
              <a:t>Базы данных	</a:t>
            </a:r>
          </a:p>
          <a:p>
            <a:pPr marL="828000" indent="-342900">
              <a:lnSpc>
                <a:spcPct val="150000"/>
              </a:lnSpc>
              <a:buClr>
                <a:schemeClr val="bg1"/>
              </a:buClr>
              <a:buFont typeface="Wingdings" panose="05000000000000000000" pitchFamily="2" charset="2"/>
              <a:buChar char="Ø"/>
            </a:pPr>
            <a:r>
              <a:rPr lang="ru-RU" dirty="0">
                <a:solidFill>
                  <a:schemeClr val="bg1"/>
                </a:solidFill>
              </a:rPr>
              <a:t>Логи и метрики	</a:t>
            </a:r>
          </a:p>
          <a:p>
            <a:pPr marL="828000" indent="-342900">
              <a:lnSpc>
                <a:spcPct val="150000"/>
              </a:lnSpc>
              <a:buClr>
                <a:schemeClr val="bg1"/>
              </a:buClr>
              <a:buFont typeface="Wingdings" panose="05000000000000000000" pitchFamily="2" charset="2"/>
              <a:buChar char="Ø"/>
            </a:pPr>
            <a:r>
              <a:rPr lang="ru-RU" dirty="0">
                <a:solidFill>
                  <a:schemeClr val="bg1"/>
                </a:solidFill>
              </a:rPr>
              <a:t>Статистические файлы</a:t>
            </a:r>
          </a:p>
          <a:p>
            <a:pPr marL="342900" indent="-342900">
              <a:lnSpc>
                <a:spcPct val="150000"/>
              </a:lnSpc>
              <a:buClr>
                <a:schemeClr val="bg1"/>
              </a:buClr>
              <a:buFont typeface="Wingdings" panose="05000000000000000000" pitchFamily="2" charset="2"/>
              <a:buChar char="§"/>
            </a:pPr>
            <a:r>
              <a:rPr lang="ru-RU" dirty="0">
                <a:solidFill>
                  <a:schemeClr val="bg1"/>
                </a:solidFill>
              </a:rPr>
              <a:t>Обмен данными между контейнерами:</a:t>
            </a:r>
          </a:p>
          <a:p>
            <a:pPr marL="342900" indent="-342900">
              <a:lnSpc>
                <a:spcPct val="150000"/>
              </a:lnSpc>
              <a:buClr>
                <a:schemeClr val="bg1"/>
              </a:buClr>
              <a:buFont typeface="Wingdings" panose="05000000000000000000" pitchFamily="2" charset="2"/>
              <a:buChar char="§"/>
            </a:pPr>
            <a:r>
              <a:rPr lang="ru-RU" dirty="0">
                <a:solidFill>
                  <a:schemeClr val="bg1"/>
                </a:solidFill>
              </a:rPr>
              <a:t>Более удобная  разработка, (обновление в файлов в докере в реальном времени)</a:t>
            </a:r>
          </a:p>
          <a:p>
            <a:pPr marL="342900" indent="-342900">
              <a:lnSpc>
                <a:spcPct val="150000"/>
              </a:lnSpc>
              <a:buClr>
                <a:schemeClr val="bg1"/>
              </a:buClr>
              <a:buFont typeface="Wingdings" panose="05000000000000000000" pitchFamily="2" charset="2"/>
              <a:buChar char="§"/>
            </a:pPr>
            <a:r>
              <a:rPr lang="ru-RU" dirty="0">
                <a:solidFill>
                  <a:schemeClr val="bg1"/>
                </a:solidFill>
              </a:rPr>
              <a:t>Перенос данных между хостами (создание резервных копий)</a:t>
            </a:r>
          </a:p>
        </p:txBody>
      </p:sp>
    </p:spTree>
    <p:extLst>
      <p:ext uri="{BB962C8B-B14F-4D97-AF65-F5344CB8AC3E}">
        <p14:creationId xmlns:p14="http://schemas.microsoft.com/office/powerpoint/2010/main" val="42188051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7E2686FA-3E03-3300-385C-FF572728B1FD}"/>
            </a:ext>
          </a:extLst>
        </p:cNvPr>
        <p:cNvGrpSpPr/>
        <p:nvPr/>
      </p:nvGrpSpPr>
      <p:grpSpPr>
        <a:xfrm>
          <a:off x="0" y="0"/>
          <a:ext cx="0" cy="0"/>
          <a:chOff x="0" y="0"/>
          <a:chExt cx="0" cy="0"/>
        </a:xfrm>
      </p:grpSpPr>
      <p:sp>
        <p:nvSpPr>
          <p:cNvPr id="3" name="Заголовок 2">
            <a:extLst>
              <a:ext uri="{FF2B5EF4-FFF2-40B4-BE49-F238E27FC236}">
                <a16:creationId xmlns:a16="http://schemas.microsoft.com/office/drawing/2014/main" id="{556135DE-F6A7-81A7-5AAF-A0F0A29F846B}"/>
              </a:ext>
            </a:extLst>
          </p:cNvPr>
          <p:cNvSpPr>
            <a:spLocks noGrp="1"/>
          </p:cNvSpPr>
          <p:nvPr>
            <p:ph type="title"/>
          </p:nvPr>
        </p:nvSpPr>
        <p:spPr>
          <a:xfrm>
            <a:off x="580879" y="592837"/>
            <a:ext cx="7982242" cy="725574"/>
          </a:xfrm>
        </p:spPr>
        <p:txBody>
          <a:bodyPr/>
          <a:lstStyle/>
          <a:p>
            <a:r>
              <a:rPr lang="ru-RU" sz="3200" dirty="0"/>
              <a:t>Что будет без </a:t>
            </a:r>
            <a:r>
              <a:rPr lang="en-US" sz="3200" dirty="0"/>
              <a:t>Volumes?</a:t>
            </a:r>
            <a:endParaRPr lang="ru-RU" sz="3200" dirty="0"/>
          </a:p>
        </p:txBody>
      </p:sp>
      <p:sp>
        <p:nvSpPr>
          <p:cNvPr id="4" name="TextBox 3">
            <a:extLst>
              <a:ext uri="{FF2B5EF4-FFF2-40B4-BE49-F238E27FC236}">
                <a16:creationId xmlns:a16="http://schemas.microsoft.com/office/drawing/2014/main" id="{250A3821-8476-06AB-BEE7-DFD38427B6CA}"/>
              </a:ext>
            </a:extLst>
          </p:cNvPr>
          <p:cNvSpPr txBox="1"/>
          <p:nvPr/>
        </p:nvSpPr>
        <p:spPr>
          <a:xfrm>
            <a:off x="1232846" y="1774209"/>
            <a:ext cx="7151428" cy="1991379"/>
          </a:xfrm>
          <a:prstGeom prst="rect">
            <a:avLst/>
          </a:prstGeom>
          <a:noFill/>
        </p:spPr>
        <p:txBody>
          <a:bodyPr wrap="square" rtlCol="0">
            <a:spAutoFit/>
          </a:bodyPr>
          <a:lstStyle/>
          <a:p>
            <a:pPr>
              <a:lnSpc>
                <a:spcPct val="150000"/>
              </a:lnSpc>
              <a:buClr>
                <a:schemeClr val="bg1"/>
              </a:buClr>
            </a:pPr>
            <a:r>
              <a:rPr lang="ru-RU" dirty="0">
                <a:solidFill>
                  <a:schemeClr val="bg1"/>
                </a:solidFill>
              </a:rPr>
              <a:t>❌ </a:t>
            </a:r>
            <a:r>
              <a:rPr lang="ru-RU" b="1" dirty="0">
                <a:solidFill>
                  <a:schemeClr val="bg1"/>
                </a:solidFill>
              </a:rPr>
              <a:t>Проблема 1: Потеря данных</a:t>
            </a:r>
          </a:p>
          <a:p>
            <a:pPr lvl="2">
              <a:lnSpc>
                <a:spcPct val="150000"/>
              </a:lnSpc>
              <a:buClr>
                <a:schemeClr val="bg1"/>
              </a:buClr>
            </a:pPr>
            <a:r>
              <a:rPr lang="ru-RU" dirty="0">
                <a:solidFill>
                  <a:schemeClr val="bg1"/>
                </a:solidFill>
              </a:rPr>
              <a:t>       Если контейнер с БД удалён (</a:t>
            </a:r>
            <a:r>
              <a:rPr lang="ru-RU" dirty="0" err="1">
                <a:solidFill>
                  <a:schemeClr val="bg1"/>
                </a:solidFill>
              </a:rPr>
              <a:t>docker</a:t>
            </a:r>
            <a:r>
              <a:rPr lang="ru-RU" dirty="0">
                <a:solidFill>
                  <a:schemeClr val="bg1"/>
                </a:solidFill>
              </a:rPr>
              <a:t> </a:t>
            </a:r>
            <a:r>
              <a:rPr lang="ru-RU" dirty="0" err="1">
                <a:solidFill>
                  <a:schemeClr val="bg1"/>
                </a:solidFill>
              </a:rPr>
              <a:t>rm</a:t>
            </a:r>
            <a:r>
              <a:rPr lang="ru-RU" dirty="0">
                <a:solidFill>
                  <a:schemeClr val="bg1"/>
                </a:solidFill>
              </a:rPr>
              <a:t>), все данные </a:t>
            </a:r>
            <a:r>
              <a:rPr lang="ru-RU" b="1" dirty="0">
                <a:solidFill>
                  <a:schemeClr val="bg1"/>
                </a:solidFill>
              </a:rPr>
              <a:t>исчезнут</a:t>
            </a:r>
            <a:r>
              <a:rPr lang="ru-RU" dirty="0">
                <a:solidFill>
                  <a:schemeClr val="bg1"/>
                </a:solidFill>
              </a:rPr>
              <a:t>.</a:t>
            </a:r>
          </a:p>
          <a:p>
            <a:pPr>
              <a:lnSpc>
                <a:spcPct val="150000"/>
              </a:lnSpc>
              <a:buClr>
                <a:schemeClr val="bg1"/>
              </a:buClr>
            </a:pPr>
            <a:r>
              <a:rPr lang="ru-RU" dirty="0">
                <a:solidFill>
                  <a:schemeClr val="bg1"/>
                </a:solidFill>
              </a:rPr>
              <a:t>❌ </a:t>
            </a:r>
            <a:r>
              <a:rPr lang="ru-RU" b="1" dirty="0">
                <a:solidFill>
                  <a:schemeClr val="bg1"/>
                </a:solidFill>
              </a:rPr>
              <a:t>Проблема 2: Медленная работа</a:t>
            </a:r>
          </a:p>
          <a:p>
            <a:pPr>
              <a:lnSpc>
                <a:spcPct val="150000"/>
              </a:lnSpc>
              <a:buClr>
                <a:schemeClr val="bg1"/>
              </a:buClr>
            </a:pPr>
            <a:r>
              <a:rPr lang="ru-RU" dirty="0">
                <a:solidFill>
                  <a:schemeClr val="bg1"/>
                </a:solidFill>
              </a:rPr>
              <a:t>       Частые записи в файловую систему контейнера</a:t>
            </a:r>
          </a:p>
          <a:p>
            <a:pPr>
              <a:lnSpc>
                <a:spcPct val="150000"/>
              </a:lnSpc>
              <a:buClr>
                <a:schemeClr val="bg1"/>
              </a:buClr>
            </a:pPr>
            <a:r>
              <a:rPr lang="ru-RU" dirty="0">
                <a:solidFill>
                  <a:schemeClr val="bg1"/>
                </a:solidFill>
              </a:rPr>
              <a:t>❌ </a:t>
            </a:r>
            <a:r>
              <a:rPr lang="ru-RU" b="1" dirty="0">
                <a:solidFill>
                  <a:schemeClr val="bg1"/>
                </a:solidFill>
              </a:rPr>
              <a:t>Проблема 3: Нет общего доступа</a:t>
            </a:r>
          </a:p>
          <a:p>
            <a:pPr>
              <a:lnSpc>
                <a:spcPct val="150000"/>
              </a:lnSpc>
              <a:buClr>
                <a:schemeClr val="bg1"/>
              </a:buClr>
            </a:pPr>
            <a:r>
              <a:rPr lang="ru-RU" dirty="0">
                <a:solidFill>
                  <a:schemeClr val="bg1"/>
                </a:solidFill>
              </a:rPr>
              <a:t>         Контейнеры не могут обмениваться файлами без сложных костылей.</a:t>
            </a:r>
          </a:p>
        </p:txBody>
      </p:sp>
    </p:spTree>
    <p:extLst>
      <p:ext uri="{BB962C8B-B14F-4D97-AF65-F5344CB8AC3E}">
        <p14:creationId xmlns:p14="http://schemas.microsoft.com/office/powerpoint/2010/main" val="13525222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5" name="Google Shape;65;p16"/>
          <p:cNvSpPr txBox="1">
            <a:spLocks noGrp="1"/>
          </p:cNvSpPr>
          <p:nvPr>
            <p:ph type="body" idx="1"/>
          </p:nvPr>
        </p:nvSpPr>
        <p:spPr>
          <a:xfrm>
            <a:off x="2130300" y="1078135"/>
            <a:ext cx="6913800" cy="3456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2"/>
              </a:buClr>
              <a:buSzPts val="1400"/>
              <a:buFont typeface="Fira Sans Condensed"/>
              <a:buChar char="●"/>
            </a:pPr>
            <a:r>
              <a:rPr lang="ru-RU" dirty="0">
                <a:solidFill>
                  <a:schemeClr val="lt2"/>
                </a:solidFill>
                <a:latin typeface="Fira Sans Condensed" panose="020B0503050000020004" pitchFamily="34" charset="0"/>
              </a:rPr>
              <a:t>         </a:t>
            </a:r>
          </a:p>
          <a:p>
            <a:pPr marL="139700" lvl="0" indent="0" algn="ctr" rtl="0">
              <a:spcBef>
                <a:spcPts val="0"/>
              </a:spcBef>
              <a:spcAft>
                <a:spcPts val="0"/>
              </a:spcAft>
              <a:buClr>
                <a:schemeClr val="lt2"/>
              </a:buClr>
              <a:buSzPts val="1400"/>
              <a:buNone/>
            </a:pPr>
            <a:r>
              <a:rPr lang="ru-RU" dirty="0">
                <a:solidFill>
                  <a:schemeClr val="lt2"/>
                </a:solidFill>
                <a:effectLst/>
                <a:latin typeface="Fira Sans Condensed" panose="020B0503050000020004" pitchFamily="34" charset="0"/>
                <a:ea typeface="Calibri" panose="020F0502020204030204" pitchFamily="34" charset="0"/>
              </a:rPr>
              <a:t>            </a:t>
            </a:r>
          </a:p>
          <a:p>
            <a:pPr marL="139700" lvl="0" indent="0" algn="ctr" rtl="0">
              <a:spcBef>
                <a:spcPts val="0"/>
              </a:spcBef>
              <a:spcAft>
                <a:spcPts val="0"/>
              </a:spcAft>
              <a:buClr>
                <a:schemeClr val="lt2"/>
              </a:buClr>
              <a:buSzPts val="1400"/>
              <a:buNone/>
            </a:pPr>
            <a:endParaRPr lang="ru-RU" sz="1800" dirty="0">
              <a:solidFill>
                <a:schemeClr val="lt2"/>
              </a:solidFill>
              <a:effectLst/>
              <a:latin typeface="Fira Sans Condensed" panose="020B0503050000020004" pitchFamily="34" charset="0"/>
              <a:ea typeface="Calibri" panose="020F0502020204030204" pitchFamily="34" charset="0"/>
            </a:endParaRPr>
          </a:p>
          <a:p>
            <a:pPr marL="139700" lvl="0" indent="0" algn="ctr" rtl="0">
              <a:spcBef>
                <a:spcPts val="0"/>
              </a:spcBef>
              <a:spcAft>
                <a:spcPts val="0"/>
              </a:spcAft>
              <a:buClr>
                <a:schemeClr val="lt2"/>
              </a:buClr>
              <a:buSzPts val="1400"/>
              <a:buNone/>
            </a:pPr>
            <a:r>
              <a:rPr lang="ru-RU" sz="1600" dirty="0">
                <a:effectLst/>
                <a:latin typeface="Fira Sans Condensed" panose="020B0503050000020004" pitchFamily="34" charset="0"/>
                <a:ea typeface="Calibri" panose="020F0502020204030204" pitchFamily="34" charset="0"/>
              </a:rPr>
              <a:t>       </a:t>
            </a:r>
            <a:r>
              <a:rPr lang="en-US" sz="1600" dirty="0">
                <a:effectLst/>
                <a:latin typeface="Fira Sans Condensed" panose="020B0503050000020004" pitchFamily="34" charset="0"/>
                <a:ea typeface="Calibri" panose="020F0502020204030204" pitchFamily="34" charset="0"/>
              </a:rPr>
              <a:t>   </a:t>
            </a:r>
            <a:r>
              <a:rPr lang="ru-RU" sz="1600" dirty="0">
                <a:effectLst/>
                <a:latin typeface="Fira Sans Condensed" panose="020B0503050000020004" pitchFamily="34" charset="0"/>
                <a:ea typeface="Calibri" panose="020F0502020204030204" pitchFamily="34" charset="0"/>
              </a:rPr>
              <a:t>      ООО «БИЗНЕС АЙТИ»</a:t>
            </a:r>
            <a:endParaRPr lang="ru-RU" sz="1600" dirty="0">
              <a:solidFill>
                <a:schemeClr val="lt2"/>
              </a:solidFill>
              <a:latin typeface="Fira Sans Condensed" panose="020B0503050000020004" pitchFamily="34" charset="0"/>
              <a:ea typeface="Calibri" panose="020F0502020204030204" pitchFamily="34" charset="0"/>
            </a:endParaRPr>
          </a:p>
          <a:p>
            <a:pPr marL="139700" lvl="0" indent="0" algn="ctr" rtl="0">
              <a:spcBef>
                <a:spcPts val="0"/>
              </a:spcBef>
              <a:spcAft>
                <a:spcPts val="0"/>
              </a:spcAft>
              <a:buClr>
                <a:schemeClr val="lt2"/>
              </a:buClr>
              <a:buSzPts val="1400"/>
              <a:buNone/>
            </a:pPr>
            <a:endParaRPr lang="ru-RU" dirty="0">
              <a:solidFill>
                <a:schemeClr val="lt2"/>
              </a:solidFill>
              <a:latin typeface="Fira Sans Condensed" panose="020B0503050000020004" pitchFamily="34" charset="0"/>
              <a:ea typeface="Calibri" panose="020F0502020204030204" pitchFamily="34" charset="0"/>
            </a:endParaRPr>
          </a:p>
          <a:p>
            <a:pPr marL="139700" lvl="0" indent="0" algn="ctr" rtl="0">
              <a:spcBef>
                <a:spcPts val="0"/>
              </a:spcBef>
              <a:spcAft>
                <a:spcPts val="0"/>
              </a:spcAft>
              <a:buClr>
                <a:schemeClr val="lt2"/>
              </a:buClr>
              <a:buSzPts val="1400"/>
              <a:buNone/>
            </a:pPr>
            <a:endParaRPr lang="ru-RU" dirty="0">
              <a:solidFill>
                <a:schemeClr val="lt2"/>
              </a:solidFill>
              <a:latin typeface="Fira Sans Condensed" panose="020B0503050000020004" pitchFamily="34" charset="0"/>
              <a:ea typeface="Calibri" panose="020F0502020204030204" pitchFamily="34" charset="0"/>
            </a:endParaRPr>
          </a:p>
          <a:p>
            <a:pPr marL="139700" lvl="0" indent="0" algn="ctr" rtl="0">
              <a:spcBef>
                <a:spcPts val="0"/>
              </a:spcBef>
              <a:spcAft>
                <a:spcPts val="0"/>
              </a:spcAft>
              <a:buClr>
                <a:schemeClr val="lt2"/>
              </a:buClr>
              <a:buSzPts val="1400"/>
              <a:buNone/>
            </a:pPr>
            <a:r>
              <a:rPr lang="ru-RU" dirty="0">
                <a:solidFill>
                  <a:schemeClr val="lt2"/>
                </a:solidFill>
                <a:latin typeface="Fira Sans Condensed" panose="020B0503050000020004" pitchFamily="34" charset="0"/>
                <a:ea typeface="Calibri" panose="020F0502020204030204" pitchFamily="34" charset="0"/>
              </a:rPr>
              <a:t>                       </a:t>
            </a:r>
            <a:r>
              <a:rPr lang="en-US" sz="1800" dirty="0" err="1">
                <a:latin typeface="Fira Sans Condensed" panose="020B0503050000020004" pitchFamily="34" charset="0"/>
              </a:rPr>
              <a:t>DevSecOps</a:t>
            </a:r>
            <a:r>
              <a:rPr lang="en-US" sz="1800" dirty="0">
                <a:latin typeface="Fira Sans Condensed" panose="020B0503050000020004" pitchFamily="34" charset="0"/>
              </a:rPr>
              <a:t> </a:t>
            </a:r>
            <a:r>
              <a:rPr lang="ru-RU" sz="1800" dirty="0">
                <a:latin typeface="Fira Sans Condensed" panose="020B0503050000020004" pitchFamily="34" charset="0"/>
              </a:rPr>
              <a:t>инженер </a:t>
            </a:r>
            <a:r>
              <a:rPr lang="ru-RU" sz="1800" dirty="0">
                <a:solidFill>
                  <a:schemeClr val="lt2"/>
                </a:solidFill>
                <a:latin typeface="Fira Sans Condensed" panose="020B0503050000020004" pitchFamily="34" charset="0"/>
              </a:rPr>
              <a:t>Филатьев</a:t>
            </a:r>
            <a:r>
              <a:rPr lang="en-US" sz="1800" dirty="0">
                <a:solidFill>
                  <a:schemeClr val="lt2"/>
                </a:solidFill>
                <a:latin typeface="Fira Sans Condensed" panose="020B0503050000020004" pitchFamily="34" charset="0"/>
              </a:rPr>
              <a:t> </a:t>
            </a:r>
            <a:r>
              <a:rPr lang="ru-RU" sz="1800" dirty="0">
                <a:solidFill>
                  <a:schemeClr val="lt2"/>
                </a:solidFill>
                <a:latin typeface="Fira Sans Condensed" panose="020B0503050000020004" pitchFamily="34" charset="0"/>
              </a:rPr>
              <a:t>Владислав</a:t>
            </a:r>
          </a:p>
          <a:p>
            <a:pPr marL="139700" lvl="0" indent="0" algn="ctr" rtl="0">
              <a:spcBef>
                <a:spcPts val="0"/>
              </a:spcBef>
              <a:spcAft>
                <a:spcPts val="0"/>
              </a:spcAft>
              <a:buClr>
                <a:schemeClr val="lt2"/>
              </a:buClr>
              <a:buSzPts val="1400"/>
              <a:buNone/>
            </a:pPr>
            <a:endParaRPr lang="ru-RU" dirty="0">
              <a:solidFill>
                <a:schemeClr val="lt2"/>
              </a:solidFill>
              <a:latin typeface="Fira Sans Condensed" panose="020B0503050000020004" pitchFamily="34" charset="0"/>
            </a:endParaRPr>
          </a:p>
          <a:p>
            <a:pPr marL="139700" lvl="0" indent="0" algn="ctr" rtl="0">
              <a:spcBef>
                <a:spcPts val="0"/>
              </a:spcBef>
              <a:spcAft>
                <a:spcPts val="0"/>
              </a:spcAft>
              <a:buClr>
                <a:schemeClr val="lt2"/>
              </a:buClr>
              <a:buSzPts val="1400"/>
              <a:buNone/>
            </a:pPr>
            <a:r>
              <a:rPr lang="ru-RU" dirty="0">
                <a:solidFill>
                  <a:schemeClr val="lt2"/>
                </a:solidFill>
                <a:latin typeface="Fira Sans Condensed" panose="020B0503050000020004" pitchFamily="34" charset="0"/>
              </a:rPr>
              <a:t>                       </a:t>
            </a:r>
          </a:p>
          <a:p>
            <a:pPr marL="139700" lvl="0" indent="0" algn="ctr" rtl="0">
              <a:spcBef>
                <a:spcPts val="0"/>
              </a:spcBef>
              <a:spcAft>
                <a:spcPts val="0"/>
              </a:spcAft>
              <a:buClr>
                <a:schemeClr val="lt2"/>
              </a:buClr>
              <a:buSzPts val="1400"/>
              <a:buNone/>
            </a:pPr>
            <a:r>
              <a:rPr lang="ru-RU" dirty="0">
                <a:solidFill>
                  <a:schemeClr val="lt2"/>
                </a:solidFill>
                <a:latin typeface="Fira Sans Condensed" panose="020B0503050000020004" pitchFamily="34" charset="0"/>
              </a:rPr>
              <a:t>                      </a:t>
            </a:r>
            <a:r>
              <a:rPr lang="en-US" b="0" i="0" u="none" strike="noStrike" dirty="0">
                <a:effectLst/>
                <a:latin typeface="Fira Sans Condensed" panose="020B0503050000020004" pitchFamily="34" charset="0"/>
              </a:rPr>
              <a:t>@VladislavFilatev</a:t>
            </a:r>
            <a:r>
              <a:rPr lang="ru-RU" dirty="0">
                <a:solidFill>
                  <a:schemeClr val="lt2"/>
                </a:solidFill>
                <a:latin typeface="Fira Sans Condensed" panose="020B0503050000020004" pitchFamily="34" charset="0"/>
              </a:rPr>
              <a:t>     </a:t>
            </a:r>
          </a:p>
          <a:p>
            <a:pPr marL="139700" lvl="0" indent="0" algn="ctr" rtl="0">
              <a:spcBef>
                <a:spcPts val="0"/>
              </a:spcBef>
              <a:spcAft>
                <a:spcPts val="0"/>
              </a:spcAft>
              <a:buClr>
                <a:schemeClr val="lt2"/>
              </a:buClr>
              <a:buSzPts val="1400"/>
              <a:buNone/>
            </a:pPr>
            <a:r>
              <a:rPr lang="ru-RU" dirty="0">
                <a:solidFill>
                  <a:schemeClr val="lt2"/>
                </a:solidFill>
                <a:latin typeface="Fira Sans Condensed" panose="020B0503050000020004" pitchFamily="34" charset="0"/>
              </a:rPr>
              <a:t>                          </a:t>
            </a:r>
          </a:p>
          <a:p>
            <a:pPr marL="139700" lvl="0" indent="0" algn="ctr" rtl="0">
              <a:spcBef>
                <a:spcPts val="0"/>
              </a:spcBef>
              <a:spcAft>
                <a:spcPts val="0"/>
              </a:spcAft>
              <a:buClr>
                <a:schemeClr val="lt2"/>
              </a:buClr>
              <a:buSzPts val="1400"/>
              <a:buNone/>
            </a:pPr>
            <a:r>
              <a:rPr lang="ru-RU" dirty="0">
                <a:solidFill>
                  <a:schemeClr val="lt2"/>
                </a:solidFill>
                <a:latin typeface="Fira Sans Condensed" panose="020B0503050000020004" pitchFamily="34" charset="0"/>
              </a:rPr>
              <a:t>                            </a:t>
            </a:r>
            <a:r>
              <a:rPr lang="en-US" dirty="0">
                <a:solidFill>
                  <a:schemeClr val="lt2"/>
                </a:solidFill>
                <a:latin typeface="Fira Sans Condensed" panose="020B0503050000020004" pitchFamily="34" charset="0"/>
              </a:rPr>
              <a:t> vfilatev@cyberbits.ru</a:t>
            </a:r>
            <a:endParaRPr dirty="0">
              <a:solidFill>
                <a:schemeClr val="lt2"/>
              </a:solidFill>
              <a:latin typeface="Fira Sans Condensed" panose="020B0503050000020004" pitchFamily="34" charset="0"/>
            </a:endParaRPr>
          </a:p>
        </p:txBody>
      </p:sp>
      <p:pic>
        <p:nvPicPr>
          <p:cNvPr id="6" name="Рисунок 5">
            <a:extLst>
              <a:ext uri="{FF2B5EF4-FFF2-40B4-BE49-F238E27FC236}">
                <a16:creationId xmlns:a16="http://schemas.microsoft.com/office/drawing/2014/main" id="{CB439272-32B0-48B5-A317-DAFA0FE7F5FF}"/>
              </a:ext>
            </a:extLst>
          </p:cNvPr>
          <p:cNvPicPr>
            <a:picLocks noChangeAspect="1"/>
          </p:cNvPicPr>
          <p:nvPr/>
        </p:nvPicPr>
        <p:blipFill rotWithShape="1">
          <a:blip r:embed="rId4"/>
          <a:srcRect l="28180" r="25235" b="3712"/>
          <a:stretch/>
        </p:blipFill>
        <p:spPr>
          <a:xfrm>
            <a:off x="99900" y="1078135"/>
            <a:ext cx="3571201" cy="3456000"/>
          </a:xfrm>
          <a:prstGeom prst="ellipse">
            <a:avLst/>
          </a:prstGeom>
        </p:spPr>
      </p:pic>
      <p:sp>
        <p:nvSpPr>
          <p:cNvPr id="4" name="Овал 3">
            <a:extLst>
              <a:ext uri="{FF2B5EF4-FFF2-40B4-BE49-F238E27FC236}">
                <a16:creationId xmlns:a16="http://schemas.microsoft.com/office/drawing/2014/main" id="{A2CAE0C5-945E-4AA5-94EB-3AF9B25D7058}"/>
              </a:ext>
            </a:extLst>
          </p:cNvPr>
          <p:cNvSpPr/>
          <p:nvPr/>
        </p:nvSpPr>
        <p:spPr>
          <a:xfrm>
            <a:off x="99900" y="1078135"/>
            <a:ext cx="3571200" cy="3456000"/>
          </a:xfrm>
          <a:prstGeom prst="ellipse">
            <a:avLst/>
          </a:prstGeom>
          <a:no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dirty="0"/>
          </a:p>
        </p:txBody>
      </p:sp>
      <p:pic>
        <p:nvPicPr>
          <p:cNvPr id="10" name="Рисунок 9">
            <a:extLst>
              <a:ext uri="{FF2B5EF4-FFF2-40B4-BE49-F238E27FC236}">
                <a16:creationId xmlns:a16="http://schemas.microsoft.com/office/drawing/2014/main" id="{D9D6985B-A503-4E1D-BEC1-F06A7F71A917}"/>
              </a:ext>
            </a:extLst>
          </p:cNvPr>
          <p:cNvPicPr>
            <a:picLocks noChangeAspect="1"/>
          </p:cNvPicPr>
          <p:nvPr/>
        </p:nvPicPr>
        <p:blipFill>
          <a:blip r:embed="rId5"/>
          <a:stretch>
            <a:fillRect/>
          </a:stretch>
        </p:blipFill>
        <p:spPr>
          <a:xfrm>
            <a:off x="5040992" y="3225599"/>
            <a:ext cx="457272" cy="263765"/>
          </a:xfrm>
          <a:prstGeom prst="rect">
            <a:avLst/>
          </a:prstGeom>
        </p:spPr>
      </p:pic>
      <p:pic>
        <p:nvPicPr>
          <p:cNvPr id="12" name="Рисунок 11">
            <a:extLst>
              <a:ext uri="{FF2B5EF4-FFF2-40B4-BE49-F238E27FC236}">
                <a16:creationId xmlns:a16="http://schemas.microsoft.com/office/drawing/2014/main" id="{9A518B3D-EBAC-4D24-82A7-D7122EFE86E3}"/>
              </a:ext>
            </a:extLst>
          </p:cNvPr>
          <p:cNvPicPr>
            <a:picLocks noChangeAspect="1"/>
          </p:cNvPicPr>
          <p:nvPr/>
        </p:nvPicPr>
        <p:blipFill>
          <a:blip r:embed="rId6"/>
          <a:stretch>
            <a:fillRect/>
          </a:stretch>
        </p:blipFill>
        <p:spPr>
          <a:xfrm>
            <a:off x="5146937" y="3653324"/>
            <a:ext cx="263765" cy="2637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EBBE4784-850A-6821-87A0-EE25210F7C1B}"/>
            </a:ext>
          </a:extLst>
        </p:cNvPr>
        <p:cNvGrpSpPr/>
        <p:nvPr/>
      </p:nvGrpSpPr>
      <p:grpSpPr>
        <a:xfrm>
          <a:off x="0" y="0"/>
          <a:ext cx="0" cy="0"/>
          <a:chOff x="0" y="0"/>
          <a:chExt cx="0" cy="0"/>
        </a:xfrm>
      </p:grpSpPr>
      <p:sp>
        <p:nvSpPr>
          <p:cNvPr id="6" name="Прямоугольник: скругленные углы 5">
            <a:extLst>
              <a:ext uri="{FF2B5EF4-FFF2-40B4-BE49-F238E27FC236}">
                <a16:creationId xmlns:a16="http://schemas.microsoft.com/office/drawing/2014/main" id="{F48402A4-C1B5-C010-4A07-ABBBEB87F809}"/>
              </a:ext>
            </a:extLst>
          </p:cNvPr>
          <p:cNvSpPr/>
          <p:nvPr/>
        </p:nvSpPr>
        <p:spPr>
          <a:xfrm>
            <a:off x="2080787" y="1666520"/>
            <a:ext cx="5067300" cy="19907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sz="3200" dirty="0"/>
              <a:t>Сети</a:t>
            </a:r>
          </a:p>
        </p:txBody>
      </p:sp>
    </p:spTree>
    <p:extLst>
      <p:ext uri="{BB962C8B-B14F-4D97-AF65-F5344CB8AC3E}">
        <p14:creationId xmlns:p14="http://schemas.microsoft.com/office/powerpoint/2010/main" val="19331394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8C099D37-BE11-44A5-7D6F-51FDFE17CD92}"/>
            </a:ext>
          </a:extLst>
        </p:cNvPr>
        <p:cNvGrpSpPr/>
        <p:nvPr/>
      </p:nvGrpSpPr>
      <p:grpSpPr>
        <a:xfrm>
          <a:off x="0" y="0"/>
          <a:ext cx="0" cy="0"/>
          <a:chOff x="0" y="0"/>
          <a:chExt cx="0" cy="0"/>
        </a:xfrm>
      </p:grpSpPr>
      <p:sp>
        <p:nvSpPr>
          <p:cNvPr id="2" name="Заголовок 2">
            <a:extLst>
              <a:ext uri="{FF2B5EF4-FFF2-40B4-BE49-F238E27FC236}">
                <a16:creationId xmlns:a16="http://schemas.microsoft.com/office/drawing/2014/main" id="{D2386233-2EB8-EC5C-A0EB-23F56F738044}"/>
              </a:ext>
            </a:extLst>
          </p:cNvPr>
          <p:cNvSpPr>
            <a:spLocks noGrp="1"/>
          </p:cNvSpPr>
          <p:nvPr>
            <p:ph type="title"/>
          </p:nvPr>
        </p:nvSpPr>
        <p:spPr>
          <a:xfrm>
            <a:off x="580879" y="592837"/>
            <a:ext cx="7982242" cy="725574"/>
          </a:xfrm>
        </p:spPr>
        <p:txBody>
          <a:bodyPr/>
          <a:lstStyle/>
          <a:p>
            <a:r>
              <a:rPr lang="ru-RU" sz="3200" dirty="0"/>
              <a:t>Зачем </a:t>
            </a:r>
            <a:r>
              <a:rPr lang="en-US" sz="3200" dirty="0"/>
              <a:t>Docker </a:t>
            </a:r>
            <a:r>
              <a:rPr lang="ru-RU" sz="3200" dirty="0"/>
              <a:t>нужны сети?</a:t>
            </a:r>
          </a:p>
        </p:txBody>
      </p:sp>
      <p:sp>
        <p:nvSpPr>
          <p:cNvPr id="3" name="TextBox 2">
            <a:extLst>
              <a:ext uri="{FF2B5EF4-FFF2-40B4-BE49-F238E27FC236}">
                <a16:creationId xmlns:a16="http://schemas.microsoft.com/office/drawing/2014/main" id="{2698F364-3815-8AB8-B226-1306D875FC62}"/>
              </a:ext>
            </a:extLst>
          </p:cNvPr>
          <p:cNvSpPr txBox="1"/>
          <p:nvPr/>
        </p:nvSpPr>
        <p:spPr>
          <a:xfrm>
            <a:off x="1301084" y="1894732"/>
            <a:ext cx="5600133" cy="2314480"/>
          </a:xfrm>
          <a:prstGeom prst="rect">
            <a:avLst/>
          </a:prstGeom>
          <a:noFill/>
        </p:spPr>
        <p:txBody>
          <a:bodyPr wrap="square" rtlCol="0">
            <a:spAutoFit/>
          </a:bodyPr>
          <a:lstStyle/>
          <a:p>
            <a:pPr>
              <a:lnSpc>
                <a:spcPct val="150000"/>
              </a:lnSpc>
              <a:buClr>
                <a:schemeClr val="bg1"/>
              </a:buClr>
            </a:pPr>
            <a:r>
              <a:rPr lang="ru-RU" dirty="0">
                <a:solidFill>
                  <a:schemeClr val="bg1"/>
                </a:solidFill>
              </a:rPr>
              <a:t>✅ Обеспечить </a:t>
            </a:r>
            <a:r>
              <a:rPr lang="ru-RU" b="1" dirty="0">
                <a:solidFill>
                  <a:schemeClr val="bg1"/>
                </a:solidFill>
              </a:rPr>
              <a:t>коммуникацию между контейнерами</a:t>
            </a:r>
          </a:p>
          <a:p>
            <a:pPr>
              <a:lnSpc>
                <a:spcPct val="150000"/>
              </a:lnSpc>
              <a:buClr>
                <a:schemeClr val="bg1"/>
              </a:buClr>
            </a:pPr>
            <a:r>
              <a:rPr lang="ru-RU" b="1" dirty="0">
                <a:solidFill>
                  <a:schemeClr val="bg1"/>
                </a:solidFill>
              </a:rPr>
              <a:t>  </a:t>
            </a:r>
          </a:p>
          <a:p>
            <a:pPr>
              <a:lnSpc>
                <a:spcPct val="150000"/>
              </a:lnSpc>
              <a:buClr>
                <a:schemeClr val="bg1"/>
              </a:buClr>
            </a:pPr>
            <a:r>
              <a:rPr lang="ru-RU" dirty="0">
                <a:solidFill>
                  <a:schemeClr val="bg1"/>
                </a:solidFill>
              </a:rPr>
              <a:t>✅ Изолировать приложения </a:t>
            </a:r>
            <a:r>
              <a:rPr lang="ru-RU" b="1" dirty="0">
                <a:solidFill>
                  <a:schemeClr val="bg1"/>
                </a:solidFill>
              </a:rPr>
              <a:t>для безопасности  </a:t>
            </a:r>
          </a:p>
          <a:p>
            <a:pPr>
              <a:lnSpc>
                <a:spcPct val="150000"/>
              </a:lnSpc>
              <a:buClr>
                <a:schemeClr val="bg1"/>
              </a:buClr>
            </a:pPr>
            <a:endParaRPr lang="ru-RU" b="1" dirty="0">
              <a:solidFill>
                <a:schemeClr val="bg1"/>
              </a:solidFill>
            </a:endParaRPr>
          </a:p>
          <a:p>
            <a:pPr>
              <a:lnSpc>
                <a:spcPct val="150000"/>
              </a:lnSpc>
              <a:buClr>
                <a:schemeClr val="bg1"/>
              </a:buClr>
            </a:pPr>
            <a:r>
              <a:rPr lang="ru-RU" dirty="0">
                <a:solidFill>
                  <a:schemeClr val="bg1"/>
                </a:solidFill>
              </a:rPr>
              <a:t>✅ Публиковать сервисы </a:t>
            </a:r>
            <a:r>
              <a:rPr lang="ru-RU" b="1" dirty="0">
                <a:solidFill>
                  <a:schemeClr val="bg1"/>
                </a:solidFill>
              </a:rPr>
              <a:t>наружу (порт-</a:t>
            </a:r>
            <a:r>
              <a:rPr lang="ru-RU" b="1" dirty="0" err="1">
                <a:solidFill>
                  <a:schemeClr val="bg1"/>
                </a:solidFill>
              </a:rPr>
              <a:t>forwarding</a:t>
            </a:r>
            <a:r>
              <a:rPr lang="ru-RU" b="1" dirty="0">
                <a:solidFill>
                  <a:schemeClr val="bg1"/>
                </a:solidFill>
              </a:rPr>
              <a:t>) </a:t>
            </a:r>
          </a:p>
          <a:p>
            <a:pPr>
              <a:lnSpc>
                <a:spcPct val="150000"/>
              </a:lnSpc>
              <a:buClr>
                <a:schemeClr val="bg1"/>
              </a:buClr>
            </a:pPr>
            <a:r>
              <a:rPr lang="ru-RU" b="1" dirty="0">
                <a:solidFill>
                  <a:schemeClr val="bg1"/>
                </a:solidFill>
              </a:rPr>
              <a:t> </a:t>
            </a:r>
          </a:p>
          <a:p>
            <a:pPr>
              <a:lnSpc>
                <a:spcPct val="150000"/>
              </a:lnSpc>
              <a:buClr>
                <a:schemeClr val="bg1"/>
              </a:buClr>
            </a:pPr>
            <a:r>
              <a:rPr lang="ru-RU" dirty="0">
                <a:solidFill>
                  <a:schemeClr val="bg1"/>
                </a:solidFill>
              </a:rPr>
              <a:t>✅ Подключать контейнеры к </a:t>
            </a:r>
            <a:r>
              <a:rPr lang="ru-RU" b="1" dirty="0">
                <a:solidFill>
                  <a:schemeClr val="bg1"/>
                </a:solidFill>
              </a:rPr>
              <a:t>существующим сетям </a:t>
            </a:r>
          </a:p>
        </p:txBody>
      </p:sp>
    </p:spTree>
    <p:extLst>
      <p:ext uri="{BB962C8B-B14F-4D97-AF65-F5344CB8AC3E}">
        <p14:creationId xmlns:p14="http://schemas.microsoft.com/office/powerpoint/2010/main" val="37777917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EABDB07C-3400-64BD-D68E-9E923898CC16}"/>
            </a:ext>
          </a:extLst>
        </p:cNvPr>
        <p:cNvGrpSpPr/>
        <p:nvPr/>
      </p:nvGrpSpPr>
      <p:grpSpPr>
        <a:xfrm>
          <a:off x="0" y="0"/>
          <a:ext cx="0" cy="0"/>
          <a:chOff x="0" y="0"/>
          <a:chExt cx="0" cy="0"/>
        </a:xfrm>
      </p:grpSpPr>
      <p:sp>
        <p:nvSpPr>
          <p:cNvPr id="2" name="Заголовок 2">
            <a:extLst>
              <a:ext uri="{FF2B5EF4-FFF2-40B4-BE49-F238E27FC236}">
                <a16:creationId xmlns:a16="http://schemas.microsoft.com/office/drawing/2014/main" id="{078BAA2E-C070-8BE5-731E-E18AE93F8D0A}"/>
              </a:ext>
            </a:extLst>
          </p:cNvPr>
          <p:cNvSpPr>
            <a:spLocks noGrp="1"/>
          </p:cNvSpPr>
          <p:nvPr>
            <p:ph type="title"/>
          </p:nvPr>
        </p:nvSpPr>
        <p:spPr>
          <a:xfrm>
            <a:off x="580879" y="592837"/>
            <a:ext cx="7982242" cy="725574"/>
          </a:xfrm>
        </p:spPr>
        <p:txBody>
          <a:bodyPr/>
          <a:lstStyle/>
          <a:p>
            <a:r>
              <a:rPr lang="ru-RU" sz="3200" dirty="0"/>
              <a:t>Типы сетей в </a:t>
            </a:r>
            <a:r>
              <a:rPr lang="en-US" sz="3200" dirty="0"/>
              <a:t>Docker</a:t>
            </a:r>
            <a:endParaRPr lang="ru-RU" sz="3200" dirty="0"/>
          </a:p>
        </p:txBody>
      </p:sp>
      <p:sp>
        <p:nvSpPr>
          <p:cNvPr id="3" name="TextBox 2">
            <a:extLst>
              <a:ext uri="{FF2B5EF4-FFF2-40B4-BE49-F238E27FC236}">
                <a16:creationId xmlns:a16="http://schemas.microsoft.com/office/drawing/2014/main" id="{6E29B65C-2D39-747D-2E3D-50A610C3C720}"/>
              </a:ext>
            </a:extLst>
          </p:cNvPr>
          <p:cNvSpPr txBox="1"/>
          <p:nvPr/>
        </p:nvSpPr>
        <p:spPr>
          <a:xfrm>
            <a:off x="1291985" y="1539890"/>
            <a:ext cx="5600133" cy="2949462"/>
          </a:xfrm>
          <a:prstGeom prst="rect">
            <a:avLst/>
          </a:prstGeom>
          <a:noFill/>
        </p:spPr>
        <p:txBody>
          <a:bodyPr wrap="square" rtlCol="0">
            <a:spAutoFit/>
          </a:bodyPr>
          <a:lstStyle/>
          <a:p>
            <a:pPr>
              <a:lnSpc>
                <a:spcPct val="150000"/>
              </a:lnSpc>
              <a:buClr>
                <a:schemeClr val="bg1"/>
              </a:buClr>
            </a:pPr>
            <a:r>
              <a:rPr lang="ru-RU" sz="1800" dirty="0">
                <a:solidFill>
                  <a:schemeClr val="bg1"/>
                </a:solidFill>
              </a:rPr>
              <a:t>🔹 1. </a:t>
            </a:r>
            <a:r>
              <a:rPr lang="ru-RU" sz="1800" dirty="0" err="1">
                <a:solidFill>
                  <a:schemeClr val="bg1"/>
                </a:solidFill>
              </a:rPr>
              <a:t>bridge</a:t>
            </a:r>
            <a:r>
              <a:rPr lang="ru-RU" sz="1800" dirty="0">
                <a:solidFill>
                  <a:schemeClr val="bg1"/>
                </a:solidFill>
              </a:rPr>
              <a:t> (мост, стандартная сеть)</a:t>
            </a:r>
          </a:p>
          <a:p>
            <a:pPr>
              <a:lnSpc>
                <a:spcPct val="150000"/>
              </a:lnSpc>
              <a:buClr>
                <a:schemeClr val="bg1"/>
              </a:buClr>
            </a:pPr>
            <a:r>
              <a:rPr lang="ru-RU" sz="1800" b="1" dirty="0">
                <a:solidFill>
                  <a:schemeClr val="bg1"/>
                </a:solidFill>
              </a:rPr>
              <a:t>  </a:t>
            </a:r>
          </a:p>
          <a:p>
            <a:pPr>
              <a:lnSpc>
                <a:spcPct val="150000"/>
              </a:lnSpc>
              <a:buClr>
                <a:schemeClr val="bg1"/>
              </a:buClr>
            </a:pPr>
            <a:r>
              <a:rPr lang="ru-RU" sz="1800" dirty="0">
                <a:solidFill>
                  <a:schemeClr val="bg1"/>
                </a:solidFill>
              </a:rPr>
              <a:t>🔹 2. </a:t>
            </a:r>
            <a:r>
              <a:rPr lang="ru-RU" sz="1800" dirty="0" err="1">
                <a:solidFill>
                  <a:schemeClr val="bg1"/>
                </a:solidFill>
              </a:rPr>
              <a:t>host</a:t>
            </a:r>
            <a:r>
              <a:rPr lang="ru-RU" sz="1800" dirty="0">
                <a:solidFill>
                  <a:schemeClr val="bg1"/>
                </a:solidFill>
              </a:rPr>
              <a:t> (сеть хоста)</a:t>
            </a:r>
          </a:p>
          <a:p>
            <a:pPr>
              <a:lnSpc>
                <a:spcPct val="150000"/>
              </a:lnSpc>
              <a:buClr>
                <a:schemeClr val="bg1"/>
              </a:buClr>
            </a:pPr>
            <a:endParaRPr lang="ru-RU" sz="1800" b="1" dirty="0">
              <a:solidFill>
                <a:schemeClr val="bg1"/>
              </a:solidFill>
            </a:endParaRPr>
          </a:p>
          <a:p>
            <a:pPr>
              <a:lnSpc>
                <a:spcPct val="150000"/>
              </a:lnSpc>
              <a:buClr>
                <a:schemeClr val="bg1"/>
              </a:buClr>
            </a:pPr>
            <a:r>
              <a:rPr lang="ru-RU" sz="1800" dirty="0">
                <a:solidFill>
                  <a:schemeClr val="bg1"/>
                </a:solidFill>
              </a:rPr>
              <a:t>🔹 3. </a:t>
            </a:r>
            <a:r>
              <a:rPr lang="ru-RU" sz="1800" dirty="0" err="1">
                <a:solidFill>
                  <a:schemeClr val="bg1"/>
                </a:solidFill>
              </a:rPr>
              <a:t>none</a:t>
            </a:r>
            <a:r>
              <a:rPr lang="ru-RU" sz="1800" dirty="0">
                <a:solidFill>
                  <a:schemeClr val="bg1"/>
                </a:solidFill>
              </a:rPr>
              <a:t> (нет сети)</a:t>
            </a:r>
            <a:r>
              <a:rPr lang="ru-RU" sz="1800" b="1" dirty="0">
                <a:solidFill>
                  <a:schemeClr val="bg1"/>
                </a:solidFill>
              </a:rPr>
              <a:t> </a:t>
            </a:r>
          </a:p>
          <a:p>
            <a:pPr>
              <a:lnSpc>
                <a:spcPct val="150000"/>
              </a:lnSpc>
              <a:buClr>
                <a:schemeClr val="bg1"/>
              </a:buClr>
            </a:pPr>
            <a:endParaRPr lang="ru-RU" sz="1800" b="1" dirty="0">
              <a:solidFill>
                <a:schemeClr val="bg1"/>
              </a:solidFill>
            </a:endParaRPr>
          </a:p>
          <a:p>
            <a:pPr>
              <a:lnSpc>
                <a:spcPct val="150000"/>
              </a:lnSpc>
              <a:buClr>
                <a:schemeClr val="bg1"/>
              </a:buClr>
            </a:pPr>
            <a:r>
              <a:rPr lang="ru-RU" sz="1800" dirty="0">
                <a:solidFill>
                  <a:schemeClr val="bg1"/>
                </a:solidFill>
              </a:rPr>
              <a:t>🔹 4. Пользовательские сети (</a:t>
            </a:r>
            <a:r>
              <a:rPr lang="ru-RU" sz="1800" dirty="0" err="1">
                <a:solidFill>
                  <a:schemeClr val="bg1"/>
                </a:solidFill>
              </a:rPr>
              <a:t>Custom</a:t>
            </a:r>
            <a:r>
              <a:rPr lang="ru-RU" sz="1800" dirty="0">
                <a:solidFill>
                  <a:schemeClr val="bg1"/>
                </a:solidFill>
              </a:rPr>
              <a:t> Bridge)</a:t>
            </a:r>
            <a:endParaRPr lang="ru-RU" sz="1800" b="1" dirty="0">
              <a:solidFill>
                <a:schemeClr val="bg1"/>
              </a:solidFill>
            </a:endParaRPr>
          </a:p>
        </p:txBody>
      </p:sp>
    </p:spTree>
    <p:extLst>
      <p:ext uri="{BB962C8B-B14F-4D97-AF65-F5344CB8AC3E}">
        <p14:creationId xmlns:p14="http://schemas.microsoft.com/office/powerpoint/2010/main" val="4706493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4D6A8A91-09EC-6497-6C5A-FD74C09FAA7D}"/>
            </a:ext>
          </a:extLst>
        </p:cNvPr>
        <p:cNvGrpSpPr/>
        <p:nvPr/>
      </p:nvGrpSpPr>
      <p:grpSpPr>
        <a:xfrm>
          <a:off x="0" y="0"/>
          <a:ext cx="0" cy="0"/>
          <a:chOff x="0" y="0"/>
          <a:chExt cx="0" cy="0"/>
        </a:xfrm>
      </p:grpSpPr>
      <p:sp>
        <p:nvSpPr>
          <p:cNvPr id="2" name="Заголовок 2">
            <a:extLst>
              <a:ext uri="{FF2B5EF4-FFF2-40B4-BE49-F238E27FC236}">
                <a16:creationId xmlns:a16="http://schemas.microsoft.com/office/drawing/2014/main" id="{93A0079F-DA43-1ADE-7464-C4D883B0CD3A}"/>
              </a:ext>
            </a:extLst>
          </p:cNvPr>
          <p:cNvSpPr>
            <a:spLocks noGrp="1"/>
          </p:cNvSpPr>
          <p:nvPr>
            <p:ph type="title"/>
          </p:nvPr>
        </p:nvSpPr>
        <p:spPr>
          <a:xfrm>
            <a:off x="580879" y="592837"/>
            <a:ext cx="7982242" cy="725574"/>
          </a:xfrm>
        </p:spPr>
        <p:txBody>
          <a:bodyPr/>
          <a:lstStyle/>
          <a:p>
            <a:r>
              <a:rPr lang="en-US" sz="3200" dirty="0"/>
              <a:t>bridge (</a:t>
            </a:r>
            <a:r>
              <a:rPr lang="ru-RU" sz="3200" dirty="0"/>
              <a:t>мост, стандартная сеть)</a:t>
            </a:r>
          </a:p>
        </p:txBody>
      </p:sp>
      <p:sp>
        <p:nvSpPr>
          <p:cNvPr id="3" name="TextBox 2">
            <a:extLst>
              <a:ext uri="{FF2B5EF4-FFF2-40B4-BE49-F238E27FC236}">
                <a16:creationId xmlns:a16="http://schemas.microsoft.com/office/drawing/2014/main" id="{3721A8F5-3429-78C1-A528-F528987E239C}"/>
              </a:ext>
            </a:extLst>
          </p:cNvPr>
          <p:cNvSpPr txBox="1"/>
          <p:nvPr/>
        </p:nvSpPr>
        <p:spPr>
          <a:xfrm>
            <a:off x="1605883" y="1833711"/>
            <a:ext cx="5600133" cy="1991379"/>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Ø"/>
            </a:pPr>
            <a:r>
              <a:rPr lang="ru-RU" dirty="0">
                <a:solidFill>
                  <a:schemeClr val="bg1"/>
                </a:solidFill>
              </a:rPr>
              <a:t>Создает </a:t>
            </a:r>
            <a:r>
              <a:rPr lang="ru-RU" b="1" dirty="0">
                <a:solidFill>
                  <a:schemeClr val="bg1"/>
                </a:solidFill>
              </a:rPr>
              <a:t>виртуальный сетевой мост</a:t>
            </a:r>
          </a:p>
          <a:p>
            <a:pPr marL="285750" indent="-285750">
              <a:lnSpc>
                <a:spcPct val="150000"/>
              </a:lnSpc>
              <a:buClr>
                <a:schemeClr val="bg1"/>
              </a:buClr>
              <a:buFont typeface="Wingdings" panose="05000000000000000000" pitchFamily="2" charset="2"/>
              <a:buChar char="Ø"/>
            </a:pPr>
            <a:r>
              <a:rPr lang="ru-RU" dirty="0">
                <a:solidFill>
                  <a:schemeClr val="bg1"/>
                </a:solidFill>
              </a:rPr>
              <a:t> Назначает каждому контейнеру </a:t>
            </a:r>
            <a:r>
              <a:rPr lang="ru-RU" b="1" dirty="0">
                <a:solidFill>
                  <a:schemeClr val="bg1"/>
                </a:solidFill>
              </a:rPr>
              <a:t>уникальный внутренний IP</a:t>
            </a:r>
            <a:endParaRPr lang="ru-RU" dirty="0">
              <a:solidFill>
                <a:schemeClr val="bg1"/>
              </a:solidFill>
            </a:endParaRPr>
          </a:p>
          <a:p>
            <a:pPr marL="285750" indent="-285750">
              <a:lnSpc>
                <a:spcPct val="150000"/>
              </a:lnSpc>
              <a:buClr>
                <a:schemeClr val="bg1"/>
              </a:buClr>
              <a:buFont typeface="Wingdings" panose="05000000000000000000" pitchFamily="2" charset="2"/>
              <a:buChar char="Ø"/>
            </a:pPr>
            <a:r>
              <a:rPr lang="ru-RU" dirty="0">
                <a:solidFill>
                  <a:schemeClr val="bg1"/>
                </a:solidFill>
              </a:rPr>
              <a:t>Обеспечивает </a:t>
            </a:r>
            <a:r>
              <a:rPr lang="ru-RU" b="1" dirty="0">
                <a:solidFill>
                  <a:schemeClr val="bg1"/>
                </a:solidFill>
              </a:rPr>
              <a:t>изоляцию</a:t>
            </a:r>
            <a:r>
              <a:rPr lang="ru-RU" dirty="0">
                <a:solidFill>
                  <a:schemeClr val="bg1"/>
                </a:solidFill>
              </a:rPr>
              <a:t> от основной сети хоста</a:t>
            </a:r>
          </a:p>
          <a:p>
            <a:pPr marL="285750" indent="-285750">
              <a:lnSpc>
                <a:spcPct val="150000"/>
              </a:lnSpc>
              <a:buClr>
                <a:schemeClr val="bg1"/>
              </a:buClr>
              <a:buFont typeface="Wingdings" panose="05000000000000000000" pitchFamily="2" charset="2"/>
              <a:buChar char="Ø"/>
            </a:pPr>
            <a:r>
              <a:rPr lang="ru-RU" dirty="0">
                <a:solidFill>
                  <a:schemeClr val="bg1"/>
                </a:solidFill>
              </a:rPr>
              <a:t>Позволяет контейнерам </a:t>
            </a:r>
            <a:r>
              <a:rPr lang="ru-RU" b="1" dirty="0">
                <a:solidFill>
                  <a:schemeClr val="bg1"/>
                </a:solidFill>
              </a:rPr>
              <a:t>общаться между собой</a:t>
            </a:r>
            <a:r>
              <a:rPr lang="ru-RU" dirty="0">
                <a:solidFill>
                  <a:schemeClr val="bg1"/>
                </a:solidFill>
              </a:rPr>
              <a:t> и с внешним миром через NAT</a:t>
            </a:r>
          </a:p>
          <a:p>
            <a:pPr marL="285750" indent="-285750">
              <a:lnSpc>
                <a:spcPct val="150000"/>
              </a:lnSpc>
              <a:buClr>
                <a:schemeClr val="bg1"/>
              </a:buClr>
              <a:buFont typeface="Wingdings" panose="05000000000000000000" pitchFamily="2" charset="2"/>
              <a:buChar char="Ø"/>
            </a:pPr>
            <a:r>
              <a:rPr lang="ru-RU" dirty="0">
                <a:solidFill>
                  <a:schemeClr val="bg1"/>
                </a:solidFill>
              </a:rPr>
              <a:t>Требует проброс портов</a:t>
            </a:r>
          </a:p>
        </p:txBody>
      </p:sp>
    </p:spTree>
    <p:extLst>
      <p:ext uri="{BB962C8B-B14F-4D97-AF65-F5344CB8AC3E}">
        <p14:creationId xmlns:p14="http://schemas.microsoft.com/office/powerpoint/2010/main" val="33035648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170933E4-8BB8-2960-0923-607001290638}"/>
            </a:ext>
          </a:extLst>
        </p:cNvPr>
        <p:cNvGrpSpPr/>
        <p:nvPr/>
      </p:nvGrpSpPr>
      <p:grpSpPr>
        <a:xfrm>
          <a:off x="0" y="0"/>
          <a:ext cx="0" cy="0"/>
          <a:chOff x="0" y="0"/>
          <a:chExt cx="0" cy="0"/>
        </a:xfrm>
      </p:grpSpPr>
      <p:sp>
        <p:nvSpPr>
          <p:cNvPr id="2" name="Заголовок 2">
            <a:extLst>
              <a:ext uri="{FF2B5EF4-FFF2-40B4-BE49-F238E27FC236}">
                <a16:creationId xmlns:a16="http://schemas.microsoft.com/office/drawing/2014/main" id="{7A62C359-B15E-90C2-2033-91403E57E647}"/>
              </a:ext>
            </a:extLst>
          </p:cNvPr>
          <p:cNvSpPr>
            <a:spLocks noGrp="1"/>
          </p:cNvSpPr>
          <p:nvPr>
            <p:ph type="title"/>
          </p:nvPr>
        </p:nvSpPr>
        <p:spPr>
          <a:xfrm>
            <a:off x="580879" y="592837"/>
            <a:ext cx="7982242" cy="725574"/>
          </a:xfrm>
        </p:spPr>
        <p:txBody>
          <a:bodyPr/>
          <a:lstStyle/>
          <a:p>
            <a:r>
              <a:rPr lang="en-US" sz="3200" dirty="0"/>
              <a:t>bridge </a:t>
            </a:r>
            <a:r>
              <a:rPr lang="ru-RU" sz="3200" dirty="0"/>
              <a:t>ключевые особенности</a:t>
            </a:r>
          </a:p>
        </p:txBody>
      </p:sp>
      <p:sp>
        <p:nvSpPr>
          <p:cNvPr id="3" name="TextBox 2">
            <a:extLst>
              <a:ext uri="{FF2B5EF4-FFF2-40B4-BE49-F238E27FC236}">
                <a16:creationId xmlns:a16="http://schemas.microsoft.com/office/drawing/2014/main" id="{5975B516-17B0-E1F0-7B68-83A121E30672}"/>
              </a:ext>
            </a:extLst>
          </p:cNvPr>
          <p:cNvSpPr txBox="1"/>
          <p:nvPr/>
        </p:nvSpPr>
        <p:spPr>
          <a:xfrm>
            <a:off x="1605883" y="1474320"/>
            <a:ext cx="5600133" cy="1991379"/>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Ø"/>
            </a:pPr>
            <a:r>
              <a:rPr lang="ru-RU" b="1" dirty="0">
                <a:solidFill>
                  <a:schemeClr val="bg1"/>
                </a:solidFill>
              </a:rPr>
              <a:t>DHCP для контейнеров</a:t>
            </a:r>
            <a:r>
              <a:rPr lang="ru-RU" dirty="0">
                <a:solidFill>
                  <a:schemeClr val="bg1"/>
                </a:solidFill>
              </a:rPr>
              <a:t>: Docker автоматически назначает IP из диапазона 172.17.0.0/162. </a:t>
            </a:r>
          </a:p>
          <a:p>
            <a:pPr marL="285750" indent="-285750">
              <a:lnSpc>
                <a:spcPct val="150000"/>
              </a:lnSpc>
              <a:buClr>
                <a:schemeClr val="bg1"/>
              </a:buClr>
              <a:buFont typeface="Wingdings" panose="05000000000000000000" pitchFamily="2" charset="2"/>
              <a:buChar char="Ø"/>
            </a:pPr>
            <a:r>
              <a:rPr lang="ru-RU" b="1" dirty="0">
                <a:solidFill>
                  <a:schemeClr val="bg1"/>
                </a:solidFill>
              </a:rPr>
              <a:t>NAT для выхода в интерне</a:t>
            </a:r>
            <a:r>
              <a:rPr lang="ru-RU" dirty="0">
                <a:solidFill>
                  <a:schemeClr val="bg1"/>
                </a:solidFill>
              </a:rPr>
              <a:t>т: Исходящий трафик маскируется под IP хоста3. </a:t>
            </a:r>
          </a:p>
          <a:p>
            <a:pPr marL="285750" indent="-285750">
              <a:lnSpc>
                <a:spcPct val="150000"/>
              </a:lnSpc>
              <a:buClr>
                <a:schemeClr val="bg1"/>
              </a:buClr>
              <a:buFont typeface="Wingdings" panose="05000000000000000000" pitchFamily="2" charset="2"/>
              <a:buChar char="Ø"/>
            </a:pPr>
            <a:r>
              <a:rPr lang="ru-RU" b="1" dirty="0">
                <a:solidFill>
                  <a:schemeClr val="bg1"/>
                </a:solidFill>
              </a:rPr>
              <a:t>Изоляция по умолчанию</a:t>
            </a:r>
            <a:r>
              <a:rPr lang="ru-RU" dirty="0">
                <a:solidFill>
                  <a:schemeClr val="bg1"/>
                </a:solidFill>
              </a:rPr>
              <a:t>: Контейнеры не видны извне без явного проброса портов</a:t>
            </a:r>
          </a:p>
        </p:txBody>
      </p:sp>
      <p:sp>
        <p:nvSpPr>
          <p:cNvPr id="4" name="TextBox 3">
            <a:extLst>
              <a:ext uri="{FF2B5EF4-FFF2-40B4-BE49-F238E27FC236}">
                <a16:creationId xmlns:a16="http://schemas.microsoft.com/office/drawing/2014/main" id="{7A80A549-D20D-CB21-BB95-9E8F4E43B4E1}"/>
              </a:ext>
            </a:extLst>
          </p:cNvPr>
          <p:cNvSpPr txBox="1"/>
          <p:nvPr/>
        </p:nvSpPr>
        <p:spPr>
          <a:xfrm>
            <a:off x="1892489" y="3866865"/>
            <a:ext cx="4299045" cy="523220"/>
          </a:xfrm>
          <a:prstGeom prst="rect">
            <a:avLst/>
          </a:prstGeom>
          <a:noFill/>
        </p:spPr>
        <p:txBody>
          <a:bodyPr wrap="square" rtlCol="0">
            <a:spAutoFit/>
          </a:bodyPr>
          <a:lstStyle/>
          <a:p>
            <a:r>
              <a:rPr lang="ru-RU" dirty="0">
                <a:solidFill>
                  <a:schemeClr val="bg1"/>
                </a:solidFill>
              </a:rPr>
              <a:t>Пример</a:t>
            </a:r>
            <a:r>
              <a:rPr lang="en-US" dirty="0">
                <a:solidFill>
                  <a:schemeClr val="bg1"/>
                </a:solidFill>
              </a:rPr>
              <a:t>:</a:t>
            </a:r>
            <a:endParaRPr lang="ru-RU" dirty="0">
              <a:solidFill>
                <a:schemeClr val="bg1"/>
              </a:solidFill>
            </a:endParaRPr>
          </a:p>
          <a:p>
            <a:r>
              <a:rPr lang="en-US" dirty="0">
                <a:solidFill>
                  <a:schemeClr val="bg1"/>
                </a:solidFill>
              </a:rPr>
              <a:t>    docker run -d --name web --network bridge nginx</a:t>
            </a:r>
            <a:endParaRPr lang="ru-RU" dirty="0">
              <a:solidFill>
                <a:schemeClr val="bg1"/>
              </a:solidFill>
            </a:endParaRPr>
          </a:p>
        </p:txBody>
      </p:sp>
    </p:spTree>
    <p:extLst>
      <p:ext uri="{BB962C8B-B14F-4D97-AF65-F5344CB8AC3E}">
        <p14:creationId xmlns:p14="http://schemas.microsoft.com/office/powerpoint/2010/main" val="33246879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E0A107C1-67EF-268D-3995-A645965DADE7}"/>
            </a:ext>
          </a:extLst>
        </p:cNvPr>
        <p:cNvGrpSpPr/>
        <p:nvPr/>
      </p:nvGrpSpPr>
      <p:grpSpPr>
        <a:xfrm>
          <a:off x="0" y="0"/>
          <a:ext cx="0" cy="0"/>
          <a:chOff x="0" y="0"/>
          <a:chExt cx="0" cy="0"/>
        </a:xfrm>
      </p:grpSpPr>
      <p:sp>
        <p:nvSpPr>
          <p:cNvPr id="2" name="Заголовок 2">
            <a:extLst>
              <a:ext uri="{FF2B5EF4-FFF2-40B4-BE49-F238E27FC236}">
                <a16:creationId xmlns:a16="http://schemas.microsoft.com/office/drawing/2014/main" id="{15ADDA5F-3F7A-3C58-4621-2F8872ED51A7}"/>
              </a:ext>
            </a:extLst>
          </p:cNvPr>
          <p:cNvSpPr>
            <a:spLocks noGrp="1"/>
          </p:cNvSpPr>
          <p:nvPr>
            <p:ph type="title"/>
          </p:nvPr>
        </p:nvSpPr>
        <p:spPr>
          <a:xfrm>
            <a:off x="580879" y="592837"/>
            <a:ext cx="7982242" cy="725574"/>
          </a:xfrm>
        </p:spPr>
        <p:txBody>
          <a:bodyPr/>
          <a:lstStyle/>
          <a:p>
            <a:r>
              <a:rPr lang="en-US" sz="3200" dirty="0"/>
              <a:t>host (</a:t>
            </a:r>
            <a:r>
              <a:rPr lang="ru-RU" sz="3200" dirty="0"/>
              <a:t>сеть хоста)</a:t>
            </a:r>
          </a:p>
        </p:txBody>
      </p:sp>
      <p:sp>
        <p:nvSpPr>
          <p:cNvPr id="3" name="TextBox 2">
            <a:extLst>
              <a:ext uri="{FF2B5EF4-FFF2-40B4-BE49-F238E27FC236}">
                <a16:creationId xmlns:a16="http://schemas.microsoft.com/office/drawing/2014/main" id="{E70DD2CF-4D3F-818F-2E3F-89A877835009}"/>
              </a:ext>
            </a:extLst>
          </p:cNvPr>
          <p:cNvSpPr txBox="1"/>
          <p:nvPr/>
        </p:nvSpPr>
        <p:spPr>
          <a:xfrm>
            <a:off x="1392068" y="1931751"/>
            <a:ext cx="6396254" cy="1524007"/>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Ø"/>
            </a:pPr>
            <a:r>
              <a:rPr lang="ru-RU" sz="1600" dirty="0">
                <a:solidFill>
                  <a:schemeClr val="bg1"/>
                </a:solidFill>
              </a:rPr>
              <a:t>Контейнер </a:t>
            </a:r>
            <a:r>
              <a:rPr lang="ru-RU" sz="1600" b="1" dirty="0">
                <a:solidFill>
                  <a:schemeClr val="bg1"/>
                </a:solidFill>
              </a:rPr>
              <a:t>не получает собственного IP</a:t>
            </a:r>
            <a:r>
              <a:rPr lang="ru-RU" sz="1600" dirty="0">
                <a:solidFill>
                  <a:schemeClr val="bg1"/>
                </a:solidFill>
              </a:rPr>
              <a:t> в </a:t>
            </a:r>
            <a:r>
              <a:rPr lang="ru-RU" sz="1600" dirty="0" err="1">
                <a:solidFill>
                  <a:schemeClr val="bg1"/>
                </a:solidFill>
              </a:rPr>
              <a:t>docker</a:t>
            </a:r>
            <a:r>
              <a:rPr lang="ru-RU" sz="1600" dirty="0">
                <a:solidFill>
                  <a:schemeClr val="bg1"/>
                </a:solidFill>
              </a:rPr>
              <a:t>-сети</a:t>
            </a:r>
          </a:p>
          <a:p>
            <a:pPr marL="285750" indent="-285750">
              <a:lnSpc>
                <a:spcPct val="150000"/>
              </a:lnSpc>
              <a:buClr>
                <a:schemeClr val="bg1"/>
              </a:buClr>
              <a:buFont typeface="Wingdings" panose="05000000000000000000" pitchFamily="2" charset="2"/>
              <a:buChar char="Ø"/>
            </a:pPr>
            <a:r>
              <a:rPr lang="ru-RU" sz="1600" dirty="0">
                <a:solidFill>
                  <a:schemeClr val="bg1"/>
                </a:solidFill>
              </a:rPr>
              <a:t>Все порты контейнера </a:t>
            </a:r>
            <a:r>
              <a:rPr lang="ru-RU" sz="1600" b="1" dirty="0">
                <a:solidFill>
                  <a:schemeClr val="bg1"/>
                </a:solidFill>
              </a:rPr>
              <a:t>автоматически доступны</a:t>
            </a:r>
            <a:r>
              <a:rPr lang="ru-RU" sz="1600" dirty="0">
                <a:solidFill>
                  <a:schemeClr val="bg1"/>
                </a:solidFill>
              </a:rPr>
              <a:t> на сетевых интерфейсах хоста</a:t>
            </a:r>
          </a:p>
          <a:p>
            <a:pPr marL="285750" indent="-285750">
              <a:lnSpc>
                <a:spcPct val="150000"/>
              </a:lnSpc>
              <a:buClr>
                <a:schemeClr val="bg1"/>
              </a:buClr>
              <a:buFont typeface="Wingdings" panose="05000000000000000000" pitchFamily="2" charset="2"/>
              <a:buChar char="Ø"/>
            </a:pPr>
            <a:r>
              <a:rPr lang="ru-RU" sz="1600" dirty="0">
                <a:solidFill>
                  <a:schemeClr val="bg1"/>
                </a:solidFill>
              </a:rPr>
              <a:t>Нет изоляции сети между контейнером и хостом</a:t>
            </a:r>
          </a:p>
        </p:txBody>
      </p:sp>
    </p:spTree>
    <p:extLst>
      <p:ext uri="{BB962C8B-B14F-4D97-AF65-F5344CB8AC3E}">
        <p14:creationId xmlns:p14="http://schemas.microsoft.com/office/powerpoint/2010/main" val="42146318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47094B24-A7AB-B9AE-30EA-35964D61A535}"/>
            </a:ext>
          </a:extLst>
        </p:cNvPr>
        <p:cNvGrpSpPr/>
        <p:nvPr/>
      </p:nvGrpSpPr>
      <p:grpSpPr>
        <a:xfrm>
          <a:off x="0" y="0"/>
          <a:ext cx="0" cy="0"/>
          <a:chOff x="0" y="0"/>
          <a:chExt cx="0" cy="0"/>
        </a:xfrm>
      </p:grpSpPr>
      <p:sp>
        <p:nvSpPr>
          <p:cNvPr id="2" name="Заголовок 2">
            <a:extLst>
              <a:ext uri="{FF2B5EF4-FFF2-40B4-BE49-F238E27FC236}">
                <a16:creationId xmlns:a16="http://schemas.microsoft.com/office/drawing/2014/main" id="{98A9C062-BAE0-5286-97E9-51B9F1033491}"/>
              </a:ext>
            </a:extLst>
          </p:cNvPr>
          <p:cNvSpPr>
            <a:spLocks noGrp="1"/>
          </p:cNvSpPr>
          <p:nvPr>
            <p:ph type="title"/>
          </p:nvPr>
        </p:nvSpPr>
        <p:spPr>
          <a:xfrm>
            <a:off x="580879" y="592837"/>
            <a:ext cx="7982242" cy="725574"/>
          </a:xfrm>
        </p:spPr>
        <p:txBody>
          <a:bodyPr/>
          <a:lstStyle/>
          <a:p>
            <a:r>
              <a:rPr lang="en-US" sz="3200" dirty="0"/>
              <a:t>host </a:t>
            </a:r>
            <a:r>
              <a:rPr lang="ru-RU" sz="3200" dirty="0"/>
              <a:t>основные характеристики</a:t>
            </a:r>
          </a:p>
        </p:txBody>
      </p:sp>
      <p:graphicFrame>
        <p:nvGraphicFramePr>
          <p:cNvPr id="4" name="Таблица 3">
            <a:extLst>
              <a:ext uri="{FF2B5EF4-FFF2-40B4-BE49-F238E27FC236}">
                <a16:creationId xmlns:a16="http://schemas.microsoft.com/office/drawing/2014/main" id="{1E70C828-3BBD-D933-C127-FF7B5D68D9F2}"/>
              </a:ext>
            </a:extLst>
          </p:cNvPr>
          <p:cNvGraphicFramePr>
            <a:graphicFrameLocks noGrp="1"/>
          </p:cNvGraphicFramePr>
          <p:nvPr>
            <p:extLst>
              <p:ext uri="{D42A27DB-BD31-4B8C-83A1-F6EECF244321}">
                <p14:modId xmlns:p14="http://schemas.microsoft.com/office/powerpoint/2010/main" val="3459293312"/>
              </p:ext>
            </p:extLst>
          </p:nvPr>
        </p:nvGraphicFramePr>
        <p:xfrm>
          <a:off x="859809" y="1444199"/>
          <a:ext cx="7834087" cy="2407225"/>
        </p:xfrm>
        <a:graphic>
          <a:graphicData uri="http://schemas.openxmlformats.org/drawingml/2006/table">
            <a:tbl>
              <a:tblPr firstRow="1" bandRow="1">
                <a:tableStyleId>{AF606853-7671-496A-8E4F-DF71F8EC918B}</a:tableStyleId>
              </a:tblPr>
              <a:tblGrid>
                <a:gridCol w="2693555">
                  <a:extLst>
                    <a:ext uri="{9D8B030D-6E8A-4147-A177-3AD203B41FA5}">
                      <a16:colId xmlns:a16="http://schemas.microsoft.com/office/drawing/2014/main" val="2332238174"/>
                    </a:ext>
                  </a:extLst>
                </a:gridCol>
                <a:gridCol w="5140532">
                  <a:extLst>
                    <a:ext uri="{9D8B030D-6E8A-4147-A177-3AD203B41FA5}">
                      <a16:colId xmlns:a16="http://schemas.microsoft.com/office/drawing/2014/main" val="635224807"/>
                    </a:ext>
                  </a:extLst>
                </a:gridCol>
              </a:tblGrid>
              <a:tr h="317473">
                <a:tc>
                  <a:txBody>
                    <a:bodyPr/>
                    <a:lstStyle/>
                    <a:p>
                      <a:r>
                        <a:rPr lang="ru-RU" sz="1400" dirty="0"/>
                        <a:t>Характеристика</a:t>
                      </a:r>
                    </a:p>
                  </a:txBody>
                  <a:tcPr/>
                </a:tc>
                <a:tc>
                  <a:txBody>
                    <a:bodyPr/>
                    <a:lstStyle/>
                    <a:p>
                      <a:r>
                        <a:rPr lang="ru-RU" sz="1400" dirty="0"/>
                        <a:t>Описание</a:t>
                      </a:r>
                    </a:p>
                  </a:txBody>
                  <a:tcPr/>
                </a:tc>
                <a:extLst>
                  <a:ext uri="{0D108BD9-81ED-4DB2-BD59-A6C34878D82A}">
                    <a16:rowId xmlns:a16="http://schemas.microsoft.com/office/drawing/2014/main" val="1912713696"/>
                  </a:ext>
                </a:extLst>
              </a:tr>
              <a:tr h="351144">
                <a:tc>
                  <a:txBody>
                    <a:bodyPr/>
                    <a:lstStyle/>
                    <a:p>
                      <a:r>
                        <a:rPr lang="ru-RU" sz="1400" dirty="0">
                          <a:solidFill>
                            <a:schemeClr val="accent1"/>
                          </a:solidFill>
                        </a:rPr>
                        <a:t>Производительность</a:t>
                      </a:r>
                    </a:p>
                  </a:txBody>
                  <a:tcPr/>
                </a:tc>
                <a:tc>
                  <a:txBody>
                    <a:bodyPr/>
                    <a:lstStyle/>
                    <a:p>
                      <a:r>
                        <a:rPr lang="ru-RU" sz="1400" dirty="0">
                          <a:solidFill>
                            <a:schemeClr val="accent1"/>
                          </a:solidFill>
                        </a:rPr>
                        <a:t>Максимальная, так как нет NAT и лишних сетевых преобразований.</a:t>
                      </a:r>
                    </a:p>
                  </a:txBody>
                  <a:tcPr/>
                </a:tc>
                <a:extLst>
                  <a:ext uri="{0D108BD9-81ED-4DB2-BD59-A6C34878D82A}">
                    <a16:rowId xmlns:a16="http://schemas.microsoft.com/office/drawing/2014/main" val="278894862"/>
                  </a:ext>
                </a:extLst>
              </a:tr>
              <a:tr h="351144">
                <a:tc>
                  <a:txBody>
                    <a:bodyPr/>
                    <a:lstStyle/>
                    <a:p>
                      <a:r>
                        <a:rPr lang="ru-RU" sz="1400" dirty="0">
                          <a:solidFill>
                            <a:schemeClr val="accent1"/>
                          </a:solidFill>
                        </a:rPr>
                        <a:t>Порты</a:t>
                      </a:r>
                    </a:p>
                  </a:txBody>
                  <a:tcPr/>
                </a:tc>
                <a:tc>
                  <a:txBody>
                    <a:bodyPr/>
                    <a:lstStyle/>
                    <a:p>
                      <a:r>
                        <a:rPr lang="ru-RU" sz="1400" dirty="0">
                          <a:solidFill>
                            <a:schemeClr val="accent1"/>
                          </a:solidFill>
                        </a:rPr>
                        <a:t>Не нужно использовать -p для публикации портов.</a:t>
                      </a:r>
                    </a:p>
                  </a:txBody>
                  <a:tcPr/>
                </a:tc>
                <a:extLst>
                  <a:ext uri="{0D108BD9-81ED-4DB2-BD59-A6C34878D82A}">
                    <a16:rowId xmlns:a16="http://schemas.microsoft.com/office/drawing/2014/main" val="3246320861"/>
                  </a:ext>
                </a:extLst>
              </a:tr>
              <a:tr h="351144">
                <a:tc>
                  <a:txBody>
                    <a:bodyPr/>
                    <a:lstStyle/>
                    <a:p>
                      <a:r>
                        <a:rPr lang="en-US" sz="1400" dirty="0">
                          <a:solidFill>
                            <a:schemeClr val="accent1"/>
                          </a:solidFill>
                        </a:rPr>
                        <a:t>IP-</a:t>
                      </a:r>
                      <a:r>
                        <a:rPr lang="ru-RU" sz="1400" dirty="0">
                          <a:solidFill>
                            <a:schemeClr val="accent1"/>
                          </a:solidFill>
                        </a:rPr>
                        <a:t>адрес</a:t>
                      </a:r>
                    </a:p>
                  </a:txBody>
                  <a:tcPr/>
                </a:tc>
                <a:tc>
                  <a:txBody>
                    <a:bodyPr/>
                    <a:lstStyle/>
                    <a:p>
                      <a:r>
                        <a:rPr lang="ru-RU" sz="1400" dirty="0">
                          <a:solidFill>
                            <a:schemeClr val="accent1"/>
                          </a:solidFill>
                        </a:rPr>
                        <a:t>Контейнер использует </a:t>
                      </a:r>
                      <a:r>
                        <a:rPr lang="en-US" sz="1400" dirty="0">
                          <a:solidFill>
                            <a:schemeClr val="accent1"/>
                          </a:solidFill>
                        </a:rPr>
                        <a:t>IP </a:t>
                      </a:r>
                      <a:r>
                        <a:rPr lang="ru-RU" sz="1400" dirty="0">
                          <a:solidFill>
                            <a:schemeClr val="accent1"/>
                          </a:solidFill>
                        </a:rPr>
                        <a:t>хоста.</a:t>
                      </a:r>
                    </a:p>
                  </a:txBody>
                  <a:tcPr/>
                </a:tc>
                <a:extLst>
                  <a:ext uri="{0D108BD9-81ED-4DB2-BD59-A6C34878D82A}">
                    <a16:rowId xmlns:a16="http://schemas.microsoft.com/office/drawing/2014/main" val="4239106360"/>
                  </a:ext>
                </a:extLst>
              </a:tr>
              <a:tr h="351144">
                <a:tc>
                  <a:txBody>
                    <a:bodyPr/>
                    <a:lstStyle/>
                    <a:p>
                      <a:r>
                        <a:rPr lang="ru-RU" sz="1400" dirty="0">
                          <a:solidFill>
                            <a:schemeClr val="accent1"/>
                          </a:solidFill>
                        </a:rPr>
                        <a:t>Изоляция</a:t>
                      </a:r>
                    </a:p>
                  </a:txBody>
                  <a:tcPr/>
                </a:tc>
                <a:tc>
                  <a:txBody>
                    <a:bodyPr/>
                    <a:lstStyle/>
                    <a:p>
                      <a:r>
                        <a:rPr lang="ru-RU" sz="1400" dirty="0">
                          <a:solidFill>
                            <a:schemeClr val="accent1"/>
                          </a:solidFill>
                        </a:rPr>
                        <a:t>Минимальная - контейнер видит все сетевые интерфейсы хоста. </a:t>
                      </a:r>
                    </a:p>
                  </a:txBody>
                  <a:tcPr/>
                </a:tc>
                <a:extLst>
                  <a:ext uri="{0D108BD9-81ED-4DB2-BD59-A6C34878D82A}">
                    <a16:rowId xmlns:a16="http://schemas.microsoft.com/office/drawing/2014/main" val="1136563723"/>
                  </a:ext>
                </a:extLst>
              </a:tr>
              <a:tr h="351144">
                <a:tc>
                  <a:txBody>
                    <a:bodyPr/>
                    <a:lstStyle/>
                    <a:p>
                      <a:r>
                        <a:rPr lang="en-US" sz="1400" dirty="0">
                          <a:solidFill>
                            <a:schemeClr val="accent1"/>
                          </a:solidFill>
                        </a:rPr>
                        <a:t>DNS</a:t>
                      </a:r>
                      <a:endParaRPr lang="ru-RU" sz="1400" dirty="0">
                        <a:solidFill>
                          <a:schemeClr val="accent1"/>
                        </a:solidFill>
                      </a:endParaRPr>
                    </a:p>
                  </a:txBody>
                  <a:tcPr/>
                </a:tc>
                <a:tc>
                  <a:txBody>
                    <a:bodyPr/>
                    <a:lstStyle/>
                    <a:p>
                      <a:r>
                        <a:rPr lang="ru-RU" sz="1400" dirty="0">
                          <a:solidFill>
                            <a:schemeClr val="accent1"/>
                          </a:solidFill>
                        </a:rPr>
                        <a:t>Использует </a:t>
                      </a:r>
                      <a:r>
                        <a:rPr lang="en-US" sz="1400" dirty="0">
                          <a:solidFill>
                            <a:schemeClr val="accent1"/>
                          </a:solidFill>
                        </a:rPr>
                        <a:t>DNS-</a:t>
                      </a:r>
                      <a:r>
                        <a:rPr lang="ru-RU" sz="1400" dirty="0">
                          <a:solidFill>
                            <a:schemeClr val="accent1"/>
                          </a:solidFill>
                        </a:rPr>
                        <a:t>настройки хоста</a:t>
                      </a:r>
                    </a:p>
                  </a:txBody>
                  <a:tcPr/>
                </a:tc>
                <a:extLst>
                  <a:ext uri="{0D108BD9-81ED-4DB2-BD59-A6C34878D82A}">
                    <a16:rowId xmlns:a16="http://schemas.microsoft.com/office/drawing/2014/main" val="2181371712"/>
                  </a:ext>
                </a:extLst>
              </a:tr>
            </a:tbl>
          </a:graphicData>
        </a:graphic>
      </p:graphicFrame>
      <p:sp>
        <p:nvSpPr>
          <p:cNvPr id="5" name="TextBox 4">
            <a:extLst>
              <a:ext uri="{FF2B5EF4-FFF2-40B4-BE49-F238E27FC236}">
                <a16:creationId xmlns:a16="http://schemas.microsoft.com/office/drawing/2014/main" id="{30143E93-624E-F642-C566-914ED73C952F}"/>
              </a:ext>
            </a:extLst>
          </p:cNvPr>
          <p:cNvSpPr txBox="1"/>
          <p:nvPr/>
        </p:nvSpPr>
        <p:spPr>
          <a:xfrm>
            <a:off x="2422477" y="4161674"/>
            <a:ext cx="4299045" cy="523220"/>
          </a:xfrm>
          <a:prstGeom prst="rect">
            <a:avLst/>
          </a:prstGeom>
          <a:noFill/>
        </p:spPr>
        <p:txBody>
          <a:bodyPr wrap="square" rtlCol="0">
            <a:spAutoFit/>
          </a:bodyPr>
          <a:lstStyle/>
          <a:p>
            <a:r>
              <a:rPr lang="ru-RU" dirty="0">
                <a:solidFill>
                  <a:schemeClr val="bg1"/>
                </a:solidFill>
              </a:rPr>
              <a:t>Пример</a:t>
            </a:r>
            <a:r>
              <a:rPr lang="en-US" dirty="0">
                <a:solidFill>
                  <a:schemeClr val="bg1"/>
                </a:solidFill>
              </a:rPr>
              <a:t>:</a:t>
            </a:r>
            <a:endParaRPr lang="ru-RU" dirty="0">
              <a:solidFill>
                <a:schemeClr val="bg1"/>
              </a:solidFill>
            </a:endParaRPr>
          </a:p>
          <a:p>
            <a:r>
              <a:rPr lang="en-US" dirty="0">
                <a:solidFill>
                  <a:schemeClr val="bg1"/>
                </a:solidFill>
              </a:rPr>
              <a:t>    docker run -d --name web --network host nginx</a:t>
            </a:r>
            <a:endParaRPr lang="ru-RU" dirty="0">
              <a:solidFill>
                <a:schemeClr val="bg1"/>
              </a:solidFill>
            </a:endParaRPr>
          </a:p>
        </p:txBody>
      </p:sp>
    </p:spTree>
    <p:extLst>
      <p:ext uri="{BB962C8B-B14F-4D97-AF65-F5344CB8AC3E}">
        <p14:creationId xmlns:p14="http://schemas.microsoft.com/office/powerpoint/2010/main" val="2341048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06D21420-22B8-ADA0-2824-2030E61B2FD8}"/>
            </a:ext>
          </a:extLst>
        </p:cNvPr>
        <p:cNvGrpSpPr/>
        <p:nvPr/>
      </p:nvGrpSpPr>
      <p:grpSpPr>
        <a:xfrm>
          <a:off x="0" y="0"/>
          <a:ext cx="0" cy="0"/>
          <a:chOff x="0" y="0"/>
          <a:chExt cx="0" cy="0"/>
        </a:xfrm>
      </p:grpSpPr>
      <p:sp>
        <p:nvSpPr>
          <p:cNvPr id="2" name="Заголовок 2">
            <a:extLst>
              <a:ext uri="{FF2B5EF4-FFF2-40B4-BE49-F238E27FC236}">
                <a16:creationId xmlns:a16="http://schemas.microsoft.com/office/drawing/2014/main" id="{B3FD12BE-66ED-7B7F-9F0F-273605E10300}"/>
              </a:ext>
            </a:extLst>
          </p:cNvPr>
          <p:cNvSpPr>
            <a:spLocks noGrp="1"/>
          </p:cNvSpPr>
          <p:nvPr>
            <p:ph type="title"/>
          </p:nvPr>
        </p:nvSpPr>
        <p:spPr>
          <a:xfrm>
            <a:off x="580879" y="592837"/>
            <a:ext cx="7982242" cy="725574"/>
          </a:xfrm>
        </p:spPr>
        <p:txBody>
          <a:bodyPr/>
          <a:lstStyle/>
          <a:p>
            <a:r>
              <a:rPr lang="en-US" sz="3200" dirty="0"/>
              <a:t>none (</a:t>
            </a:r>
            <a:r>
              <a:rPr lang="ru-RU" sz="3200" dirty="0"/>
              <a:t>нет сети)</a:t>
            </a:r>
          </a:p>
        </p:txBody>
      </p:sp>
      <p:sp>
        <p:nvSpPr>
          <p:cNvPr id="5" name="TextBox 4">
            <a:extLst>
              <a:ext uri="{FF2B5EF4-FFF2-40B4-BE49-F238E27FC236}">
                <a16:creationId xmlns:a16="http://schemas.microsoft.com/office/drawing/2014/main" id="{DA37488F-72E7-5708-9EE5-0E3AAA1B908C}"/>
              </a:ext>
            </a:extLst>
          </p:cNvPr>
          <p:cNvSpPr txBox="1"/>
          <p:nvPr/>
        </p:nvSpPr>
        <p:spPr>
          <a:xfrm>
            <a:off x="2076734" y="3206330"/>
            <a:ext cx="4665260" cy="523220"/>
          </a:xfrm>
          <a:prstGeom prst="rect">
            <a:avLst/>
          </a:prstGeom>
          <a:noFill/>
        </p:spPr>
        <p:txBody>
          <a:bodyPr wrap="square" rtlCol="0">
            <a:spAutoFit/>
          </a:bodyPr>
          <a:lstStyle/>
          <a:p>
            <a:r>
              <a:rPr lang="ru-RU" dirty="0">
                <a:solidFill>
                  <a:schemeClr val="bg1"/>
                </a:solidFill>
              </a:rPr>
              <a:t>Пример</a:t>
            </a:r>
            <a:r>
              <a:rPr lang="en-US" dirty="0">
                <a:solidFill>
                  <a:schemeClr val="bg1"/>
                </a:solidFill>
              </a:rPr>
              <a:t>:</a:t>
            </a:r>
            <a:endParaRPr lang="ru-RU" dirty="0">
              <a:solidFill>
                <a:schemeClr val="bg1"/>
              </a:solidFill>
            </a:endParaRPr>
          </a:p>
          <a:p>
            <a:r>
              <a:rPr lang="en-US" dirty="0">
                <a:solidFill>
                  <a:schemeClr val="bg1"/>
                </a:solidFill>
              </a:rPr>
              <a:t>    docker run -d --name isolated --network none alpine</a:t>
            </a:r>
            <a:endParaRPr lang="ru-RU" dirty="0">
              <a:solidFill>
                <a:schemeClr val="bg1"/>
              </a:solidFill>
            </a:endParaRPr>
          </a:p>
        </p:txBody>
      </p:sp>
      <p:sp>
        <p:nvSpPr>
          <p:cNvPr id="3" name="TextBox 2">
            <a:extLst>
              <a:ext uri="{FF2B5EF4-FFF2-40B4-BE49-F238E27FC236}">
                <a16:creationId xmlns:a16="http://schemas.microsoft.com/office/drawing/2014/main" id="{37775A7A-5FFC-2AAE-88F7-5342C419D4BE}"/>
              </a:ext>
            </a:extLst>
          </p:cNvPr>
          <p:cNvSpPr txBox="1"/>
          <p:nvPr/>
        </p:nvSpPr>
        <p:spPr>
          <a:xfrm>
            <a:off x="1373872" y="1585367"/>
            <a:ext cx="6396254" cy="1154675"/>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Ø"/>
            </a:pPr>
            <a:r>
              <a:rPr lang="ru-RU" sz="1600" dirty="0">
                <a:solidFill>
                  <a:schemeClr val="bg1"/>
                </a:solidFill>
              </a:rPr>
              <a:t>У контейнера </a:t>
            </a:r>
            <a:r>
              <a:rPr lang="ru-RU" sz="1600" b="1" dirty="0">
                <a:solidFill>
                  <a:schemeClr val="bg1"/>
                </a:solidFill>
              </a:rPr>
              <a:t>нет доступа в сеть</a:t>
            </a:r>
          </a:p>
          <a:p>
            <a:pPr marL="285750" indent="-285750">
              <a:lnSpc>
                <a:spcPct val="150000"/>
              </a:lnSpc>
              <a:buClr>
                <a:schemeClr val="bg1"/>
              </a:buClr>
              <a:buFont typeface="Wingdings" panose="05000000000000000000" pitchFamily="2" charset="2"/>
              <a:buChar char="Ø"/>
            </a:pPr>
            <a:r>
              <a:rPr lang="ru-RU" sz="1600" dirty="0">
                <a:solidFill>
                  <a:schemeClr val="bg1"/>
                </a:solidFill>
              </a:rPr>
              <a:t>Используется для </a:t>
            </a:r>
            <a:r>
              <a:rPr lang="ru-RU" sz="1600" b="1" dirty="0">
                <a:solidFill>
                  <a:schemeClr val="bg1"/>
                </a:solidFill>
              </a:rPr>
              <a:t>специфичных сценариев</a:t>
            </a:r>
            <a:r>
              <a:rPr lang="ru-RU" sz="1600" dirty="0">
                <a:solidFill>
                  <a:schemeClr val="bg1"/>
                </a:solidFill>
              </a:rPr>
              <a:t> (например, оффлайн-обработка данных). </a:t>
            </a:r>
          </a:p>
        </p:txBody>
      </p:sp>
    </p:spTree>
    <p:extLst>
      <p:ext uri="{BB962C8B-B14F-4D97-AF65-F5344CB8AC3E}">
        <p14:creationId xmlns:p14="http://schemas.microsoft.com/office/powerpoint/2010/main" val="6218018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AFF5C3AE-ADFB-C0E3-9147-AB5B2BBE5FB5}"/>
            </a:ext>
          </a:extLst>
        </p:cNvPr>
        <p:cNvGrpSpPr/>
        <p:nvPr/>
      </p:nvGrpSpPr>
      <p:grpSpPr>
        <a:xfrm>
          <a:off x="0" y="0"/>
          <a:ext cx="0" cy="0"/>
          <a:chOff x="0" y="0"/>
          <a:chExt cx="0" cy="0"/>
        </a:xfrm>
      </p:grpSpPr>
      <p:sp>
        <p:nvSpPr>
          <p:cNvPr id="2" name="Заголовок 2">
            <a:extLst>
              <a:ext uri="{FF2B5EF4-FFF2-40B4-BE49-F238E27FC236}">
                <a16:creationId xmlns:a16="http://schemas.microsoft.com/office/drawing/2014/main" id="{6E91CC02-B13E-A4E0-B123-AB1B48E9B600}"/>
              </a:ext>
            </a:extLst>
          </p:cNvPr>
          <p:cNvSpPr>
            <a:spLocks noGrp="1"/>
          </p:cNvSpPr>
          <p:nvPr>
            <p:ph type="title"/>
          </p:nvPr>
        </p:nvSpPr>
        <p:spPr>
          <a:xfrm>
            <a:off x="735553" y="774807"/>
            <a:ext cx="7982242" cy="725574"/>
          </a:xfrm>
        </p:spPr>
        <p:txBody>
          <a:bodyPr/>
          <a:lstStyle/>
          <a:p>
            <a:r>
              <a:rPr lang="ru-RU" sz="3200" dirty="0"/>
              <a:t>Пользовательские сети (</a:t>
            </a:r>
            <a:r>
              <a:rPr lang="en-US" sz="3200" dirty="0"/>
              <a:t>Custom Bridge)</a:t>
            </a:r>
            <a:endParaRPr lang="ru-RU" sz="3200" dirty="0"/>
          </a:p>
        </p:txBody>
      </p:sp>
      <p:graphicFrame>
        <p:nvGraphicFramePr>
          <p:cNvPr id="4" name="Таблица 3">
            <a:extLst>
              <a:ext uri="{FF2B5EF4-FFF2-40B4-BE49-F238E27FC236}">
                <a16:creationId xmlns:a16="http://schemas.microsoft.com/office/drawing/2014/main" id="{B5AD95CD-6850-37F3-46D8-4072591AB109}"/>
              </a:ext>
            </a:extLst>
          </p:cNvPr>
          <p:cNvGraphicFramePr>
            <a:graphicFrameLocks noGrp="1"/>
          </p:cNvGraphicFramePr>
          <p:nvPr>
            <p:extLst>
              <p:ext uri="{D42A27DB-BD31-4B8C-83A1-F6EECF244321}">
                <p14:modId xmlns:p14="http://schemas.microsoft.com/office/powerpoint/2010/main" val="3248681117"/>
              </p:ext>
            </p:extLst>
          </p:nvPr>
        </p:nvGraphicFramePr>
        <p:xfrm>
          <a:off x="1123665" y="2149334"/>
          <a:ext cx="7287904" cy="1722049"/>
        </p:xfrm>
        <a:graphic>
          <a:graphicData uri="http://schemas.openxmlformats.org/drawingml/2006/table">
            <a:tbl>
              <a:tblPr firstRow="1" bandRow="1">
                <a:tableStyleId>{AF606853-7671-496A-8E4F-DF71F8EC918B}</a:tableStyleId>
              </a:tblPr>
              <a:tblGrid>
                <a:gridCol w="1765110">
                  <a:extLst>
                    <a:ext uri="{9D8B030D-6E8A-4147-A177-3AD203B41FA5}">
                      <a16:colId xmlns:a16="http://schemas.microsoft.com/office/drawing/2014/main" val="2332238174"/>
                    </a:ext>
                  </a:extLst>
                </a:gridCol>
                <a:gridCol w="2635333">
                  <a:extLst>
                    <a:ext uri="{9D8B030D-6E8A-4147-A177-3AD203B41FA5}">
                      <a16:colId xmlns:a16="http://schemas.microsoft.com/office/drawing/2014/main" val="635224807"/>
                    </a:ext>
                  </a:extLst>
                </a:gridCol>
                <a:gridCol w="2887461">
                  <a:extLst>
                    <a:ext uri="{9D8B030D-6E8A-4147-A177-3AD203B41FA5}">
                      <a16:colId xmlns:a16="http://schemas.microsoft.com/office/drawing/2014/main" val="4111984714"/>
                    </a:ext>
                  </a:extLst>
                </a:gridCol>
              </a:tblGrid>
              <a:tr h="317473">
                <a:tc>
                  <a:txBody>
                    <a:bodyPr/>
                    <a:lstStyle/>
                    <a:p>
                      <a:r>
                        <a:rPr lang="ru-RU" sz="1400" dirty="0"/>
                        <a:t>Характеристика</a:t>
                      </a:r>
                    </a:p>
                  </a:txBody>
                  <a:tcPr/>
                </a:tc>
                <a:tc>
                  <a:txBody>
                    <a:bodyPr/>
                    <a:lstStyle/>
                    <a:p>
                      <a:r>
                        <a:rPr lang="ru-RU" sz="1400" dirty="0"/>
                        <a:t>Стандартный </a:t>
                      </a:r>
                      <a:r>
                        <a:rPr lang="en-US" sz="1400" dirty="0"/>
                        <a:t>bridge</a:t>
                      </a:r>
                      <a:endParaRPr lang="ru-RU" sz="1400" dirty="0"/>
                    </a:p>
                  </a:txBody>
                  <a:tcPr/>
                </a:tc>
                <a:tc>
                  <a:txBody>
                    <a:bodyPr/>
                    <a:lstStyle/>
                    <a:p>
                      <a:r>
                        <a:rPr lang="ru-RU" sz="1400" dirty="0"/>
                        <a:t>Пользовательский </a:t>
                      </a:r>
                      <a:r>
                        <a:rPr lang="en-US" sz="1400" dirty="0"/>
                        <a:t>bridge</a:t>
                      </a:r>
                      <a:endParaRPr lang="ru-RU" sz="1400" dirty="0"/>
                    </a:p>
                  </a:txBody>
                  <a:tcPr/>
                </a:tc>
                <a:extLst>
                  <a:ext uri="{0D108BD9-81ED-4DB2-BD59-A6C34878D82A}">
                    <a16:rowId xmlns:a16="http://schemas.microsoft.com/office/drawing/2014/main" val="1912713696"/>
                  </a:ext>
                </a:extLst>
              </a:tr>
              <a:tr h="351144">
                <a:tc>
                  <a:txBody>
                    <a:bodyPr/>
                    <a:lstStyle/>
                    <a:p>
                      <a:r>
                        <a:rPr lang="en-US" sz="1400" dirty="0">
                          <a:solidFill>
                            <a:schemeClr val="accent1"/>
                          </a:solidFill>
                        </a:rPr>
                        <a:t>DNS-</a:t>
                      </a:r>
                      <a:r>
                        <a:rPr lang="ru-RU" sz="1400" dirty="0" err="1">
                          <a:solidFill>
                            <a:schemeClr val="accent1"/>
                          </a:solidFill>
                        </a:rPr>
                        <a:t>резолвинг</a:t>
                      </a:r>
                      <a:endParaRPr lang="ru-RU" sz="1400" dirty="0">
                        <a:solidFill>
                          <a:schemeClr val="accent1"/>
                        </a:solidFill>
                      </a:endParaRPr>
                    </a:p>
                  </a:txBody>
                  <a:tcPr/>
                </a:tc>
                <a:tc>
                  <a:txBody>
                    <a:bodyPr/>
                    <a:lstStyle/>
                    <a:p>
                      <a:r>
                        <a:rPr lang="ru-RU" sz="1400" dirty="0">
                          <a:solidFill>
                            <a:schemeClr val="accent1"/>
                          </a:solidFill>
                        </a:rPr>
                        <a:t>Только по </a:t>
                      </a:r>
                      <a:r>
                        <a:rPr lang="en-US" sz="1400" dirty="0">
                          <a:solidFill>
                            <a:schemeClr val="accent1"/>
                          </a:solidFill>
                        </a:rPr>
                        <a:t>IP</a:t>
                      </a:r>
                      <a:endParaRPr lang="ru-RU" sz="1400" dirty="0">
                        <a:solidFill>
                          <a:schemeClr val="accent1"/>
                        </a:solidFill>
                      </a:endParaRPr>
                    </a:p>
                  </a:txBody>
                  <a:tcPr/>
                </a:tc>
                <a:tc>
                  <a:txBody>
                    <a:bodyPr/>
                    <a:lstStyle/>
                    <a:p>
                      <a:r>
                        <a:rPr lang="ru-RU" sz="1400" dirty="0">
                          <a:solidFill>
                            <a:schemeClr val="accent1"/>
                          </a:solidFill>
                        </a:rPr>
                        <a:t>По именам контейнеров</a:t>
                      </a:r>
                    </a:p>
                  </a:txBody>
                  <a:tcPr/>
                </a:tc>
                <a:extLst>
                  <a:ext uri="{0D108BD9-81ED-4DB2-BD59-A6C34878D82A}">
                    <a16:rowId xmlns:a16="http://schemas.microsoft.com/office/drawing/2014/main" val="278894862"/>
                  </a:ext>
                </a:extLst>
              </a:tr>
              <a:tr h="351144">
                <a:tc>
                  <a:txBody>
                    <a:bodyPr/>
                    <a:lstStyle/>
                    <a:p>
                      <a:r>
                        <a:rPr lang="ru-RU" sz="1400" dirty="0">
                          <a:solidFill>
                            <a:schemeClr val="accent1"/>
                          </a:solidFill>
                        </a:rPr>
                        <a:t>Изоляция</a:t>
                      </a:r>
                    </a:p>
                  </a:txBody>
                  <a:tcPr/>
                </a:tc>
                <a:tc>
                  <a:txBody>
                    <a:bodyPr/>
                    <a:lstStyle/>
                    <a:p>
                      <a:r>
                        <a:rPr lang="ru-RU" sz="1400" dirty="0">
                          <a:solidFill>
                            <a:schemeClr val="accent1"/>
                          </a:solidFill>
                        </a:rPr>
                        <a:t>Все контейнеры в одной сети</a:t>
                      </a:r>
                    </a:p>
                  </a:txBody>
                  <a:tcPr/>
                </a:tc>
                <a:tc>
                  <a:txBody>
                    <a:bodyPr/>
                    <a:lstStyle/>
                    <a:p>
                      <a:r>
                        <a:rPr lang="ru-RU" sz="1400" dirty="0">
                          <a:solidFill>
                            <a:schemeClr val="accent1"/>
                          </a:solidFill>
                        </a:rPr>
                        <a:t>Гибкая изоляция</a:t>
                      </a:r>
                    </a:p>
                  </a:txBody>
                  <a:tcPr/>
                </a:tc>
                <a:extLst>
                  <a:ext uri="{0D108BD9-81ED-4DB2-BD59-A6C34878D82A}">
                    <a16:rowId xmlns:a16="http://schemas.microsoft.com/office/drawing/2014/main" val="3246320861"/>
                  </a:ext>
                </a:extLst>
              </a:tr>
              <a:tr h="351144">
                <a:tc>
                  <a:txBody>
                    <a:bodyPr/>
                    <a:lstStyle/>
                    <a:p>
                      <a:r>
                        <a:rPr lang="ru-RU" sz="1400" dirty="0">
                          <a:solidFill>
                            <a:schemeClr val="accent1"/>
                          </a:solidFill>
                        </a:rPr>
                        <a:t>Гибкость настроек</a:t>
                      </a:r>
                    </a:p>
                  </a:txBody>
                  <a:tcPr/>
                </a:tc>
                <a:tc>
                  <a:txBody>
                    <a:bodyPr/>
                    <a:lstStyle/>
                    <a:p>
                      <a:r>
                        <a:rPr lang="ru-RU" sz="1400" dirty="0">
                          <a:solidFill>
                            <a:schemeClr val="accent1"/>
                          </a:solidFill>
                        </a:rPr>
                        <a:t>Минимум параметров</a:t>
                      </a:r>
                    </a:p>
                  </a:txBody>
                  <a:tcPr/>
                </a:tc>
                <a:tc>
                  <a:txBody>
                    <a:bodyPr/>
                    <a:lstStyle/>
                    <a:p>
                      <a:r>
                        <a:rPr lang="ru-RU" sz="1400" dirty="0">
                          <a:solidFill>
                            <a:schemeClr val="accent1"/>
                          </a:solidFill>
                        </a:rPr>
                        <a:t>Кастомные подсети, </a:t>
                      </a:r>
                      <a:r>
                        <a:rPr lang="en-US" sz="1400" dirty="0">
                          <a:solidFill>
                            <a:schemeClr val="accent1"/>
                          </a:solidFill>
                        </a:rPr>
                        <a:t>gateway</a:t>
                      </a:r>
                      <a:endParaRPr lang="ru-RU" sz="1400" dirty="0">
                        <a:solidFill>
                          <a:schemeClr val="accent1"/>
                        </a:solidFill>
                      </a:endParaRPr>
                    </a:p>
                  </a:txBody>
                  <a:tcPr/>
                </a:tc>
                <a:extLst>
                  <a:ext uri="{0D108BD9-81ED-4DB2-BD59-A6C34878D82A}">
                    <a16:rowId xmlns:a16="http://schemas.microsoft.com/office/drawing/2014/main" val="4239106360"/>
                  </a:ext>
                </a:extLst>
              </a:tr>
              <a:tr h="351144">
                <a:tc>
                  <a:txBody>
                    <a:bodyPr/>
                    <a:lstStyle/>
                    <a:p>
                      <a:r>
                        <a:rPr lang="ru-RU" sz="1400" dirty="0">
                          <a:solidFill>
                            <a:schemeClr val="accent1"/>
                          </a:solidFill>
                        </a:rPr>
                        <a:t>Безопасность</a:t>
                      </a:r>
                    </a:p>
                  </a:txBody>
                  <a:tcPr/>
                </a:tc>
                <a:tc>
                  <a:txBody>
                    <a:bodyPr/>
                    <a:lstStyle/>
                    <a:p>
                      <a:r>
                        <a:rPr lang="ru-RU" sz="1400" dirty="0">
                          <a:solidFill>
                            <a:schemeClr val="accent1"/>
                          </a:solidFill>
                        </a:rPr>
                        <a:t>Общий доступ</a:t>
                      </a:r>
                    </a:p>
                  </a:txBody>
                  <a:tcPr/>
                </a:tc>
                <a:tc>
                  <a:txBody>
                    <a:bodyPr/>
                    <a:lstStyle/>
                    <a:p>
                      <a:r>
                        <a:rPr lang="ru-RU" sz="1400" dirty="0">
                          <a:solidFill>
                            <a:schemeClr val="accent1"/>
                          </a:solidFill>
                        </a:rPr>
                        <a:t>Контролируемый доступ</a:t>
                      </a:r>
                    </a:p>
                  </a:txBody>
                  <a:tcPr/>
                </a:tc>
                <a:extLst>
                  <a:ext uri="{0D108BD9-81ED-4DB2-BD59-A6C34878D82A}">
                    <a16:rowId xmlns:a16="http://schemas.microsoft.com/office/drawing/2014/main" val="1136563723"/>
                  </a:ext>
                </a:extLst>
              </a:tr>
            </a:tbl>
          </a:graphicData>
        </a:graphic>
      </p:graphicFrame>
    </p:spTree>
    <p:extLst>
      <p:ext uri="{BB962C8B-B14F-4D97-AF65-F5344CB8AC3E}">
        <p14:creationId xmlns:p14="http://schemas.microsoft.com/office/powerpoint/2010/main" val="35457806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6E9DC22E-384E-BD30-EE46-BB480A7775B2}"/>
            </a:ext>
          </a:extLst>
        </p:cNvPr>
        <p:cNvGrpSpPr/>
        <p:nvPr/>
      </p:nvGrpSpPr>
      <p:grpSpPr>
        <a:xfrm>
          <a:off x="0" y="0"/>
          <a:ext cx="0" cy="0"/>
          <a:chOff x="0" y="0"/>
          <a:chExt cx="0" cy="0"/>
        </a:xfrm>
      </p:grpSpPr>
      <p:sp>
        <p:nvSpPr>
          <p:cNvPr id="2" name="Заголовок 2">
            <a:extLst>
              <a:ext uri="{FF2B5EF4-FFF2-40B4-BE49-F238E27FC236}">
                <a16:creationId xmlns:a16="http://schemas.microsoft.com/office/drawing/2014/main" id="{744D571D-9707-3446-6AEA-69512A951076}"/>
              </a:ext>
            </a:extLst>
          </p:cNvPr>
          <p:cNvSpPr>
            <a:spLocks noGrp="1"/>
          </p:cNvSpPr>
          <p:nvPr>
            <p:ph type="title"/>
          </p:nvPr>
        </p:nvSpPr>
        <p:spPr>
          <a:xfrm>
            <a:off x="776496" y="456359"/>
            <a:ext cx="7982242" cy="725574"/>
          </a:xfrm>
        </p:spPr>
        <p:txBody>
          <a:bodyPr/>
          <a:lstStyle/>
          <a:p>
            <a:r>
              <a:rPr lang="ru-RU" sz="3200" dirty="0"/>
              <a:t>Создание и использование</a:t>
            </a:r>
          </a:p>
        </p:txBody>
      </p:sp>
      <p:sp>
        <p:nvSpPr>
          <p:cNvPr id="3" name="TextBox 2">
            <a:extLst>
              <a:ext uri="{FF2B5EF4-FFF2-40B4-BE49-F238E27FC236}">
                <a16:creationId xmlns:a16="http://schemas.microsoft.com/office/drawing/2014/main" id="{A6E4BCB2-9FE3-3FBB-6BE6-593F0C9715B8}"/>
              </a:ext>
            </a:extLst>
          </p:cNvPr>
          <p:cNvSpPr txBox="1"/>
          <p:nvPr/>
        </p:nvSpPr>
        <p:spPr>
          <a:xfrm>
            <a:off x="2001671" y="2019870"/>
            <a:ext cx="5368119" cy="830997"/>
          </a:xfrm>
          <a:prstGeom prst="rect">
            <a:avLst/>
          </a:prstGeom>
          <a:noFill/>
        </p:spPr>
        <p:txBody>
          <a:bodyPr wrap="square" rtlCol="0">
            <a:spAutoFit/>
          </a:bodyPr>
          <a:lstStyle/>
          <a:p>
            <a:r>
              <a:rPr lang="en-US" sz="1600" dirty="0">
                <a:solidFill>
                  <a:schemeClr val="bg1"/>
                </a:solidFill>
              </a:rPr>
              <a:t>docker network create </a:t>
            </a:r>
            <a:r>
              <a:rPr lang="en-US" sz="1600" dirty="0" err="1">
                <a:solidFill>
                  <a:schemeClr val="bg1"/>
                </a:solidFill>
              </a:rPr>
              <a:t>my_net</a:t>
            </a:r>
            <a:endParaRPr lang="ru-RU" sz="1600" dirty="0">
              <a:solidFill>
                <a:schemeClr val="bg1"/>
              </a:solidFill>
            </a:endParaRPr>
          </a:p>
          <a:p>
            <a:r>
              <a:rPr lang="en-US" sz="1600" dirty="0">
                <a:solidFill>
                  <a:schemeClr val="bg1"/>
                </a:solidFill>
              </a:rPr>
              <a:t>docker run -d --name web --network </a:t>
            </a:r>
            <a:r>
              <a:rPr lang="en-US" sz="1600" dirty="0" err="1">
                <a:solidFill>
                  <a:schemeClr val="bg1"/>
                </a:solidFill>
              </a:rPr>
              <a:t>my_net</a:t>
            </a:r>
            <a:r>
              <a:rPr lang="en-US" sz="1600" dirty="0">
                <a:solidFill>
                  <a:schemeClr val="bg1"/>
                </a:solidFill>
              </a:rPr>
              <a:t> nginx</a:t>
            </a:r>
            <a:endParaRPr lang="ru-RU" sz="1600" dirty="0">
              <a:solidFill>
                <a:schemeClr val="bg1"/>
              </a:solidFill>
            </a:endParaRPr>
          </a:p>
          <a:p>
            <a:r>
              <a:rPr lang="en-US" sz="1600" dirty="0">
                <a:solidFill>
                  <a:schemeClr val="bg1"/>
                </a:solidFill>
              </a:rPr>
              <a:t>docker run -d --name </a:t>
            </a:r>
            <a:r>
              <a:rPr lang="en-US" sz="1600" dirty="0" err="1">
                <a:solidFill>
                  <a:schemeClr val="bg1"/>
                </a:solidFill>
              </a:rPr>
              <a:t>db</a:t>
            </a:r>
            <a:r>
              <a:rPr lang="en-US" sz="1600" dirty="0">
                <a:solidFill>
                  <a:schemeClr val="bg1"/>
                </a:solidFill>
              </a:rPr>
              <a:t> --network </a:t>
            </a:r>
            <a:r>
              <a:rPr lang="en-US" sz="1600" dirty="0" err="1">
                <a:solidFill>
                  <a:schemeClr val="bg1"/>
                </a:solidFill>
              </a:rPr>
              <a:t>my_net</a:t>
            </a:r>
            <a:r>
              <a:rPr lang="en-US" sz="1600" dirty="0">
                <a:solidFill>
                  <a:schemeClr val="bg1"/>
                </a:solidFill>
              </a:rPr>
              <a:t> </a:t>
            </a:r>
            <a:r>
              <a:rPr lang="en-US" sz="1600" dirty="0" err="1">
                <a:solidFill>
                  <a:schemeClr val="bg1"/>
                </a:solidFill>
              </a:rPr>
              <a:t>postgres</a:t>
            </a:r>
            <a:endParaRPr lang="ru-RU" sz="1600" dirty="0">
              <a:solidFill>
                <a:schemeClr val="bg1"/>
              </a:solidFill>
            </a:endParaRPr>
          </a:p>
        </p:txBody>
      </p:sp>
      <p:sp>
        <p:nvSpPr>
          <p:cNvPr id="5" name="TextBox 4">
            <a:extLst>
              <a:ext uri="{FF2B5EF4-FFF2-40B4-BE49-F238E27FC236}">
                <a16:creationId xmlns:a16="http://schemas.microsoft.com/office/drawing/2014/main" id="{CC779F3F-6CF1-F2E2-52B4-FCDA57E33D51}"/>
              </a:ext>
            </a:extLst>
          </p:cNvPr>
          <p:cNvSpPr txBox="1"/>
          <p:nvPr/>
        </p:nvSpPr>
        <p:spPr>
          <a:xfrm>
            <a:off x="1301086" y="1712093"/>
            <a:ext cx="2359941" cy="307777"/>
          </a:xfrm>
          <a:prstGeom prst="rect">
            <a:avLst/>
          </a:prstGeom>
          <a:noFill/>
        </p:spPr>
        <p:txBody>
          <a:bodyPr wrap="none" rtlCol="0">
            <a:spAutoFit/>
          </a:bodyPr>
          <a:lstStyle/>
          <a:p>
            <a:r>
              <a:rPr lang="ru-RU" dirty="0">
                <a:solidFill>
                  <a:schemeClr val="bg1"/>
                </a:solidFill>
              </a:rPr>
              <a:t>Создание</a:t>
            </a:r>
            <a:r>
              <a:rPr lang="en-US" dirty="0">
                <a:solidFill>
                  <a:schemeClr val="bg1"/>
                </a:solidFill>
              </a:rPr>
              <a:t> </a:t>
            </a:r>
            <a:r>
              <a:rPr lang="ru-RU" dirty="0">
                <a:solidFill>
                  <a:schemeClr val="bg1"/>
                </a:solidFill>
              </a:rPr>
              <a:t>и подключение</a:t>
            </a:r>
            <a:r>
              <a:rPr lang="en-US" dirty="0">
                <a:solidFill>
                  <a:schemeClr val="bg1"/>
                </a:solidFill>
              </a:rPr>
              <a:t>:</a:t>
            </a:r>
            <a:endParaRPr lang="ru-RU" dirty="0">
              <a:solidFill>
                <a:schemeClr val="bg1"/>
              </a:solidFill>
            </a:endParaRPr>
          </a:p>
        </p:txBody>
      </p:sp>
      <p:sp>
        <p:nvSpPr>
          <p:cNvPr id="6" name="TextBox 5">
            <a:extLst>
              <a:ext uri="{FF2B5EF4-FFF2-40B4-BE49-F238E27FC236}">
                <a16:creationId xmlns:a16="http://schemas.microsoft.com/office/drawing/2014/main" id="{4193D21C-9222-058E-26F0-48F3A329B4AE}"/>
              </a:ext>
            </a:extLst>
          </p:cNvPr>
          <p:cNvSpPr txBox="1"/>
          <p:nvPr/>
        </p:nvSpPr>
        <p:spPr>
          <a:xfrm>
            <a:off x="2053987" y="3557407"/>
            <a:ext cx="5368119" cy="338554"/>
          </a:xfrm>
          <a:prstGeom prst="rect">
            <a:avLst/>
          </a:prstGeom>
          <a:noFill/>
        </p:spPr>
        <p:txBody>
          <a:bodyPr wrap="square" rtlCol="0">
            <a:spAutoFit/>
          </a:bodyPr>
          <a:lstStyle/>
          <a:p>
            <a:r>
              <a:rPr lang="en-US" sz="1600" dirty="0">
                <a:solidFill>
                  <a:schemeClr val="bg1"/>
                </a:solidFill>
              </a:rPr>
              <a:t>docker exec -it web ping </a:t>
            </a:r>
            <a:r>
              <a:rPr lang="en-US" sz="1600" dirty="0" err="1">
                <a:solidFill>
                  <a:schemeClr val="bg1"/>
                </a:solidFill>
              </a:rPr>
              <a:t>db</a:t>
            </a:r>
            <a:endParaRPr lang="ru-RU" sz="1600" dirty="0">
              <a:solidFill>
                <a:schemeClr val="bg1"/>
              </a:solidFill>
            </a:endParaRPr>
          </a:p>
        </p:txBody>
      </p:sp>
      <p:sp>
        <p:nvSpPr>
          <p:cNvPr id="7" name="TextBox 6">
            <a:extLst>
              <a:ext uri="{FF2B5EF4-FFF2-40B4-BE49-F238E27FC236}">
                <a16:creationId xmlns:a16="http://schemas.microsoft.com/office/drawing/2014/main" id="{5CD49504-DBD7-8A55-D2D4-A3CD693CB7F3}"/>
              </a:ext>
            </a:extLst>
          </p:cNvPr>
          <p:cNvSpPr txBox="1"/>
          <p:nvPr/>
        </p:nvSpPr>
        <p:spPr>
          <a:xfrm>
            <a:off x="1353402" y="3249630"/>
            <a:ext cx="1524776" cy="307777"/>
          </a:xfrm>
          <a:prstGeom prst="rect">
            <a:avLst/>
          </a:prstGeom>
          <a:noFill/>
        </p:spPr>
        <p:txBody>
          <a:bodyPr wrap="none" rtlCol="0">
            <a:spAutoFit/>
          </a:bodyPr>
          <a:lstStyle/>
          <a:p>
            <a:r>
              <a:rPr lang="ru-RU" dirty="0">
                <a:solidFill>
                  <a:schemeClr val="bg1"/>
                </a:solidFill>
              </a:rPr>
              <a:t>Использование</a:t>
            </a:r>
            <a:r>
              <a:rPr lang="en-US" dirty="0">
                <a:solidFill>
                  <a:schemeClr val="bg1"/>
                </a:solidFill>
              </a:rPr>
              <a:t>:</a:t>
            </a:r>
            <a:endParaRPr lang="ru-RU" dirty="0">
              <a:solidFill>
                <a:schemeClr val="bg1"/>
              </a:solidFill>
            </a:endParaRPr>
          </a:p>
        </p:txBody>
      </p:sp>
    </p:spTree>
    <p:extLst>
      <p:ext uri="{BB962C8B-B14F-4D97-AF65-F5344CB8AC3E}">
        <p14:creationId xmlns:p14="http://schemas.microsoft.com/office/powerpoint/2010/main" val="27560738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2E9DDD83-44D8-29A4-E5ED-136039B0308D}"/>
              </a:ext>
            </a:extLst>
          </p:cNvPr>
          <p:cNvSpPr>
            <a:spLocks noGrp="1"/>
          </p:cNvSpPr>
          <p:nvPr>
            <p:ph type="title"/>
          </p:nvPr>
        </p:nvSpPr>
        <p:spPr/>
        <p:txBody>
          <a:bodyPr/>
          <a:lstStyle/>
          <a:p>
            <a:r>
              <a:rPr lang="ru-RU" dirty="0"/>
              <a:t>План занятия</a:t>
            </a:r>
            <a:r>
              <a:rPr lang="en-US" dirty="0"/>
              <a:t>:</a:t>
            </a:r>
            <a:endParaRPr lang="ru-RU" dirty="0"/>
          </a:p>
        </p:txBody>
      </p:sp>
      <p:sp>
        <p:nvSpPr>
          <p:cNvPr id="4" name="TextBox 3">
            <a:extLst>
              <a:ext uri="{FF2B5EF4-FFF2-40B4-BE49-F238E27FC236}">
                <a16:creationId xmlns:a16="http://schemas.microsoft.com/office/drawing/2014/main" id="{ED0C6134-6000-4AF9-9DE4-3CC15CE71B47}"/>
              </a:ext>
            </a:extLst>
          </p:cNvPr>
          <p:cNvSpPr txBox="1"/>
          <p:nvPr/>
        </p:nvSpPr>
        <p:spPr>
          <a:xfrm>
            <a:off x="822499" y="1406063"/>
            <a:ext cx="7223301" cy="3171894"/>
          </a:xfrm>
          <a:prstGeom prst="rect">
            <a:avLst/>
          </a:prstGeom>
          <a:noFill/>
        </p:spPr>
        <p:txBody>
          <a:bodyPr wrap="square" rtlCol="0">
            <a:spAutoFit/>
          </a:bodyPr>
          <a:lstStyle/>
          <a:p>
            <a:pPr marL="342900" indent="-342900">
              <a:lnSpc>
                <a:spcPts val="2200"/>
              </a:lnSpc>
              <a:buClr>
                <a:srgbClr val="FFFFFF"/>
              </a:buClr>
              <a:buFont typeface="+mj-lt"/>
              <a:buAutoNum type="arabicParenR"/>
            </a:pPr>
            <a:r>
              <a:rPr lang="ru-RU" sz="1600" dirty="0">
                <a:solidFill>
                  <a:srgbClr val="FFFFFF"/>
                </a:solidFill>
              </a:rPr>
              <a:t>Основные концепции </a:t>
            </a:r>
            <a:r>
              <a:rPr lang="en-US" sz="1600" dirty="0">
                <a:solidFill>
                  <a:srgbClr val="FFFFFF"/>
                </a:solidFill>
              </a:rPr>
              <a:t>Docker</a:t>
            </a:r>
            <a:endParaRPr lang="ru-RU" sz="1600" dirty="0">
              <a:solidFill>
                <a:srgbClr val="FFFFFF"/>
              </a:solidFill>
            </a:endParaRPr>
          </a:p>
          <a:p>
            <a:pPr marL="342900" indent="-342900">
              <a:lnSpc>
                <a:spcPts val="2200"/>
              </a:lnSpc>
              <a:buClr>
                <a:srgbClr val="FFFFFF"/>
              </a:buClr>
              <a:buFont typeface="+mj-lt"/>
              <a:buAutoNum type="arabicParenR"/>
            </a:pPr>
            <a:r>
              <a:rPr lang="ru-RU" sz="1600" dirty="0">
                <a:solidFill>
                  <a:srgbClr val="FFFFFF"/>
                </a:solidFill>
              </a:rPr>
              <a:t>О проекте на практике</a:t>
            </a:r>
          </a:p>
          <a:p>
            <a:pPr marL="342900" indent="-342900">
              <a:lnSpc>
                <a:spcPts val="2200"/>
              </a:lnSpc>
              <a:buClr>
                <a:srgbClr val="FFFFFF"/>
              </a:buClr>
              <a:buFont typeface="+mj-lt"/>
              <a:buAutoNum type="arabicParenR"/>
            </a:pPr>
            <a:r>
              <a:rPr lang="ru-RU" sz="1600" dirty="0">
                <a:solidFill>
                  <a:srgbClr val="FFFFFF"/>
                </a:solidFill>
              </a:rPr>
              <a:t>Развёртывание небольших проектов</a:t>
            </a:r>
          </a:p>
          <a:p>
            <a:pPr marL="342900" indent="-342900">
              <a:lnSpc>
                <a:spcPts val="2200"/>
              </a:lnSpc>
              <a:buClr>
                <a:srgbClr val="FFFFFF"/>
              </a:buClr>
              <a:buFont typeface="+mj-lt"/>
              <a:buAutoNum type="arabicParenR"/>
            </a:pPr>
            <a:r>
              <a:rPr lang="ru-RU" sz="1600" dirty="0">
                <a:solidFill>
                  <a:srgbClr val="FFFFFF"/>
                </a:solidFill>
              </a:rPr>
              <a:t>Запуск</a:t>
            </a:r>
            <a:r>
              <a:rPr lang="en-US" sz="1600" dirty="0">
                <a:solidFill>
                  <a:srgbClr val="FFFFFF"/>
                </a:solidFill>
              </a:rPr>
              <a:t> Python</a:t>
            </a:r>
            <a:r>
              <a:rPr lang="ru-RU" sz="1600" dirty="0">
                <a:solidFill>
                  <a:srgbClr val="FFFFFF"/>
                </a:solidFill>
              </a:rPr>
              <a:t> проекта в  </a:t>
            </a:r>
            <a:r>
              <a:rPr lang="en-US" sz="1600" dirty="0">
                <a:solidFill>
                  <a:srgbClr val="FFFFFF"/>
                </a:solidFill>
              </a:rPr>
              <a:t>Docker </a:t>
            </a:r>
            <a:r>
              <a:rPr lang="ru-RU" sz="1600" dirty="0">
                <a:solidFill>
                  <a:srgbClr val="FFFFFF"/>
                </a:solidFill>
              </a:rPr>
              <a:t>контейнере</a:t>
            </a:r>
          </a:p>
          <a:p>
            <a:pPr marL="342900" indent="-342900">
              <a:lnSpc>
                <a:spcPts val="2200"/>
              </a:lnSpc>
              <a:buClr>
                <a:srgbClr val="FFFFFF"/>
              </a:buClr>
              <a:buFont typeface="+mj-lt"/>
              <a:buAutoNum type="arabicParenR"/>
            </a:pPr>
            <a:r>
              <a:rPr lang="ru-RU" sz="1600" dirty="0">
                <a:solidFill>
                  <a:srgbClr val="FFFFFF"/>
                </a:solidFill>
              </a:rPr>
              <a:t>Управление зависимостями и окружениями</a:t>
            </a:r>
          </a:p>
          <a:p>
            <a:pPr marL="342900" indent="-342900">
              <a:lnSpc>
                <a:spcPts val="2200"/>
              </a:lnSpc>
              <a:buClr>
                <a:srgbClr val="FFFFFF"/>
              </a:buClr>
              <a:buFont typeface="+mj-lt"/>
              <a:buAutoNum type="arabicParenR"/>
            </a:pPr>
            <a:r>
              <a:rPr lang="ru-RU" sz="1600" dirty="0">
                <a:solidFill>
                  <a:srgbClr val="FFFFFF"/>
                </a:solidFill>
              </a:rPr>
              <a:t>Развертывание телеграм бота в контейнере</a:t>
            </a:r>
          </a:p>
          <a:p>
            <a:pPr marL="342900" indent="-342900">
              <a:lnSpc>
                <a:spcPts val="2200"/>
              </a:lnSpc>
              <a:buClr>
                <a:srgbClr val="FFFFFF"/>
              </a:buClr>
              <a:buFont typeface="+mj-lt"/>
              <a:buAutoNum type="arabicParenR"/>
            </a:pPr>
            <a:r>
              <a:rPr lang="ru-RU" sz="1600" dirty="0">
                <a:solidFill>
                  <a:srgbClr val="FFFFFF"/>
                </a:solidFill>
              </a:rPr>
              <a:t>Тома (</a:t>
            </a:r>
            <a:r>
              <a:rPr lang="en-US" sz="1600" dirty="0">
                <a:solidFill>
                  <a:srgbClr val="FFFFFF"/>
                </a:solidFill>
              </a:rPr>
              <a:t>Volumes) </a:t>
            </a:r>
            <a:r>
              <a:rPr lang="ru-RU" sz="1600" dirty="0">
                <a:solidFill>
                  <a:srgbClr val="FFFFFF"/>
                </a:solidFill>
              </a:rPr>
              <a:t>в </a:t>
            </a:r>
            <a:r>
              <a:rPr lang="en-US" sz="1600" dirty="0">
                <a:solidFill>
                  <a:srgbClr val="FFFFFF"/>
                </a:solidFill>
              </a:rPr>
              <a:t>Docker</a:t>
            </a:r>
            <a:endParaRPr lang="ru-RU" sz="1600" dirty="0">
              <a:solidFill>
                <a:srgbClr val="FFFFFF"/>
              </a:solidFill>
            </a:endParaRPr>
          </a:p>
          <a:p>
            <a:pPr marL="342900" indent="-342900">
              <a:lnSpc>
                <a:spcPts val="2200"/>
              </a:lnSpc>
              <a:buClr>
                <a:srgbClr val="FFFFFF"/>
              </a:buClr>
              <a:buFont typeface="+mj-lt"/>
              <a:buAutoNum type="arabicParenR"/>
            </a:pPr>
            <a:r>
              <a:rPr lang="ru-RU" sz="1600" dirty="0">
                <a:solidFill>
                  <a:srgbClr val="FFFFFF"/>
                </a:solidFill>
              </a:rPr>
              <a:t>Сети в </a:t>
            </a:r>
            <a:r>
              <a:rPr lang="en-US" sz="1600" dirty="0">
                <a:solidFill>
                  <a:srgbClr val="FFFFFF"/>
                </a:solidFill>
              </a:rPr>
              <a:t>Docker</a:t>
            </a:r>
            <a:endParaRPr lang="ru-RU" sz="1600" dirty="0">
              <a:solidFill>
                <a:srgbClr val="FFFFFF"/>
              </a:solidFill>
            </a:endParaRPr>
          </a:p>
          <a:p>
            <a:pPr marL="342900" indent="-342900">
              <a:lnSpc>
                <a:spcPts val="2200"/>
              </a:lnSpc>
              <a:buClr>
                <a:srgbClr val="FFFFFF"/>
              </a:buClr>
              <a:buFont typeface="+mj-lt"/>
              <a:buAutoNum type="arabicParenR"/>
            </a:pPr>
            <a:r>
              <a:rPr lang="ru-RU" sz="1600" dirty="0">
                <a:solidFill>
                  <a:srgbClr val="FFFFFF"/>
                </a:solidFill>
              </a:rPr>
              <a:t>Подключение </a:t>
            </a:r>
            <a:r>
              <a:rPr lang="en-US" sz="1600" dirty="0">
                <a:solidFill>
                  <a:srgbClr val="FFFFFF"/>
                </a:solidFill>
              </a:rPr>
              <a:t>PostgreSQL</a:t>
            </a:r>
            <a:r>
              <a:rPr lang="ru-RU" sz="1600" dirty="0">
                <a:solidFill>
                  <a:srgbClr val="FFFFFF"/>
                </a:solidFill>
              </a:rPr>
              <a:t> к проекту</a:t>
            </a:r>
          </a:p>
          <a:p>
            <a:pPr marL="342900" indent="-342900">
              <a:lnSpc>
                <a:spcPts val="2200"/>
              </a:lnSpc>
              <a:buClr>
                <a:srgbClr val="FFFFFF"/>
              </a:buClr>
              <a:buFont typeface="+mj-lt"/>
              <a:buAutoNum type="arabicParenR"/>
            </a:pPr>
            <a:r>
              <a:rPr lang="en-US" sz="1600" dirty="0">
                <a:solidFill>
                  <a:srgbClr val="FFFFFF"/>
                </a:solidFill>
              </a:rPr>
              <a:t>Docker Compose</a:t>
            </a:r>
            <a:endParaRPr lang="ru-RU" sz="1600" dirty="0">
              <a:solidFill>
                <a:srgbClr val="FFFFFF"/>
              </a:solidFill>
            </a:endParaRPr>
          </a:p>
          <a:p>
            <a:pPr marL="342900" indent="-342900">
              <a:lnSpc>
                <a:spcPts val="2200"/>
              </a:lnSpc>
              <a:buClr>
                <a:srgbClr val="FFFFFF"/>
              </a:buClr>
              <a:buFont typeface="+mj-lt"/>
              <a:buAutoNum type="arabicParenR"/>
            </a:pPr>
            <a:r>
              <a:rPr lang="ru-RU" sz="1600" dirty="0">
                <a:solidFill>
                  <a:srgbClr val="FFFFFF"/>
                </a:solidFill>
              </a:rPr>
              <a:t>Заключение</a:t>
            </a:r>
            <a:endParaRPr lang="en-US" sz="1600" dirty="0">
              <a:solidFill>
                <a:srgbClr val="FFFFFF"/>
              </a:solidFill>
            </a:endParaRPr>
          </a:p>
        </p:txBody>
      </p:sp>
    </p:spTree>
    <p:extLst>
      <p:ext uri="{BB962C8B-B14F-4D97-AF65-F5344CB8AC3E}">
        <p14:creationId xmlns:p14="http://schemas.microsoft.com/office/powerpoint/2010/main" val="134586981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22EC9015-971F-2C28-D0AD-45C95173CF3E}"/>
            </a:ext>
          </a:extLst>
        </p:cNvPr>
        <p:cNvGrpSpPr/>
        <p:nvPr/>
      </p:nvGrpSpPr>
      <p:grpSpPr>
        <a:xfrm>
          <a:off x="0" y="0"/>
          <a:ext cx="0" cy="0"/>
          <a:chOff x="0" y="0"/>
          <a:chExt cx="0" cy="0"/>
        </a:xfrm>
      </p:grpSpPr>
      <p:sp>
        <p:nvSpPr>
          <p:cNvPr id="2" name="Заголовок 2">
            <a:extLst>
              <a:ext uri="{FF2B5EF4-FFF2-40B4-BE49-F238E27FC236}">
                <a16:creationId xmlns:a16="http://schemas.microsoft.com/office/drawing/2014/main" id="{998A3DE0-5114-673D-03D2-C9E4F0781666}"/>
              </a:ext>
            </a:extLst>
          </p:cNvPr>
          <p:cNvSpPr>
            <a:spLocks noGrp="1"/>
          </p:cNvSpPr>
          <p:nvPr>
            <p:ph type="title"/>
          </p:nvPr>
        </p:nvSpPr>
        <p:spPr>
          <a:xfrm>
            <a:off x="776496" y="456359"/>
            <a:ext cx="7982242" cy="725574"/>
          </a:xfrm>
        </p:spPr>
        <p:txBody>
          <a:bodyPr/>
          <a:lstStyle/>
          <a:p>
            <a:r>
              <a:rPr lang="ru-RU" sz="3200" dirty="0"/>
              <a:t>Создание и использование</a:t>
            </a:r>
          </a:p>
        </p:txBody>
      </p:sp>
      <p:sp>
        <p:nvSpPr>
          <p:cNvPr id="3" name="TextBox 2">
            <a:extLst>
              <a:ext uri="{FF2B5EF4-FFF2-40B4-BE49-F238E27FC236}">
                <a16:creationId xmlns:a16="http://schemas.microsoft.com/office/drawing/2014/main" id="{D18F6014-097D-9D5C-CE3D-0C18887683B1}"/>
              </a:ext>
            </a:extLst>
          </p:cNvPr>
          <p:cNvSpPr txBox="1"/>
          <p:nvPr/>
        </p:nvSpPr>
        <p:spPr>
          <a:xfrm>
            <a:off x="2037231" y="2126550"/>
            <a:ext cx="5368119" cy="1815882"/>
          </a:xfrm>
          <a:prstGeom prst="rect">
            <a:avLst/>
          </a:prstGeom>
          <a:noFill/>
        </p:spPr>
        <p:txBody>
          <a:bodyPr wrap="square" rtlCol="0">
            <a:spAutoFit/>
          </a:bodyPr>
          <a:lstStyle/>
          <a:p>
            <a:r>
              <a:rPr lang="en-US" sz="1600" dirty="0">
                <a:solidFill>
                  <a:schemeClr val="bg1"/>
                </a:solidFill>
              </a:rPr>
              <a:t>docker network create \ </a:t>
            </a:r>
            <a:endParaRPr lang="ru-RU" sz="1600" dirty="0">
              <a:solidFill>
                <a:schemeClr val="bg1"/>
              </a:solidFill>
            </a:endParaRPr>
          </a:p>
          <a:p>
            <a:r>
              <a:rPr lang="ru-RU" sz="1600" dirty="0">
                <a:solidFill>
                  <a:schemeClr val="bg1"/>
                </a:solidFill>
              </a:rPr>
              <a:t>	</a:t>
            </a:r>
            <a:r>
              <a:rPr lang="en-US" sz="1600" dirty="0">
                <a:solidFill>
                  <a:schemeClr val="bg1"/>
                </a:solidFill>
              </a:rPr>
              <a:t> --driver bridge \  </a:t>
            </a:r>
            <a:endParaRPr lang="ru-RU" sz="1600" dirty="0">
              <a:solidFill>
                <a:schemeClr val="bg1"/>
              </a:solidFill>
            </a:endParaRPr>
          </a:p>
          <a:p>
            <a:r>
              <a:rPr lang="ru-RU" sz="1600" dirty="0">
                <a:solidFill>
                  <a:schemeClr val="bg1"/>
                </a:solidFill>
              </a:rPr>
              <a:t>	</a:t>
            </a:r>
            <a:r>
              <a:rPr lang="en-US" sz="1600" dirty="0">
                <a:solidFill>
                  <a:schemeClr val="bg1"/>
                </a:solidFill>
              </a:rPr>
              <a:t>--subnet 192.168.100.0/24 \  </a:t>
            </a:r>
            <a:endParaRPr lang="ru-RU" sz="1600" dirty="0">
              <a:solidFill>
                <a:schemeClr val="bg1"/>
              </a:solidFill>
            </a:endParaRPr>
          </a:p>
          <a:p>
            <a:r>
              <a:rPr lang="ru-RU" sz="1600" dirty="0">
                <a:solidFill>
                  <a:schemeClr val="bg1"/>
                </a:solidFill>
              </a:rPr>
              <a:t>	</a:t>
            </a:r>
            <a:r>
              <a:rPr lang="en-US" sz="1600" dirty="0">
                <a:solidFill>
                  <a:schemeClr val="bg1"/>
                </a:solidFill>
              </a:rPr>
              <a:t>--gateway 192.168.100.1 \  </a:t>
            </a:r>
            <a:endParaRPr lang="ru-RU" sz="1600" dirty="0">
              <a:solidFill>
                <a:schemeClr val="bg1"/>
              </a:solidFill>
            </a:endParaRPr>
          </a:p>
          <a:p>
            <a:r>
              <a:rPr lang="ru-RU" sz="1600" dirty="0">
                <a:solidFill>
                  <a:schemeClr val="bg1"/>
                </a:solidFill>
              </a:rPr>
              <a:t>	</a:t>
            </a:r>
            <a:r>
              <a:rPr lang="en-US" sz="1600" dirty="0">
                <a:solidFill>
                  <a:schemeClr val="bg1"/>
                </a:solidFill>
              </a:rPr>
              <a:t>--</a:t>
            </a:r>
            <a:r>
              <a:rPr lang="en-US" sz="1600" dirty="0" err="1">
                <a:solidFill>
                  <a:schemeClr val="bg1"/>
                </a:solidFill>
              </a:rPr>
              <a:t>ip</a:t>
            </a:r>
            <a:r>
              <a:rPr lang="en-US" sz="1600" dirty="0">
                <a:solidFill>
                  <a:schemeClr val="bg1"/>
                </a:solidFill>
              </a:rPr>
              <a:t>-range 192.168.100.128/25 \  </a:t>
            </a:r>
            <a:endParaRPr lang="ru-RU" sz="1600" dirty="0">
              <a:solidFill>
                <a:schemeClr val="bg1"/>
              </a:solidFill>
            </a:endParaRPr>
          </a:p>
          <a:p>
            <a:r>
              <a:rPr lang="ru-RU" sz="1600" dirty="0">
                <a:solidFill>
                  <a:schemeClr val="bg1"/>
                </a:solidFill>
              </a:rPr>
              <a:t>	</a:t>
            </a:r>
            <a:r>
              <a:rPr lang="en-US" sz="1600" dirty="0">
                <a:solidFill>
                  <a:schemeClr val="bg1"/>
                </a:solidFill>
              </a:rPr>
              <a:t>--label env=production \  </a:t>
            </a:r>
            <a:endParaRPr lang="ru-RU" sz="1600" dirty="0">
              <a:solidFill>
                <a:schemeClr val="bg1"/>
              </a:solidFill>
            </a:endParaRPr>
          </a:p>
          <a:p>
            <a:r>
              <a:rPr lang="ru-RU" sz="1600" dirty="0">
                <a:solidFill>
                  <a:schemeClr val="bg1"/>
                </a:solidFill>
              </a:rPr>
              <a:t>	</a:t>
            </a:r>
            <a:r>
              <a:rPr lang="en-US" sz="1600" dirty="0" err="1">
                <a:solidFill>
                  <a:schemeClr val="bg1"/>
                </a:solidFill>
              </a:rPr>
              <a:t>my_custom_net</a:t>
            </a:r>
            <a:endParaRPr lang="ru-RU" sz="1600" dirty="0">
              <a:solidFill>
                <a:schemeClr val="bg1"/>
              </a:solidFill>
            </a:endParaRPr>
          </a:p>
        </p:txBody>
      </p:sp>
      <p:sp>
        <p:nvSpPr>
          <p:cNvPr id="5" name="TextBox 4">
            <a:extLst>
              <a:ext uri="{FF2B5EF4-FFF2-40B4-BE49-F238E27FC236}">
                <a16:creationId xmlns:a16="http://schemas.microsoft.com/office/drawing/2014/main" id="{D8E7865A-36CA-33D6-C094-DD8ACF34756F}"/>
              </a:ext>
            </a:extLst>
          </p:cNvPr>
          <p:cNvSpPr txBox="1"/>
          <p:nvPr/>
        </p:nvSpPr>
        <p:spPr>
          <a:xfrm>
            <a:off x="1301086" y="1712093"/>
            <a:ext cx="3340979" cy="307777"/>
          </a:xfrm>
          <a:prstGeom prst="rect">
            <a:avLst/>
          </a:prstGeom>
          <a:noFill/>
        </p:spPr>
        <p:txBody>
          <a:bodyPr wrap="none" rtlCol="0">
            <a:spAutoFit/>
          </a:bodyPr>
          <a:lstStyle/>
          <a:p>
            <a:r>
              <a:rPr lang="ru-RU" dirty="0">
                <a:solidFill>
                  <a:schemeClr val="bg1"/>
                </a:solidFill>
              </a:rPr>
              <a:t>Создание</a:t>
            </a:r>
            <a:r>
              <a:rPr lang="en-US" dirty="0">
                <a:solidFill>
                  <a:schemeClr val="bg1"/>
                </a:solidFill>
              </a:rPr>
              <a:t> </a:t>
            </a:r>
            <a:r>
              <a:rPr lang="ru-RU" dirty="0">
                <a:solidFill>
                  <a:schemeClr val="bg1"/>
                </a:solidFill>
              </a:rPr>
              <a:t>полностью кастомной сети</a:t>
            </a:r>
            <a:r>
              <a:rPr lang="en-US" dirty="0">
                <a:solidFill>
                  <a:schemeClr val="bg1"/>
                </a:solidFill>
              </a:rPr>
              <a:t>:</a:t>
            </a:r>
            <a:endParaRPr lang="ru-RU" dirty="0">
              <a:solidFill>
                <a:schemeClr val="bg1"/>
              </a:solidFill>
            </a:endParaRPr>
          </a:p>
        </p:txBody>
      </p:sp>
    </p:spTree>
    <p:extLst>
      <p:ext uri="{BB962C8B-B14F-4D97-AF65-F5344CB8AC3E}">
        <p14:creationId xmlns:p14="http://schemas.microsoft.com/office/powerpoint/2010/main" val="37903904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FE29DFA1-CF52-E1AF-6FA0-15DE37A23442}"/>
            </a:ext>
          </a:extLst>
        </p:cNvPr>
        <p:cNvGrpSpPr/>
        <p:nvPr/>
      </p:nvGrpSpPr>
      <p:grpSpPr>
        <a:xfrm>
          <a:off x="0" y="0"/>
          <a:ext cx="0" cy="0"/>
          <a:chOff x="0" y="0"/>
          <a:chExt cx="0" cy="0"/>
        </a:xfrm>
      </p:grpSpPr>
      <p:sp>
        <p:nvSpPr>
          <p:cNvPr id="2" name="Заголовок 2">
            <a:extLst>
              <a:ext uri="{FF2B5EF4-FFF2-40B4-BE49-F238E27FC236}">
                <a16:creationId xmlns:a16="http://schemas.microsoft.com/office/drawing/2014/main" id="{0909389B-1BE8-4660-5FD1-EBD9B94C61A0}"/>
              </a:ext>
            </a:extLst>
          </p:cNvPr>
          <p:cNvSpPr>
            <a:spLocks noGrp="1"/>
          </p:cNvSpPr>
          <p:nvPr>
            <p:ph type="title"/>
          </p:nvPr>
        </p:nvSpPr>
        <p:spPr>
          <a:xfrm>
            <a:off x="776496" y="456359"/>
            <a:ext cx="7982242" cy="725574"/>
          </a:xfrm>
        </p:spPr>
        <p:txBody>
          <a:bodyPr/>
          <a:lstStyle/>
          <a:p>
            <a:r>
              <a:rPr lang="ru-RU" sz="3200" dirty="0"/>
              <a:t>Сценарии использования</a:t>
            </a:r>
          </a:p>
        </p:txBody>
      </p:sp>
      <p:sp>
        <p:nvSpPr>
          <p:cNvPr id="3" name="TextBox 2">
            <a:extLst>
              <a:ext uri="{FF2B5EF4-FFF2-40B4-BE49-F238E27FC236}">
                <a16:creationId xmlns:a16="http://schemas.microsoft.com/office/drawing/2014/main" id="{5FCED8E9-BE19-39AC-16E9-50F492C41650}"/>
              </a:ext>
            </a:extLst>
          </p:cNvPr>
          <p:cNvSpPr txBox="1"/>
          <p:nvPr/>
        </p:nvSpPr>
        <p:spPr>
          <a:xfrm>
            <a:off x="2021991" y="1608390"/>
            <a:ext cx="5368119" cy="2554545"/>
          </a:xfrm>
          <a:prstGeom prst="rect">
            <a:avLst/>
          </a:prstGeom>
          <a:noFill/>
        </p:spPr>
        <p:txBody>
          <a:bodyPr wrap="square" rtlCol="0">
            <a:spAutoFit/>
          </a:bodyPr>
          <a:lstStyle/>
          <a:p>
            <a:pPr lvl="6"/>
            <a:r>
              <a:rPr lang="ru-RU" sz="1600" dirty="0">
                <a:solidFill>
                  <a:schemeClr val="bg1"/>
                </a:solidFill>
              </a:rPr>
              <a:t>🔹 </a:t>
            </a:r>
            <a:r>
              <a:rPr lang="ru-RU" sz="1600" b="1" dirty="0">
                <a:solidFill>
                  <a:schemeClr val="bg1"/>
                </a:solidFill>
              </a:rPr>
              <a:t>Сценарий 1: Через стандартный </a:t>
            </a:r>
            <a:r>
              <a:rPr lang="ru-RU" sz="1600" dirty="0" err="1">
                <a:solidFill>
                  <a:schemeClr val="bg1"/>
                </a:solidFill>
              </a:rPr>
              <a:t>bridge</a:t>
            </a:r>
            <a:r>
              <a:rPr lang="en-US" sz="1600" dirty="0">
                <a:solidFill>
                  <a:schemeClr val="bg1"/>
                </a:solidFill>
              </a:rPr>
              <a:t>:</a:t>
            </a:r>
          </a:p>
          <a:p>
            <a:pPr marL="285750" lvl="6" indent="-285750">
              <a:buFont typeface="Arial" panose="020B0604020202020204" pitchFamily="34" charset="0"/>
              <a:buChar char="•"/>
            </a:pPr>
            <a:r>
              <a:rPr lang="ru-RU" sz="1600" dirty="0">
                <a:solidFill>
                  <a:schemeClr val="bg1"/>
                </a:solidFill>
              </a:rPr>
              <a:t>Контейнеры видят друг друга </a:t>
            </a:r>
            <a:r>
              <a:rPr lang="ru-RU" sz="1600" b="1" dirty="0">
                <a:solidFill>
                  <a:schemeClr val="bg1"/>
                </a:solidFill>
              </a:rPr>
              <a:t>по IP</a:t>
            </a:r>
            <a:r>
              <a:rPr lang="ru-RU" sz="1600" dirty="0">
                <a:solidFill>
                  <a:schemeClr val="bg1"/>
                </a:solidFill>
              </a:rPr>
              <a:t>.  </a:t>
            </a:r>
          </a:p>
          <a:p>
            <a:pPr marL="285750" lvl="6" indent="-285750">
              <a:buFont typeface="Arial" panose="020B0604020202020204" pitchFamily="34" charset="0"/>
              <a:buChar char="•"/>
            </a:pPr>
            <a:r>
              <a:rPr lang="ru-RU" sz="1600" dirty="0">
                <a:solidFill>
                  <a:schemeClr val="bg1"/>
                </a:solidFill>
              </a:rPr>
              <a:t>Нет встроенного DNS (</a:t>
            </a:r>
            <a:r>
              <a:rPr lang="ru-RU" sz="1600" b="1" dirty="0" err="1">
                <a:solidFill>
                  <a:schemeClr val="bg1"/>
                </a:solidFill>
              </a:rPr>
              <a:t>ping</a:t>
            </a:r>
            <a:r>
              <a:rPr lang="ru-RU" sz="1600" b="1" dirty="0">
                <a:solidFill>
                  <a:schemeClr val="bg1"/>
                </a:solidFill>
              </a:rPr>
              <a:t> 172.17.0.3</a:t>
            </a:r>
            <a:r>
              <a:rPr lang="ru-RU" sz="1600" dirty="0">
                <a:solidFill>
                  <a:schemeClr val="bg1"/>
                </a:solidFill>
              </a:rPr>
              <a:t> вместо </a:t>
            </a:r>
            <a:r>
              <a:rPr lang="ru-RU" sz="1600" b="1" dirty="0" err="1">
                <a:solidFill>
                  <a:schemeClr val="bg1"/>
                </a:solidFill>
              </a:rPr>
              <a:t>ping</a:t>
            </a:r>
            <a:r>
              <a:rPr lang="ru-RU" sz="1600" b="1" dirty="0">
                <a:solidFill>
                  <a:schemeClr val="bg1"/>
                </a:solidFill>
              </a:rPr>
              <a:t> </a:t>
            </a:r>
            <a:r>
              <a:rPr lang="ru-RU" sz="1600" b="1" dirty="0" err="1">
                <a:solidFill>
                  <a:schemeClr val="bg1"/>
                </a:solidFill>
              </a:rPr>
              <a:t>container_name</a:t>
            </a:r>
            <a:r>
              <a:rPr lang="ru-RU" sz="1600" dirty="0">
                <a:solidFill>
                  <a:schemeClr val="bg1"/>
                </a:solidFill>
              </a:rPr>
              <a:t>).  </a:t>
            </a:r>
          </a:p>
          <a:p>
            <a:endParaRPr lang="ru-RU" sz="1600" dirty="0">
              <a:solidFill>
                <a:schemeClr val="bg1"/>
              </a:solidFill>
            </a:endParaRPr>
          </a:p>
          <a:p>
            <a:r>
              <a:rPr lang="ru-RU" sz="1600" dirty="0">
                <a:solidFill>
                  <a:schemeClr val="bg1"/>
                </a:solidFill>
              </a:rPr>
              <a:t>🔹 </a:t>
            </a:r>
            <a:r>
              <a:rPr lang="ru-RU" sz="1600" b="1" dirty="0">
                <a:solidFill>
                  <a:schemeClr val="bg1"/>
                </a:solidFill>
              </a:rPr>
              <a:t>Сценарий 2: Через пользовательскую сеть</a:t>
            </a:r>
            <a:endParaRPr lang="en-US" sz="1600" b="1" dirty="0">
              <a:solidFill>
                <a:schemeClr val="bg1"/>
              </a:solidFill>
            </a:endParaRPr>
          </a:p>
          <a:p>
            <a:pPr marL="285750" indent="-285750">
              <a:buFont typeface="Arial" panose="020B0604020202020204" pitchFamily="34" charset="0"/>
              <a:buChar char="•"/>
            </a:pPr>
            <a:r>
              <a:rPr lang="ru-RU" sz="1600" b="1" dirty="0">
                <a:solidFill>
                  <a:schemeClr val="bg1"/>
                </a:solidFill>
              </a:rPr>
              <a:t>Автоматический DNS</a:t>
            </a:r>
            <a:r>
              <a:rPr lang="ru-RU" sz="1600" dirty="0">
                <a:solidFill>
                  <a:schemeClr val="bg1"/>
                </a:solidFill>
              </a:rPr>
              <a:t>: контейнеры </a:t>
            </a:r>
            <a:r>
              <a:rPr lang="ru-RU" sz="1600" dirty="0" err="1">
                <a:solidFill>
                  <a:schemeClr val="bg1"/>
                </a:solidFill>
              </a:rPr>
              <a:t>резолвят</a:t>
            </a:r>
            <a:r>
              <a:rPr lang="ru-RU" sz="1600" dirty="0">
                <a:solidFill>
                  <a:schemeClr val="bg1"/>
                </a:solidFill>
              </a:rPr>
              <a:t> имена (</a:t>
            </a:r>
            <a:r>
              <a:rPr lang="ru-RU" sz="1600" dirty="0" err="1">
                <a:solidFill>
                  <a:schemeClr val="bg1"/>
                </a:solidFill>
              </a:rPr>
              <a:t>web</a:t>
            </a:r>
            <a:r>
              <a:rPr lang="ru-RU" sz="1600" dirty="0">
                <a:solidFill>
                  <a:schemeClr val="bg1"/>
                </a:solidFill>
              </a:rPr>
              <a:t> → </a:t>
            </a:r>
            <a:r>
              <a:rPr lang="ru-RU" sz="1600" dirty="0" err="1">
                <a:solidFill>
                  <a:schemeClr val="bg1"/>
                </a:solidFill>
              </a:rPr>
              <a:t>db</a:t>
            </a:r>
            <a:r>
              <a:rPr lang="ru-RU" sz="1600" dirty="0">
                <a:solidFill>
                  <a:schemeClr val="bg1"/>
                </a:solidFill>
              </a:rPr>
              <a:t>). </a:t>
            </a:r>
            <a:endParaRPr lang="en-US" sz="1600" dirty="0">
              <a:solidFill>
                <a:schemeClr val="bg1"/>
              </a:solidFill>
            </a:endParaRPr>
          </a:p>
          <a:p>
            <a:pPr marL="285750" indent="-285750">
              <a:buFont typeface="Arial" panose="020B0604020202020204" pitchFamily="34" charset="0"/>
              <a:buChar char="•"/>
            </a:pPr>
            <a:r>
              <a:rPr lang="ru-RU" sz="1600" b="1" dirty="0">
                <a:solidFill>
                  <a:schemeClr val="bg1"/>
                </a:solidFill>
              </a:rPr>
              <a:t>Лучшая изоляция</a:t>
            </a:r>
            <a:r>
              <a:rPr lang="ru-RU" sz="1600" dirty="0">
                <a:solidFill>
                  <a:schemeClr val="bg1"/>
                </a:solidFill>
              </a:rPr>
              <a:t>: если сеть не общая, контейнеры не увидят друг друга. </a:t>
            </a:r>
          </a:p>
        </p:txBody>
      </p:sp>
    </p:spTree>
    <p:extLst>
      <p:ext uri="{BB962C8B-B14F-4D97-AF65-F5344CB8AC3E}">
        <p14:creationId xmlns:p14="http://schemas.microsoft.com/office/powerpoint/2010/main" val="34319104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7162DFD2-91B3-AD21-E943-0ABCA9FD655C}"/>
            </a:ext>
          </a:extLst>
        </p:cNvPr>
        <p:cNvGrpSpPr/>
        <p:nvPr/>
      </p:nvGrpSpPr>
      <p:grpSpPr>
        <a:xfrm>
          <a:off x="0" y="0"/>
          <a:ext cx="0" cy="0"/>
          <a:chOff x="0" y="0"/>
          <a:chExt cx="0" cy="0"/>
        </a:xfrm>
      </p:grpSpPr>
      <p:sp>
        <p:nvSpPr>
          <p:cNvPr id="2" name="Заголовок 2">
            <a:extLst>
              <a:ext uri="{FF2B5EF4-FFF2-40B4-BE49-F238E27FC236}">
                <a16:creationId xmlns:a16="http://schemas.microsoft.com/office/drawing/2014/main" id="{B2EEC043-C831-76AF-EFA8-F763DC424B93}"/>
              </a:ext>
            </a:extLst>
          </p:cNvPr>
          <p:cNvSpPr>
            <a:spLocks noGrp="1"/>
          </p:cNvSpPr>
          <p:nvPr>
            <p:ph type="title"/>
          </p:nvPr>
        </p:nvSpPr>
        <p:spPr>
          <a:xfrm>
            <a:off x="776496" y="456359"/>
            <a:ext cx="7982242" cy="725574"/>
          </a:xfrm>
        </p:spPr>
        <p:txBody>
          <a:bodyPr/>
          <a:lstStyle/>
          <a:p>
            <a:r>
              <a:rPr lang="ru-RU" sz="3200" dirty="0"/>
              <a:t>Проброс портов</a:t>
            </a:r>
          </a:p>
        </p:txBody>
      </p:sp>
      <p:sp>
        <p:nvSpPr>
          <p:cNvPr id="3" name="TextBox 2">
            <a:extLst>
              <a:ext uri="{FF2B5EF4-FFF2-40B4-BE49-F238E27FC236}">
                <a16:creationId xmlns:a16="http://schemas.microsoft.com/office/drawing/2014/main" id="{1651EDBB-5794-0FF0-EFED-53DCFF85F1B0}"/>
              </a:ext>
            </a:extLst>
          </p:cNvPr>
          <p:cNvSpPr txBox="1"/>
          <p:nvPr/>
        </p:nvSpPr>
        <p:spPr>
          <a:xfrm>
            <a:off x="1529231" y="1496630"/>
            <a:ext cx="6588609" cy="1569660"/>
          </a:xfrm>
          <a:prstGeom prst="rect">
            <a:avLst/>
          </a:prstGeom>
          <a:noFill/>
        </p:spPr>
        <p:txBody>
          <a:bodyPr wrap="square" rtlCol="0">
            <a:spAutoFit/>
          </a:bodyPr>
          <a:lstStyle/>
          <a:p>
            <a:pPr lvl="6">
              <a:lnSpc>
                <a:spcPct val="150000"/>
              </a:lnSpc>
            </a:pPr>
            <a:r>
              <a:rPr lang="ru-RU" sz="1600" dirty="0">
                <a:solidFill>
                  <a:schemeClr val="bg1"/>
                </a:solidFill>
              </a:rPr>
              <a:t>Чтобы открыть доступ к контейнеру </a:t>
            </a:r>
            <a:r>
              <a:rPr lang="ru-RU" sz="1600" b="1" dirty="0">
                <a:solidFill>
                  <a:schemeClr val="bg1"/>
                </a:solidFill>
              </a:rPr>
              <a:t>извне</a:t>
            </a:r>
            <a:r>
              <a:rPr lang="ru-RU" sz="1600" dirty="0">
                <a:solidFill>
                  <a:schemeClr val="bg1"/>
                </a:solidFill>
              </a:rPr>
              <a:t>: </a:t>
            </a:r>
            <a:endParaRPr lang="en-US" sz="1600" dirty="0">
              <a:solidFill>
                <a:schemeClr val="bg1"/>
              </a:solidFill>
            </a:endParaRPr>
          </a:p>
          <a:p>
            <a:pPr lvl="3">
              <a:lnSpc>
                <a:spcPct val="150000"/>
              </a:lnSpc>
            </a:pPr>
            <a:r>
              <a:rPr lang="en-US" sz="1600" dirty="0">
                <a:solidFill>
                  <a:schemeClr val="bg1"/>
                </a:solidFill>
              </a:rPr>
              <a:t>     </a:t>
            </a:r>
            <a:r>
              <a:rPr lang="ru-RU" sz="1600" dirty="0" err="1">
                <a:solidFill>
                  <a:schemeClr val="bg1"/>
                </a:solidFill>
              </a:rPr>
              <a:t>bashdocker</a:t>
            </a:r>
            <a:r>
              <a:rPr lang="ru-RU" sz="1600" dirty="0">
                <a:solidFill>
                  <a:schemeClr val="bg1"/>
                </a:solidFill>
              </a:rPr>
              <a:t> </a:t>
            </a:r>
            <a:r>
              <a:rPr lang="ru-RU" sz="1600" dirty="0" err="1">
                <a:solidFill>
                  <a:schemeClr val="bg1"/>
                </a:solidFill>
              </a:rPr>
              <a:t>run</a:t>
            </a:r>
            <a:r>
              <a:rPr lang="ru-RU" sz="1600" dirty="0">
                <a:solidFill>
                  <a:schemeClr val="bg1"/>
                </a:solidFill>
              </a:rPr>
              <a:t> -d -p 8080:80 --</a:t>
            </a:r>
            <a:r>
              <a:rPr lang="ru-RU" sz="1600" dirty="0" err="1">
                <a:solidFill>
                  <a:schemeClr val="bg1"/>
                </a:solidFill>
              </a:rPr>
              <a:t>name</a:t>
            </a:r>
            <a:r>
              <a:rPr lang="ru-RU" sz="1600" dirty="0">
                <a:solidFill>
                  <a:schemeClr val="bg1"/>
                </a:solidFill>
              </a:rPr>
              <a:t> </a:t>
            </a:r>
            <a:r>
              <a:rPr lang="ru-RU" sz="1600" dirty="0" err="1">
                <a:solidFill>
                  <a:schemeClr val="bg1"/>
                </a:solidFill>
              </a:rPr>
              <a:t>web</a:t>
            </a:r>
            <a:r>
              <a:rPr lang="ru-RU" sz="1600" dirty="0">
                <a:solidFill>
                  <a:schemeClr val="bg1"/>
                </a:solidFill>
              </a:rPr>
              <a:t> </a:t>
            </a:r>
            <a:r>
              <a:rPr lang="ru-RU" sz="1600" dirty="0" err="1">
                <a:solidFill>
                  <a:schemeClr val="bg1"/>
                </a:solidFill>
              </a:rPr>
              <a:t>nginx</a:t>
            </a:r>
            <a:endParaRPr lang="en-US" sz="1600" dirty="0">
              <a:solidFill>
                <a:schemeClr val="bg1"/>
              </a:solidFill>
            </a:endParaRPr>
          </a:p>
          <a:p>
            <a:pPr lvl="6"/>
            <a:endParaRPr lang="en-US" sz="1600" dirty="0">
              <a:solidFill>
                <a:schemeClr val="bg1"/>
              </a:solidFill>
            </a:endParaRPr>
          </a:p>
          <a:p>
            <a:pPr lvl="6"/>
            <a:r>
              <a:rPr lang="ru-RU" sz="1600" b="1" dirty="0">
                <a:solidFill>
                  <a:schemeClr val="bg1"/>
                </a:solidFill>
              </a:rPr>
              <a:t>8080</a:t>
            </a:r>
            <a:r>
              <a:rPr lang="ru-RU" sz="1600" dirty="0">
                <a:solidFill>
                  <a:schemeClr val="bg1"/>
                </a:solidFill>
              </a:rPr>
              <a:t> — порт на хосте.</a:t>
            </a:r>
            <a:endParaRPr lang="en-US" sz="1600" dirty="0">
              <a:solidFill>
                <a:schemeClr val="bg1"/>
              </a:solidFill>
            </a:endParaRPr>
          </a:p>
          <a:p>
            <a:pPr lvl="6"/>
            <a:r>
              <a:rPr lang="ru-RU" sz="1600" b="1" dirty="0">
                <a:solidFill>
                  <a:schemeClr val="bg1"/>
                </a:solidFill>
              </a:rPr>
              <a:t>80</a:t>
            </a:r>
            <a:r>
              <a:rPr lang="ru-RU" sz="1600" dirty="0">
                <a:solidFill>
                  <a:schemeClr val="bg1"/>
                </a:solidFill>
              </a:rPr>
              <a:t> — порт в контейнере. </a:t>
            </a:r>
          </a:p>
        </p:txBody>
      </p:sp>
      <p:sp>
        <p:nvSpPr>
          <p:cNvPr id="4" name="TextBox 3">
            <a:extLst>
              <a:ext uri="{FF2B5EF4-FFF2-40B4-BE49-F238E27FC236}">
                <a16:creationId xmlns:a16="http://schemas.microsoft.com/office/drawing/2014/main" id="{2DDC6AAA-091D-7A30-F96E-7F206B014DAB}"/>
              </a:ext>
            </a:extLst>
          </p:cNvPr>
          <p:cNvSpPr txBox="1"/>
          <p:nvPr/>
        </p:nvSpPr>
        <p:spPr>
          <a:xfrm>
            <a:off x="1473312" y="3274630"/>
            <a:ext cx="6588609" cy="1524007"/>
          </a:xfrm>
          <a:prstGeom prst="rect">
            <a:avLst/>
          </a:prstGeom>
          <a:noFill/>
        </p:spPr>
        <p:txBody>
          <a:bodyPr wrap="square" rtlCol="0">
            <a:spAutoFit/>
          </a:bodyPr>
          <a:lstStyle/>
          <a:p>
            <a:pPr lvl="6">
              <a:lnSpc>
                <a:spcPct val="150000"/>
              </a:lnSpc>
            </a:pPr>
            <a:r>
              <a:rPr lang="ru-RU" sz="1600" b="1" dirty="0">
                <a:solidFill>
                  <a:schemeClr val="bg1"/>
                </a:solidFill>
              </a:rPr>
              <a:t>Форматы -p</a:t>
            </a:r>
            <a:r>
              <a:rPr lang="ru-RU" sz="1600" dirty="0">
                <a:solidFill>
                  <a:schemeClr val="bg1"/>
                </a:solidFill>
              </a:rPr>
              <a:t>:  </a:t>
            </a:r>
            <a:endParaRPr lang="en-US" sz="1600" dirty="0">
              <a:solidFill>
                <a:schemeClr val="bg1"/>
              </a:solidFill>
            </a:endParaRPr>
          </a:p>
          <a:p>
            <a:pPr marL="285750" lvl="6" indent="-285750">
              <a:lnSpc>
                <a:spcPct val="150000"/>
              </a:lnSpc>
              <a:buClr>
                <a:schemeClr val="bg1"/>
              </a:buClr>
              <a:buFont typeface="Wingdings" panose="05000000000000000000" pitchFamily="2" charset="2"/>
              <a:buChar char="Ø"/>
            </a:pPr>
            <a:r>
              <a:rPr lang="ru-RU" sz="1600" dirty="0">
                <a:solidFill>
                  <a:schemeClr val="bg1"/>
                </a:solidFill>
              </a:rPr>
              <a:t> -p 80:80 → </a:t>
            </a:r>
            <a:r>
              <a:rPr lang="ru-RU" sz="1600" dirty="0" err="1">
                <a:solidFill>
                  <a:schemeClr val="bg1"/>
                </a:solidFill>
              </a:rPr>
              <a:t>хост:контейнер</a:t>
            </a:r>
            <a:r>
              <a:rPr lang="ru-RU" sz="1600" dirty="0">
                <a:solidFill>
                  <a:schemeClr val="bg1"/>
                </a:solidFill>
              </a:rPr>
              <a:t>.  </a:t>
            </a:r>
            <a:endParaRPr lang="en-US" sz="1600" dirty="0">
              <a:solidFill>
                <a:schemeClr val="bg1"/>
              </a:solidFill>
            </a:endParaRPr>
          </a:p>
          <a:p>
            <a:pPr marL="285750" lvl="6" indent="-285750">
              <a:lnSpc>
                <a:spcPct val="150000"/>
              </a:lnSpc>
              <a:buClr>
                <a:schemeClr val="bg1"/>
              </a:buClr>
              <a:buFont typeface="Wingdings" panose="05000000000000000000" pitchFamily="2" charset="2"/>
              <a:buChar char="Ø"/>
            </a:pPr>
            <a:r>
              <a:rPr lang="ru-RU" sz="1600" dirty="0">
                <a:solidFill>
                  <a:schemeClr val="bg1"/>
                </a:solidFill>
              </a:rPr>
              <a:t>-p 0.0.0.0:80:80 → слушать на всех интерфейсах.  </a:t>
            </a:r>
            <a:endParaRPr lang="en-US" sz="1600" dirty="0">
              <a:solidFill>
                <a:schemeClr val="bg1"/>
              </a:solidFill>
            </a:endParaRPr>
          </a:p>
          <a:p>
            <a:pPr marL="285750" lvl="6" indent="-285750">
              <a:lnSpc>
                <a:spcPct val="150000"/>
              </a:lnSpc>
              <a:buClr>
                <a:schemeClr val="bg1"/>
              </a:buClr>
              <a:buFont typeface="Wingdings" panose="05000000000000000000" pitchFamily="2" charset="2"/>
              <a:buChar char="Ø"/>
            </a:pPr>
            <a:r>
              <a:rPr lang="ru-RU" sz="1600" dirty="0">
                <a:solidFill>
                  <a:schemeClr val="bg1"/>
                </a:solidFill>
              </a:rPr>
              <a:t>-p 127.0.0.1:80:80 → только </a:t>
            </a:r>
            <a:r>
              <a:rPr lang="ru-RU" sz="1600" dirty="0" err="1">
                <a:solidFill>
                  <a:schemeClr val="bg1"/>
                </a:solidFill>
              </a:rPr>
              <a:t>localhost</a:t>
            </a:r>
            <a:r>
              <a:rPr lang="ru-RU" sz="1600" dirty="0">
                <a:solidFill>
                  <a:schemeClr val="bg1"/>
                </a:solidFill>
              </a:rPr>
              <a:t>. </a:t>
            </a:r>
          </a:p>
        </p:txBody>
      </p:sp>
    </p:spTree>
    <p:extLst>
      <p:ext uri="{BB962C8B-B14F-4D97-AF65-F5344CB8AC3E}">
        <p14:creationId xmlns:p14="http://schemas.microsoft.com/office/powerpoint/2010/main" val="16157687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8EABA966-2955-7BAE-AAE9-B7AC5D73E59B}"/>
            </a:ext>
          </a:extLst>
        </p:cNvPr>
        <p:cNvGrpSpPr/>
        <p:nvPr/>
      </p:nvGrpSpPr>
      <p:grpSpPr>
        <a:xfrm>
          <a:off x="0" y="0"/>
          <a:ext cx="0" cy="0"/>
          <a:chOff x="0" y="0"/>
          <a:chExt cx="0" cy="0"/>
        </a:xfrm>
      </p:grpSpPr>
      <p:sp>
        <p:nvSpPr>
          <p:cNvPr id="2" name="Заголовок 2">
            <a:extLst>
              <a:ext uri="{FF2B5EF4-FFF2-40B4-BE49-F238E27FC236}">
                <a16:creationId xmlns:a16="http://schemas.microsoft.com/office/drawing/2014/main" id="{20D77C4E-5D12-2532-1C43-68815F4B8BF7}"/>
              </a:ext>
            </a:extLst>
          </p:cNvPr>
          <p:cNvSpPr>
            <a:spLocks noGrp="1"/>
          </p:cNvSpPr>
          <p:nvPr>
            <p:ph type="title"/>
          </p:nvPr>
        </p:nvSpPr>
        <p:spPr>
          <a:xfrm>
            <a:off x="776496" y="456359"/>
            <a:ext cx="7982242" cy="725574"/>
          </a:xfrm>
        </p:spPr>
        <p:txBody>
          <a:bodyPr/>
          <a:lstStyle/>
          <a:p>
            <a:r>
              <a:rPr lang="ru-RU" sz="3200" dirty="0"/>
              <a:t>Основные команды</a:t>
            </a:r>
            <a:r>
              <a:rPr lang="en-US" sz="3200" dirty="0"/>
              <a:t>:</a:t>
            </a:r>
            <a:endParaRPr lang="ru-RU" sz="3200" dirty="0"/>
          </a:p>
        </p:txBody>
      </p:sp>
      <p:graphicFrame>
        <p:nvGraphicFramePr>
          <p:cNvPr id="7" name="Таблица 6">
            <a:extLst>
              <a:ext uri="{FF2B5EF4-FFF2-40B4-BE49-F238E27FC236}">
                <a16:creationId xmlns:a16="http://schemas.microsoft.com/office/drawing/2014/main" id="{FB069842-A0BE-A7CB-AF72-533B8EB8BC73}"/>
              </a:ext>
            </a:extLst>
          </p:cNvPr>
          <p:cNvGraphicFramePr>
            <a:graphicFrameLocks noGrp="1"/>
          </p:cNvGraphicFramePr>
          <p:nvPr>
            <p:extLst>
              <p:ext uri="{D42A27DB-BD31-4B8C-83A1-F6EECF244321}">
                <p14:modId xmlns:p14="http://schemas.microsoft.com/office/powerpoint/2010/main" val="2629133099"/>
              </p:ext>
            </p:extLst>
          </p:nvPr>
        </p:nvGraphicFramePr>
        <p:xfrm>
          <a:off x="776496" y="1846914"/>
          <a:ext cx="7853204" cy="2195808"/>
        </p:xfrm>
        <a:graphic>
          <a:graphicData uri="http://schemas.openxmlformats.org/drawingml/2006/table">
            <a:tbl>
              <a:tblPr firstRow="1" bandRow="1">
                <a:tableStyleId>{AF606853-7671-496A-8E4F-DF71F8EC918B}</a:tableStyleId>
              </a:tblPr>
              <a:tblGrid>
                <a:gridCol w="3990065">
                  <a:extLst>
                    <a:ext uri="{9D8B030D-6E8A-4147-A177-3AD203B41FA5}">
                      <a16:colId xmlns:a16="http://schemas.microsoft.com/office/drawing/2014/main" val="2332238174"/>
                    </a:ext>
                  </a:extLst>
                </a:gridCol>
                <a:gridCol w="3863139">
                  <a:extLst>
                    <a:ext uri="{9D8B030D-6E8A-4147-A177-3AD203B41FA5}">
                      <a16:colId xmlns:a16="http://schemas.microsoft.com/office/drawing/2014/main" val="635224807"/>
                    </a:ext>
                  </a:extLst>
                </a:gridCol>
              </a:tblGrid>
              <a:tr h="317473">
                <a:tc>
                  <a:txBody>
                    <a:bodyPr/>
                    <a:lstStyle/>
                    <a:p>
                      <a:r>
                        <a:rPr lang="ru-RU" sz="1600" dirty="0"/>
                        <a:t>Команда</a:t>
                      </a:r>
                    </a:p>
                  </a:txBody>
                  <a:tcPr/>
                </a:tc>
                <a:tc>
                  <a:txBody>
                    <a:bodyPr/>
                    <a:lstStyle/>
                    <a:p>
                      <a:r>
                        <a:rPr lang="ru-RU" sz="1600" dirty="0"/>
                        <a:t>Описание</a:t>
                      </a:r>
                    </a:p>
                  </a:txBody>
                  <a:tcPr/>
                </a:tc>
                <a:extLst>
                  <a:ext uri="{0D108BD9-81ED-4DB2-BD59-A6C34878D82A}">
                    <a16:rowId xmlns:a16="http://schemas.microsoft.com/office/drawing/2014/main" val="1912713696"/>
                  </a:ext>
                </a:extLst>
              </a:tr>
              <a:tr h="351144">
                <a:tc>
                  <a:txBody>
                    <a:bodyPr/>
                    <a:lstStyle/>
                    <a:p>
                      <a:r>
                        <a:rPr lang="en-US" sz="1600" dirty="0">
                          <a:solidFill>
                            <a:schemeClr val="accent1"/>
                          </a:solidFill>
                        </a:rPr>
                        <a:t>docker network ls</a:t>
                      </a:r>
                      <a:endParaRPr lang="ru-RU" sz="1600" dirty="0">
                        <a:solidFill>
                          <a:schemeClr val="accent1"/>
                        </a:solidFill>
                      </a:endParaRPr>
                    </a:p>
                  </a:txBody>
                  <a:tcPr/>
                </a:tc>
                <a:tc>
                  <a:txBody>
                    <a:bodyPr/>
                    <a:lstStyle/>
                    <a:p>
                      <a:r>
                        <a:rPr lang="ru-RU" sz="1600" dirty="0">
                          <a:solidFill>
                            <a:schemeClr val="accent1"/>
                          </a:solidFill>
                        </a:rPr>
                        <a:t>Список сетей</a:t>
                      </a:r>
                    </a:p>
                  </a:txBody>
                  <a:tcPr/>
                </a:tc>
                <a:extLst>
                  <a:ext uri="{0D108BD9-81ED-4DB2-BD59-A6C34878D82A}">
                    <a16:rowId xmlns:a16="http://schemas.microsoft.com/office/drawing/2014/main" val="278894862"/>
                  </a:ext>
                </a:extLst>
              </a:tr>
              <a:tr h="351144">
                <a:tc>
                  <a:txBody>
                    <a:bodyPr/>
                    <a:lstStyle/>
                    <a:p>
                      <a:r>
                        <a:rPr lang="en-US" sz="1600" dirty="0">
                          <a:solidFill>
                            <a:schemeClr val="accent1"/>
                          </a:solidFill>
                        </a:rPr>
                        <a:t>docker network inspect &lt;name&gt;</a:t>
                      </a:r>
                      <a:endParaRPr lang="ru-RU" sz="1600" dirty="0">
                        <a:solidFill>
                          <a:schemeClr val="accent1"/>
                        </a:solidFill>
                      </a:endParaRPr>
                    </a:p>
                  </a:txBody>
                  <a:tcPr/>
                </a:tc>
                <a:tc>
                  <a:txBody>
                    <a:bodyPr/>
                    <a:lstStyle/>
                    <a:p>
                      <a:r>
                        <a:rPr lang="ru-RU" sz="1600" dirty="0">
                          <a:solidFill>
                            <a:schemeClr val="accent1"/>
                          </a:solidFill>
                        </a:rPr>
                        <a:t>Информация о сети</a:t>
                      </a:r>
                    </a:p>
                  </a:txBody>
                  <a:tcPr/>
                </a:tc>
                <a:extLst>
                  <a:ext uri="{0D108BD9-81ED-4DB2-BD59-A6C34878D82A}">
                    <a16:rowId xmlns:a16="http://schemas.microsoft.com/office/drawing/2014/main" val="3246320861"/>
                  </a:ext>
                </a:extLst>
              </a:tr>
              <a:tr h="351144">
                <a:tc>
                  <a:txBody>
                    <a:bodyPr/>
                    <a:lstStyle/>
                    <a:p>
                      <a:r>
                        <a:rPr lang="en-US" sz="1600" dirty="0">
                          <a:solidFill>
                            <a:schemeClr val="accent1"/>
                          </a:solidFill>
                        </a:rPr>
                        <a:t>docker network connect &lt;name&gt; &lt;container&gt;</a:t>
                      </a:r>
                      <a:endParaRPr lang="ru-RU" sz="1600" dirty="0">
                        <a:solidFill>
                          <a:schemeClr val="accent1"/>
                        </a:solidFill>
                      </a:endParaRPr>
                    </a:p>
                  </a:txBody>
                  <a:tcPr/>
                </a:tc>
                <a:tc>
                  <a:txBody>
                    <a:bodyPr/>
                    <a:lstStyle/>
                    <a:p>
                      <a:r>
                        <a:rPr lang="ru-RU" sz="1600" dirty="0">
                          <a:solidFill>
                            <a:schemeClr val="accent1"/>
                          </a:solidFill>
                        </a:rPr>
                        <a:t>Подключение к сети контейнера</a:t>
                      </a:r>
                    </a:p>
                  </a:txBody>
                  <a:tcPr/>
                </a:tc>
                <a:extLst>
                  <a:ext uri="{0D108BD9-81ED-4DB2-BD59-A6C34878D82A}">
                    <a16:rowId xmlns:a16="http://schemas.microsoft.com/office/drawing/2014/main" val="4239106360"/>
                  </a:ext>
                </a:extLst>
              </a:tr>
              <a:tr h="351144">
                <a:tc>
                  <a:txBody>
                    <a:bodyPr/>
                    <a:lstStyle/>
                    <a:p>
                      <a:r>
                        <a:rPr lang="en-US" sz="1600" dirty="0">
                          <a:solidFill>
                            <a:schemeClr val="accent1"/>
                          </a:solidFill>
                        </a:rPr>
                        <a:t>docker network disconnect &lt;name&gt; &lt;container&gt;</a:t>
                      </a:r>
                      <a:endParaRPr lang="ru-RU" sz="1600" dirty="0">
                        <a:solidFill>
                          <a:schemeClr val="accent1"/>
                        </a:solidFill>
                      </a:endParaRPr>
                    </a:p>
                  </a:txBody>
                  <a:tcPr/>
                </a:tc>
                <a:tc>
                  <a:txBody>
                    <a:bodyPr/>
                    <a:lstStyle/>
                    <a:p>
                      <a:r>
                        <a:rPr lang="ru-RU" sz="1600" dirty="0">
                          <a:solidFill>
                            <a:schemeClr val="accent1"/>
                          </a:solidFill>
                        </a:rPr>
                        <a:t>Отключение от сети контейнера</a:t>
                      </a:r>
                    </a:p>
                  </a:txBody>
                  <a:tcPr/>
                </a:tc>
                <a:extLst>
                  <a:ext uri="{0D108BD9-81ED-4DB2-BD59-A6C34878D82A}">
                    <a16:rowId xmlns:a16="http://schemas.microsoft.com/office/drawing/2014/main" val="1136563723"/>
                  </a:ext>
                </a:extLst>
              </a:tr>
            </a:tbl>
          </a:graphicData>
        </a:graphic>
      </p:graphicFrame>
    </p:spTree>
    <p:extLst>
      <p:ext uri="{BB962C8B-B14F-4D97-AF65-F5344CB8AC3E}">
        <p14:creationId xmlns:p14="http://schemas.microsoft.com/office/powerpoint/2010/main" val="1615832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203AE055-1F08-960F-1828-4658949FE4F0}"/>
            </a:ext>
          </a:extLst>
        </p:cNvPr>
        <p:cNvGrpSpPr/>
        <p:nvPr/>
      </p:nvGrpSpPr>
      <p:grpSpPr>
        <a:xfrm>
          <a:off x="0" y="0"/>
          <a:ext cx="0" cy="0"/>
          <a:chOff x="0" y="0"/>
          <a:chExt cx="0" cy="0"/>
        </a:xfrm>
      </p:grpSpPr>
      <p:sp>
        <p:nvSpPr>
          <p:cNvPr id="2" name="Заголовок 2">
            <a:extLst>
              <a:ext uri="{FF2B5EF4-FFF2-40B4-BE49-F238E27FC236}">
                <a16:creationId xmlns:a16="http://schemas.microsoft.com/office/drawing/2014/main" id="{E94722FA-47B4-25F4-C01F-21F50C6B04CB}"/>
              </a:ext>
            </a:extLst>
          </p:cNvPr>
          <p:cNvSpPr>
            <a:spLocks noGrp="1"/>
          </p:cNvSpPr>
          <p:nvPr>
            <p:ph type="title"/>
          </p:nvPr>
        </p:nvSpPr>
        <p:spPr>
          <a:xfrm>
            <a:off x="647458" y="661791"/>
            <a:ext cx="7982242" cy="725574"/>
          </a:xfrm>
        </p:spPr>
        <p:txBody>
          <a:bodyPr/>
          <a:lstStyle/>
          <a:p>
            <a:r>
              <a:rPr lang="ru-RU" sz="3200" dirty="0"/>
              <a:t>Итоги по сетям</a:t>
            </a:r>
            <a:r>
              <a:rPr lang="en-US" sz="3200" dirty="0"/>
              <a:t>:</a:t>
            </a:r>
            <a:endParaRPr lang="ru-RU" sz="3200" dirty="0"/>
          </a:p>
        </p:txBody>
      </p:sp>
      <p:graphicFrame>
        <p:nvGraphicFramePr>
          <p:cNvPr id="7" name="Таблица 6">
            <a:extLst>
              <a:ext uri="{FF2B5EF4-FFF2-40B4-BE49-F238E27FC236}">
                <a16:creationId xmlns:a16="http://schemas.microsoft.com/office/drawing/2014/main" id="{E0F5E013-A6DE-FF87-3B61-D5FC9C3E88D2}"/>
              </a:ext>
            </a:extLst>
          </p:cNvPr>
          <p:cNvGraphicFramePr>
            <a:graphicFrameLocks noGrp="1"/>
          </p:cNvGraphicFramePr>
          <p:nvPr>
            <p:extLst>
              <p:ext uri="{D42A27DB-BD31-4B8C-83A1-F6EECF244321}">
                <p14:modId xmlns:p14="http://schemas.microsoft.com/office/powerpoint/2010/main" val="3907015985"/>
              </p:ext>
            </p:extLst>
          </p:nvPr>
        </p:nvGraphicFramePr>
        <p:xfrm>
          <a:off x="776496" y="1923114"/>
          <a:ext cx="7853204" cy="2195808"/>
        </p:xfrm>
        <a:graphic>
          <a:graphicData uri="http://schemas.openxmlformats.org/drawingml/2006/table">
            <a:tbl>
              <a:tblPr firstRow="1" bandRow="1">
                <a:tableStyleId>{AF606853-7671-496A-8E4F-DF71F8EC918B}</a:tableStyleId>
              </a:tblPr>
              <a:tblGrid>
                <a:gridCol w="2037824">
                  <a:extLst>
                    <a:ext uri="{9D8B030D-6E8A-4147-A177-3AD203B41FA5}">
                      <a16:colId xmlns:a16="http://schemas.microsoft.com/office/drawing/2014/main" val="2332238174"/>
                    </a:ext>
                  </a:extLst>
                </a:gridCol>
                <a:gridCol w="3226004">
                  <a:extLst>
                    <a:ext uri="{9D8B030D-6E8A-4147-A177-3AD203B41FA5}">
                      <a16:colId xmlns:a16="http://schemas.microsoft.com/office/drawing/2014/main" val="635224807"/>
                    </a:ext>
                  </a:extLst>
                </a:gridCol>
                <a:gridCol w="2589376">
                  <a:extLst>
                    <a:ext uri="{9D8B030D-6E8A-4147-A177-3AD203B41FA5}">
                      <a16:colId xmlns:a16="http://schemas.microsoft.com/office/drawing/2014/main" val="669831873"/>
                    </a:ext>
                  </a:extLst>
                </a:gridCol>
              </a:tblGrid>
              <a:tr h="317473">
                <a:tc>
                  <a:txBody>
                    <a:bodyPr/>
                    <a:lstStyle/>
                    <a:p>
                      <a:r>
                        <a:rPr lang="ru-RU" sz="1600" dirty="0"/>
                        <a:t>Тип сети</a:t>
                      </a:r>
                    </a:p>
                  </a:txBody>
                  <a:tcPr/>
                </a:tc>
                <a:tc>
                  <a:txBody>
                    <a:bodyPr/>
                    <a:lstStyle/>
                    <a:p>
                      <a:r>
                        <a:rPr lang="ru-RU" sz="1600" dirty="0"/>
                        <a:t>Когда использовать?</a:t>
                      </a:r>
                    </a:p>
                  </a:txBody>
                  <a:tcPr/>
                </a:tc>
                <a:tc>
                  <a:txBody>
                    <a:bodyPr/>
                    <a:lstStyle/>
                    <a:p>
                      <a:r>
                        <a:rPr lang="ru-RU" sz="1600" dirty="0"/>
                        <a:t>Плюсы</a:t>
                      </a:r>
                    </a:p>
                  </a:txBody>
                  <a:tcPr/>
                </a:tc>
                <a:extLst>
                  <a:ext uri="{0D108BD9-81ED-4DB2-BD59-A6C34878D82A}">
                    <a16:rowId xmlns:a16="http://schemas.microsoft.com/office/drawing/2014/main" val="1912713696"/>
                  </a:ext>
                </a:extLst>
              </a:tr>
              <a:tr h="351144">
                <a:tc>
                  <a:txBody>
                    <a:bodyPr/>
                    <a:lstStyle/>
                    <a:p>
                      <a:r>
                        <a:rPr lang="en-US" sz="1600" dirty="0">
                          <a:solidFill>
                            <a:schemeClr val="accent1"/>
                          </a:solidFill>
                        </a:rPr>
                        <a:t>bridge</a:t>
                      </a:r>
                      <a:endParaRPr lang="ru-RU" sz="1600" dirty="0">
                        <a:solidFill>
                          <a:schemeClr val="accent1"/>
                        </a:solidFill>
                      </a:endParaRPr>
                    </a:p>
                  </a:txBody>
                  <a:tcPr/>
                </a:tc>
                <a:tc>
                  <a:txBody>
                    <a:bodyPr/>
                    <a:lstStyle/>
                    <a:p>
                      <a:r>
                        <a:rPr lang="ru-RU" sz="1600" dirty="0">
                          <a:solidFill>
                            <a:schemeClr val="accent1"/>
                          </a:solidFill>
                        </a:rPr>
                        <a:t>По умолчанию для изолированных контейнеров</a:t>
                      </a:r>
                    </a:p>
                  </a:txBody>
                  <a:tcPr/>
                </a:tc>
                <a:tc>
                  <a:txBody>
                    <a:bodyPr/>
                    <a:lstStyle/>
                    <a:p>
                      <a:r>
                        <a:rPr lang="ru-RU" sz="1600" dirty="0">
                          <a:solidFill>
                            <a:schemeClr val="accent1"/>
                          </a:solidFill>
                        </a:rPr>
                        <a:t>Простота</a:t>
                      </a:r>
                    </a:p>
                  </a:txBody>
                  <a:tcPr/>
                </a:tc>
                <a:extLst>
                  <a:ext uri="{0D108BD9-81ED-4DB2-BD59-A6C34878D82A}">
                    <a16:rowId xmlns:a16="http://schemas.microsoft.com/office/drawing/2014/main" val="278894862"/>
                  </a:ext>
                </a:extLst>
              </a:tr>
              <a:tr h="351144">
                <a:tc>
                  <a:txBody>
                    <a:bodyPr/>
                    <a:lstStyle/>
                    <a:p>
                      <a:r>
                        <a:rPr lang="en-US" sz="1600" dirty="0">
                          <a:solidFill>
                            <a:schemeClr val="accent1"/>
                          </a:solidFill>
                        </a:rPr>
                        <a:t>host</a:t>
                      </a:r>
                      <a:endParaRPr lang="ru-RU" sz="1600" dirty="0">
                        <a:solidFill>
                          <a:schemeClr val="accent1"/>
                        </a:solidFill>
                      </a:endParaRPr>
                    </a:p>
                  </a:txBody>
                  <a:tcPr/>
                </a:tc>
                <a:tc>
                  <a:txBody>
                    <a:bodyPr/>
                    <a:lstStyle/>
                    <a:p>
                      <a:r>
                        <a:rPr lang="ru-RU" sz="1600" dirty="0">
                          <a:solidFill>
                            <a:schemeClr val="accent1"/>
                          </a:solidFill>
                        </a:rPr>
                        <a:t>Максимальная производительность</a:t>
                      </a:r>
                    </a:p>
                  </a:txBody>
                  <a:tcPr/>
                </a:tc>
                <a:tc>
                  <a:txBody>
                    <a:bodyPr/>
                    <a:lstStyle/>
                    <a:p>
                      <a:r>
                        <a:rPr lang="ru-RU" sz="1600" dirty="0">
                          <a:solidFill>
                            <a:schemeClr val="accent1"/>
                          </a:solidFill>
                        </a:rPr>
                        <a:t>Нет </a:t>
                      </a:r>
                      <a:r>
                        <a:rPr lang="en-US" sz="1600" dirty="0">
                          <a:solidFill>
                            <a:schemeClr val="accent1"/>
                          </a:solidFill>
                        </a:rPr>
                        <a:t>NAT</a:t>
                      </a:r>
                      <a:endParaRPr lang="ru-RU" sz="1600" dirty="0">
                        <a:solidFill>
                          <a:schemeClr val="accent1"/>
                        </a:solidFill>
                      </a:endParaRPr>
                    </a:p>
                  </a:txBody>
                  <a:tcPr/>
                </a:tc>
                <a:extLst>
                  <a:ext uri="{0D108BD9-81ED-4DB2-BD59-A6C34878D82A}">
                    <a16:rowId xmlns:a16="http://schemas.microsoft.com/office/drawing/2014/main" val="3246320861"/>
                  </a:ext>
                </a:extLst>
              </a:tr>
              <a:tr h="351144">
                <a:tc>
                  <a:txBody>
                    <a:bodyPr/>
                    <a:lstStyle/>
                    <a:p>
                      <a:r>
                        <a:rPr lang="en-US" sz="1600" dirty="0">
                          <a:solidFill>
                            <a:schemeClr val="accent1"/>
                          </a:solidFill>
                        </a:rPr>
                        <a:t>none</a:t>
                      </a:r>
                      <a:endParaRPr lang="ru-RU" sz="1600" dirty="0">
                        <a:solidFill>
                          <a:schemeClr val="accent1"/>
                        </a:solidFill>
                      </a:endParaRPr>
                    </a:p>
                  </a:txBody>
                  <a:tcPr/>
                </a:tc>
                <a:tc>
                  <a:txBody>
                    <a:bodyPr/>
                    <a:lstStyle/>
                    <a:p>
                      <a:r>
                        <a:rPr lang="ru-RU" sz="1600" dirty="0">
                          <a:solidFill>
                            <a:schemeClr val="accent1"/>
                          </a:solidFill>
                        </a:rPr>
                        <a:t>Полная изоляция</a:t>
                      </a:r>
                    </a:p>
                  </a:txBody>
                  <a:tcPr/>
                </a:tc>
                <a:tc>
                  <a:txBody>
                    <a:bodyPr/>
                    <a:lstStyle/>
                    <a:p>
                      <a:r>
                        <a:rPr lang="ru-RU" sz="1600" dirty="0">
                          <a:solidFill>
                            <a:schemeClr val="accent1"/>
                          </a:solidFill>
                        </a:rPr>
                        <a:t>Безопасность</a:t>
                      </a:r>
                    </a:p>
                  </a:txBody>
                  <a:tcPr/>
                </a:tc>
                <a:extLst>
                  <a:ext uri="{0D108BD9-81ED-4DB2-BD59-A6C34878D82A}">
                    <a16:rowId xmlns:a16="http://schemas.microsoft.com/office/drawing/2014/main" val="4239106360"/>
                  </a:ext>
                </a:extLst>
              </a:tr>
              <a:tr h="351144">
                <a:tc>
                  <a:txBody>
                    <a:bodyPr/>
                    <a:lstStyle/>
                    <a:p>
                      <a:r>
                        <a:rPr lang="ru-RU" sz="1600" dirty="0">
                          <a:solidFill>
                            <a:schemeClr val="accent1"/>
                          </a:solidFill>
                        </a:rPr>
                        <a:t>Пользовательская</a:t>
                      </a:r>
                    </a:p>
                  </a:txBody>
                  <a:tcPr/>
                </a:tc>
                <a:tc>
                  <a:txBody>
                    <a:bodyPr/>
                    <a:lstStyle/>
                    <a:p>
                      <a:r>
                        <a:rPr lang="ru-RU" sz="1600" dirty="0" err="1">
                          <a:solidFill>
                            <a:schemeClr val="accent1"/>
                          </a:solidFill>
                        </a:rPr>
                        <a:t>Микросервисы</a:t>
                      </a:r>
                      <a:endParaRPr lang="ru-RU" sz="1600" dirty="0">
                        <a:solidFill>
                          <a:schemeClr val="accent1"/>
                        </a:solidFill>
                      </a:endParaRPr>
                    </a:p>
                  </a:txBody>
                  <a:tcPr/>
                </a:tc>
                <a:tc>
                  <a:txBody>
                    <a:bodyPr/>
                    <a:lstStyle/>
                    <a:p>
                      <a:r>
                        <a:rPr lang="en-US" sz="1600" dirty="0">
                          <a:solidFill>
                            <a:schemeClr val="accent1"/>
                          </a:solidFill>
                        </a:rPr>
                        <a:t>DNS, </a:t>
                      </a:r>
                      <a:r>
                        <a:rPr lang="ru-RU" sz="1600" dirty="0">
                          <a:solidFill>
                            <a:schemeClr val="accent1"/>
                          </a:solidFill>
                        </a:rPr>
                        <a:t>изоляция, гибкость</a:t>
                      </a:r>
                    </a:p>
                  </a:txBody>
                  <a:tcPr/>
                </a:tc>
                <a:extLst>
                  <a:ext uri="{0D108BD9-81ED-4DB2-BD59-A6C34878D82A}">
                    <a16:rowId xmlns:a16="http://schemas.microsoft.com/office/drawing/2014/main" val="1136563723"/>
                  </a:ext>
                </a:extLst>
              </a:tr>
            </a:tbl>
          </a:graphicData>
        </a:graphic>
      </p:graphicFrame>
    </p:spTree>
    <p:extLst>
      <p:ext uri="{BB962C8B-B14F-4D97-AF65-F5344CB8AC3E}">
        <p14:creationId xmlns:p14="http://schemas.microsoft.com/office/powerpoint/2010/main" val="17729798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190C8080-E175-4B8D-26BB-46FCBBDE78F3}"/>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858A5D83-096B-3E2D-8621-07E304D9CFDE}"/>
              </a:ext>
            </a:extLst>
          </p:cNvPr>
          <p:cNvSpPr/>
          <p:nvPr/>
        </p:nvSpPr>
        <p:spPr>
          <a:xfrm>
            <a:off x="2038350" y="1576387"/>
            <a:ext cx="5067300" cy="19907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i="0" dirty="0">
                <a:solidFill>
                  <a:srgbClr val="DADADA"/>
                </a:solidFill>
                <a:effectLst/>
                <a:latin typeface="??"/>
              </a:rPr>
              <a:t>Docker compose</a:t>
            </a:r>
            <a:endParaRPr lang="ru-RU" sz="3200" dirty="0"/>
          </a:p>
        </p:txBody>
      </p:sp>
      <p:pic>
        <p:nvPicPr>
          <p:cNvPr id="3" name="Рисунок 2">
            <a:extLst>
              <a:ext uri="{FF2B5EF4-FFF2-40B4-BE49-F238E27FC236}">
                <a16:creationId xmlns:a16="http://schemas.microsoft.com/office/drawing/2014/main" id="{9948CB21-9010-CDFF-9015-FCA29BF1FA58}"/>
              </a:ext>
            </a:extLst>
          </p:cNvPr>
          <p:cNvPicPr>
            <a:picLocks noChangeAspect="1"/>
          </p:cNvPicPr>
          <p:nvPr/>
        </p:nvPicPr>
        <p:blipFill>
          <a:blip r:embed="rId3"/>
          <a:stretch>
            <a:fillRect/>
          </a:stretch>
        </p:blipFill>
        <p:spPr>
          <a:xfrm>
            <a:off x="-118262" y="51785"/>
            <a:ext cx="2156612" cy="1621122"/>
          </a:xfrm>
          <a:prstGeom prst="rect">
            <a:avLst/>
          </a:prstGeom>
          <a:effectLst>
            <a:glow rad="139700">
              <a:schemeClr val="accent2">
                <a:satMod val="175000"/>
                <a:alpha val="40000"/>
              </a:schemeClr>
            </a:glow>
          </a:effectLst>
        </p:spPr>
      </p:pic>
    </p:spTree>
    <p:extLst>
      <p:ext uri="{BB962C8B-B14F-4D97-AF65-F5344CB8AC3E}">
        <p14:creationId xmlns:p14="http://schemas.microsoft.com/office/powerpoint/2010/main" val="3330960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560017B5-2AAC-680D-F6C9-D2FF68C5E8BA}"/>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7FAD7B2E-78AA-C335-8C63-C6DDEDB1BEBB}"/>
              </a:ext>
            </a:extLst>
          </p:cNvPr>
          <p:cNvPicPr>
            <a:picLocks noChangeAspect="1"/>
          </p:cNvPicPr>
          <p:nvPr/>
        </p:nvPicPr>
        <p:blipFill>
          <a:blip r:embed="rId3"/>
          <a:stretch>
            <a:fillRect/>
          </a:stretch>
        </p:blipFill>
        <p:spPr>
          <a:xfrm>
            <a:off x="-118262" y="51785"/>
            <a:ext cx="2156612" cy="1621122"/>
          </a:xfrm>
          <a:prstGeom prst="rect">
            <a:avLst/>
          </a:prstGeom>
          <a:effectLst>
            <a:glow rad="139700">
              <a:schemeClr val="accent2">
                <a:satMod val="175000"/>
                <a:alpha val="40000"/>
              </a:schemeClr>
            </a:glow>
          </a:effectLst>
        </p:spPr>
      </p:pic>
      <p:sp>
        <p:nvSpPr>
          <p:cNvPr id="4" name="Заголовок 2">
            <a:extLst>
              <a:ext uri="{FF2B5EF4-FFF2-40B4-BE49-F238E27FC236}">
                <a16:creationId xmlns:a16="http://schemas.microsoft.com/office/drawing/2014/main" id="{005A295C-E66B-F5C0-75C2-0073B7046E95}"/>
              </a:ext>
            </a:extLst>
          </p:cNvPr>
          <p:cNvSpPr>
            <a:spLocks noGrp="1"/>
          </p:cNvSpPr>
          <p:nvPr>
            <p:ph type="title"/>
          </p:nvPr>
        </p:nvSpPr>
        <p:spPr>
          <a:xfrm>
            <a:off x="776496" y="456359"/>
            <a:ext cx="7982242" cy="725574"/>
          </a:xfrm>
        </p:spPr>
        <p:txBody>
          <a:bodyPr/>
          <a:lstStyle/>
          <a:p>
            <a:r>
              <a:rPr lang="ru-RU" sz="3200" dirty="0"/>
              <a:t>Что такое </a:t>
            </a:r>
            <a:r>
              <a:rPr lang="en-US" sz="3200" dirty="0"/>
              <a:t>Docker Compose?</a:t>
            </a:r>
            <a:endParaRPr lang="ru-RU" sz="3200" dirty="0"/>
          </a:p>
        </p:txBody>
      </p:sp>
      <p:sp>
        <p:nvSpPr>
          <p:cNvPr id="5" name="TextBox 4">
            <a:extLst>
              <a:ext uri="{FF2B5EF4-FFF2-40B4-BE49-F238E27FC236}">
                <a16:creationId xmlns:a16="http://schemas.microsoft.com/office/drawing/2014/main" id="{A2AAC663-D796-67F0-F449-DCD780FAF4E4}"/>
              </a:ext>
            </a:extLst>
          </p:cNvPr>
          <p:cNvSpPr txBox="1"/>
          <p:nvPr/>
        </p:nvSpPr>
        <p:spPr>
          <a:xfrm>
            <a:off x="1745720" y="2092482"/>
            <a:ext cx="5947200" cy="1569660"/>
          </a:xfrm>
          <a:prstGeom prst="rect">
            <a:avLst/>
          </a:prstGeom>
          <a:noFill/>
        </p:spPr>
        <p:txBody>
          <a:bodyPr wrap="square" rtlCol="0">
            <a:spAutoFit/>
          </a:bodyPr>
          <a:lstStyle/>
          <a:p>
            <a:r>
              <a:rPr lang="ru-RU" sz="1600" dirty="0">
                <a:solidFill>
                  <a:schemeClr val="accent4"/>
                </a:solidFill>
                <a:latin typeface="Fira Sans Condensed" panose="020B0503050000020004" pitchFamily="34" charset="0"/>
              </a:rPr>
              <a:t>Docker </a:t>
            </a:r>
            <a:r>
              <a:rPr lang="ru-RU" sz="1600" dirty="0" err="1">
                <a:solidFill>
                  <a:schemeClr val="accent4"/>
                </a:solidFill>
                <a:latin typeface="Fira Sans Condensed" panose="020B0503050000020004" pitchFamily="34" charset="0"/>
              </a:rPr>
              <a:t>Compose</a:t>
            </a:r>
            <a:r>
              <a:rPr lang="ru-RU" sz="1600" dirty="0">
                <a:solidFill>
                  <a:schemeClr val="accent4"/>
                </a:solidFill>
                <a:latin typeface="Fira Sans Condensed" panose="020B0503050000020004" pitchFamily="34" charset="0"/>
              </a:rPr>
              <a:t> - это инструмент для определения и запуска </a:t>
            </a:r>
            <a:r>
              <a:rPr lang="ru-RU" sz="1600" dirty="0" err="1">
                <a:solidFill>
                  <a:schemeClr val="accent4"/>
                </a:solidFill>
                <a:latin typeface="Fira Sans Condensed" panose="020B0503050000020004" pitchFamily="34" charset="0"/>
              </a:rPr>
              <a:t>многоконтейнерных</a:t>
            </a:r>
            <a:r>
              <a:rPr lang="ru-RU" sz="1600" dirty="0">
                <a:solidFill>
                  <a:schemeClr val="accent4"/>
                </a:solidFill>
                <a:latin typeface="Fira Sans Condensed" panose="020B0503050000020004" pitchFamily="34" charset="0"/>
              </a:rPr>
              <a:t> приложений Docker. </a:t>
            </a:r>
            <a:endParaRPr lang="en-US" sz="1600" dirty="0">
              <a:solidFill>
                <a:schemeClr val="accent4"/>
              </a:solidFill>
              <a:latin typeface="Fira Sans Condensed" panose="020B0503050000020004" pitchFamily="34" charset="0"/>
            </a:endParaRPr>
          </a:p>
          <a:p>
            <a:endParaRPr lang="en-US" sz="1600" dirty="0">
              <a:solidFill>
                <a:schemeClr val="accent4"/>
              </a:solidFill>
              <a:latin typeface="Fira Sans Condensed" panose="020B0503050000020004" pitchFamily="34" charset="0"/>
            </a:endParaRPr>
          </a:p>
          <a:p>
            <a:r>
              <a:rPr lang="ru-RU" sz="1600" dirty="0">
                <a:solidFill>
                  <a:schemeClr val="accent4"/>
                </a:solidFill>
                <a:latin typeface="Fira Sans Condensed" panose="020B0503050000020004" pitchFamily="34" charset="0"/>
              </a:rPr>
              <a:t>С помощью одного YAML-файла вы можете настроить все сервисы, сети и тома, необходимые для работы вашего приложения.</a:t>
            </a:r>
          </a:p>
        </p:txBody>
      </p:sp>
    </p:spTree>
    <p:extLst>
      <p:ext uri="{BB962C8B-B14F-4D97-AF65-F5344CB8AC3E}">
        <p14:creationId xmlns:p14="http://schemas.microsoft.com/office/powerpoint/2010/main" val="35273750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E432F6DC-58AE-C4A5-9455-3E29195483FA}"/>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25F80C80-1352-81A4-DA14-73F2F1DF8F53}"/>
              </a:ext>
            </a:extLst>
          </p:cNvPr>
          <p:cNvPicPr>
            <a:picLocks noChangeAspect="1"/>
          </p:cNvPicPr>
          <p:nvPr/>
        </p:nvPicPr>
        <p:blipFill>
          <a:blip r:embed="rId3"/>
          <a:stretch>
            <a:fillRect/>
          </a:stretch>
        </p:blipFill>
        <p:spPr>
          <a:xfrm>
            <a:off x="-118262" y="51785"/>
            <a:ext cx="2156612" cy="1621122"/>
          </a:xfrm>
          <a:prstGeom prst="rect">
            <a:avLst/>
          </a:prstGeom>
          <a:effectLst>
            <a:glow rad="139700">
              <a:schemeClr val="accent2">
                <a:satMod val="175000"/>
                <a:alpha val="40000"/>
              </a:schemeClr>
            </a:glow>
          </a:effectLst>
        </p:spPr>
      </p:pic>
      <p:sp>
        <p:nvSpPr>
          <p:cNvPr id="4" name="Заголовок 2">
            <a:extLst>
              <a:ext uri="{FF2B5EF4-FFF2-40B4-BE49-F238E27FC236}">
                <a16:creationId xmlns:a16="http://schemas.microsoft.com/office/drawing/2014/main" id="{FCA58D49-2E5C-25DC-D506-2FD3182C7CA7}"/>
              </a:ext>
            </a:extLst>
          </p:cNvPr>
          <p:cNvSpPr>
            <a:spLocks noGrp="1"/>
          </p:cNvSpPr>
          <p:nvPr>
            <p:ph type="title"/>
          </p:nvPr>
        </p:nvSpPr>
        <p:spPr>
          <a:xfrm>
            <a:off x="776496" y="456359"/>
            <a:ext cx="7982242" cy="725574"/>
          </a:xfrm>
        </p:spPr>
        <p:txBody>
          <a:bodyPr/>
          <a:lstStyle/>
          <a:p>
            <a:r>
              <a:rPr lang="ru-RU" sz="3200" dirty="0"/>
              <a:t>Основные преимущества</a:t>
            </a:r>
          </a:p>
        </p:txBody>
      </p:sp>
      <p:sp>
        <p:nvSpPr>
          <p:cNvPr id="5" name="TextBox 4">
            <a:extLst>
              <a:ext uri="{FF2B5EF4-FFF2-40B4-BE49-F238E27FC236}">
                <a16:creationId xmlns:a16="http://schemas.microsoft.com/office/drawing/2014/main" id="{F078412F-6BD5-DA18-925B-B7D78BB2DDDF}"/>
              </a:ext>
            </a:extLst>
          </p:cNvPr>
          <p:cNvSpPr txBox="1"/>
          <p:nvPr/>
        </p:nvSpPr>
        <p:spPr>
          <a:xfrm>
            <a:off x="1689840" y="1777522"/>
            <a:ext cx="5947200" cy="2270365"/>
          </a:xfrm>
          <a:prstGeom prst="rect">
            <a:avLst/>
          </a:prstGeom>
          <a:noFill/>
        </p:spPr>
        <p:txBody>
          <a:bodyPr wrap="square" rtlCol="0">
            <a:spAutoFit/>
          </a:bodyPr>
          <a:lstStyle/>
          <a:p>
            <a:pPr marL="342900" indent="-342900">
              <a:lnSpc>
                <a:spcPct val="150000"/>
              </a:lnSpc>
              <a:buClr>
                <a:schemeClr val="bg1"/>
              </a:buClr>
              <a:buAutoNum type="arabicPeriod"/>
            </a:pPr>
            <a:r>
              <a:rPr lang="ru-RU" sz="1600" b="1" dirty="0">
                <a:solidFill>
                  <a:schemeClr val="bg1"/>
                </a:solidFill>
                <a:latin typeface="Fira Sans Condensed" panose="020B0503050000020004" pitchFamily="34" charset="0"/>
              </a:rPr>
              <a:t>Простота конфигурации</a:t>
            </a:r>
            <a:r>
              <a:rPr lang="ru-RU" sz="1600" dirty="0">
                <a:solidFill>
                  <a:schemeClr val="bg1"/>
                </a:solidFill>
                <a:latin typeface="Fira Sans Condensed" panose="020B0503050000020004" pitchFamily="34" charset="0"/>
              </a:rPr>
              <a:t> - один файл вместо множества </a:t>
            </a:r>
            <a:r>
              <a:rPr lang="ru-RU" sz="1600" dirty="0" err="1">
                <a:solidFill>
                  <a:schemeClr val="bg1"/>
                </a:solidFill>
                <a:latin typeface="Fira Sans Condensed" panose="020B0503050000020004" pitchFamily="34" charset="0"/>
              </a:rPr>
              <a:t>docker</a:t>
            </a:r>
            <a:r>
              <a:rPr lang="ru-RU" sz="1600" dirty="0">
                <a:solidFill>
                  <a:schemeClr val="bg1"/>
                </a:solidFill>
                <a:latin typeface="Fira Sans Condensed" panose="020B0503050000020004" pitchFamily="34" charset="0"/>
              </a:rPr>
              <a:t> </a:t>
            </a:r>
            <a:r>
              <a:rPr lang="ru-RU" sz="1600" dirty="0" err="1">
                <a:solidFill>
                  <a:schemeClr val="bg1"/>
                </a:solidFill>
                <a:latin typeface="Fira Sans Condensed" panose="020B0503050000020004" pitchFamily="34" charset="0"/>
              </a:rPr>
              <a:t>run</a:t>
            </a:r>
            <a:r>
              <a:rPr lang="ru-RU" sz="1600" dirty="0">
                <a:solidFill>
                  <a:schemeClr val="bg1"/>
                </a:solidFill>
                <a:latin typeface="Fira Sans Condensed" panose="020B0503050000020004" pitchFamily="34" charset="0"/>
              </a:rPr>
              <a:t> команд</a:t>
            </a:r>
            <a:endParaRPr lang="en-US" sz="1600" dirty="0">
              <a:solidFill>
                <a:schemeClr val="bg1"/>
              </a:solidFill>
              <a:latin typeface="Fira Sans Condensed" panose="020B0503050000020004" pitchFamily="34" charset="0"/>
            </a:endParaRPr>
          </a:p>
          <a:p>
            <a:pPr marL="342900" indent="-342900">
              <a:lnSpc>
                <a:spcPct val="150000"/>
              </a:lnSpc>
              <a:buClr>
                <a:schemeClr val="bg1"/>
              </a:buClr>
              <a:buAutoNum type="arabicPeriod"/>
            </a:pPr>
            <a:r>
              <a:rPr lang="ru-RU" sz="1600" b="1" dirty="0">
                <a:solidFill>
                  <a:schemeClr val="bg1"/>
                </a:solidFill>
                <a:latin typeface="Fira Sans Condensed" panose="020B0503050000020004" pitchFamily="34" charset="0"/>
              </a:rPr>
              <a:t>Согласованность сред</a:t>
            </a:r>
            <a:r>
              <a:rPr lang="ru-RU" sz="1600" dirty="0">
                <a:solidFill>
                  <a:schemeClr val="bg1"/>
                </a:solidFill>
                <a:latin typeface="Fira Sans Condensed" panose="020B0503050000020004" pitchFamily="34" charset="0"/>
              </a:rPr>
              <a:t> - одинаковые настройки на всех этапах разработки</a:t>
            </a:r>
            <a:endParaRPr lang="en-US" sz="1600" dirty="0">
              <a:solidFill>
                <a:schemeClr val="bg1"/>
              </a:solidFill>
              <a:latin typeface="Fira Sans Condensed" panose="020B0503050000020004" pitchFamily="34" charset="0"/>
            </a:endParaRPr>
          </a:p>
          <a:p>
            <a:pPr marL="342900" indent="-342900">
              <a:lnSpc>
                <a:spcPct val="150000"/>
              </a:lnSpc>
              <a:buClr>
                <a:schemeClr val="bg1"/>
              </a:buClr>
              <a:buAutoNum type="arabicPeriod"/>
            </a:pPr>
            <a:r>
              <a:rPr lang="ru-RU" sz="1600" b="1" dirty="0">
                <a:solidFill>
                  <a:schemeClr val="bg1"/>
                </a:solidFill>
                <a:latin typeface="Fira Sans Condensed" panose="020B0503050000020004" pitchFamily="34" charset="0"/>
              </a:rPr>
              <a:t>Быстрый запуск</a:t>
            </a:r>
            <a:r>
              <a:rPr lang="ru-RU" sz="1600" dirty="0">
                <a:solidFill>
                  <a:schemeClr val="bg1"/>
                </a:solidFill>
                <a:latin typeface="Fira Sans Condensed" panose="020B0503050000020004" pitchFamily="34" charset="0"/>
              </a:rPr>
              <a:t> - все сервисы запускаются одной командой</a:t>
            </a:r>
            <a:endParaRPr lang="en-US" sz="1600" dirty="0">
              <a:solidFill>
                <a:schemeClr val="bg1"/>
              </a:solidFill>
              <a:latin typeface="Fira Sans Condensed" panose="020B0503050000020004" pitchFamily="34" charset="0"/>
            </a:endParaRPr>
          </a:p>
          <a:p>
            <a:pPr marL="342900" indent="-342900">
              <a:lnSpc>
                <a:spcPct val="150000"/>
              </a:lnSpc>
              <a:buClr>
                <a:schemeClr val="bg1"/>
              </a:buClr>
              <a:buAutoNum type="arabicPeriod"/>
            </a:pPr>
            <a:r>
              <a:rPr lang="ru-RU" sz="1600" b="1" dirty="0">
                <a:solidFill>
                  <a:schemeClr val="bg1"/>
                </a:solidFill>
                <a:latin typeface="Fira Sans Condensed" panose="020B0503050000020004" pitchFamily="34" charset="0"/>
              </a:rPr>
              <a:t>Масштабируемость</a:t>
            </a:r>
            <a:r>
              <a:rPr lang="ru-RU" sz="1600" dirty="0">
                <a:solidFill>
                  <a:schemeClr val="bg1"/>
                </a:solidFill>
                <a:latin typeface="Fira Sans Condensed" panose="020B0503050000020004" pitchFamily="34" charset="0"/>
              </a:rPr>
              <a:t> - легко добавлять новые сервисы</a:t>
            </a:r>
          </a:p>
        </p:txBody>
      </p:sp>
    </p:spTree>
    <p:extLst>
      <p:ext uri="{BB962C8B-B14F-4D97-AF65-F5344CB8AC3E}">
        <p14:creationId xmlns:p14="http://schemas.microsoft.com/office/powerpoint/2010/main" val="33544963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11C60A0E-BF89-DF8B-51B1-A6A1CF14FFCC}"/>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6FB2B8E4-1012-2872-439D-08A0622F0C5D}"/>
              </a:ext>
            </a:extLst>
          </p:cNvPr>
          <p:cNvPicPr>
            <a:picLocks noChangeAspect="1"/>
          </p:cNvPicPr>
          <p:nvPr/>
        </p:nvPicPr>
        <p:blipFill>
          <a:blip r:embed="rId3"/>
          <a:stretch>
            <a:fillRect/>
          </a:stretch>
        </p:blipFill>
        <p:spPr>
          <a:xfrm>
            <a:off x="-118262" y="51785"/>
            <a:ext cx="2156612" cy="1621122"/>
          </a:xfrm>
          <a:prstGeom prst="rect">
            <a:avLst/>
          </a:prstGeom>
          <a:effectLst>
            <a:glow rad="139700">
              <a:schemeClr val="accent2">
                <a:satMod val="175000"/>
                <a:alpha val="40000"/>
              </a:schemeClr>
            </a:glow>
          </a:effectLst>
        </p:spPr>
      </p:pic>
      <p:sp>
        <p:nvSpPr>
          <p:cNvPr id="4" name="Заголовок 2">
            <a:extLst>
              <a:ext uri="{FF2B5EF4-FFF2-40B4-BE49-F238E27FC236}">
                <a16:creationId xmlns:a16="http://schemas.microsoft.com/office/drawing/2014/main" id="{E430444B-B2DA-F8DF-52D7-98E79B50D88C}"/>
              </a:ext>
            </a:extLst>
          </p:cNvPr>
          <p:cNvSpPr>
            <a:spLocks noGrp="1"/>
          </p:cNvSpPr>
          <p:nvPr>
            <p:ph type="title"/>
          </p:nvPr>
        </p:nvSpPr>
        <p:spPr>
          <a:xfrm>
            <a:off x="774554" y="222679"/>
            <a:ext cx="7982242" cy="725574"/>
          </a:xfrm>
        </p:spPr>
        <p:txBody>
          <a:bodyPr/>
          <a:lstStyle/>
          <a:p>
            <a:r>
              <a:rPr lang="ru-RU" sz="3200" dirty="0"/>
              <a:t>Пример</a:t>
            </a:r>
          </a:p>
        </p:txBody>
      </p:sp>
      <p:sp>
        <p:nvSpPr>
          <p:cNvPr id="5" name="TextBox 4">
            <a:extLst>
              <a:ext uri="{FF2B5EF4-FFF2-40B4-BE49-F238E27FC236}">
                <a16:creationId xmlns:a16="http://schemas.microsoft.com/office/drawing/2014/main" id="{5CCFA267-0825-ACF4-6F72-8E5BF0F9EABE}"/>
              </a:ext>
            </a:extLst>
          </p:cNvPr>
          <p:cNvSpPr txBox="1"/>
          <p:nvPr/>
        </p:nvSpPr>
        <p:spPr>
          <a:xfrm>
            <a:off x="2038350" y="1035842"/>
            <a:ext cx="5454650" cy="397031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pPr>
              <a:buClr>
                <a:schemeClr val="bg1"/>
              </a:buClr>
            </a:pPr>
            <a:r>
              <a:rPr lang="en-US" b="1" dirty="0">
                <a:solidFill>
                  <a:schemeClr val="bg1"/>
                </a:solidFill>
                <a:latin typeface="Fira Sans Condensed" panose="020B0503050000020004" pitchFamily="34" charset="0"/>
              </a:rPr>
              <a:t>version: 3.8</a:t>
            </a:r>
            <a:endParaRPr lang="ru-RU" b="1" dirty="0">
              <a:solidFill>
                <a:schemeClr val="bg1"/>
              </a:solidFill>
              <a:latin typeface="Fira Sans Condensed" panose="020B0503050000020004" pitchFamily="34" charset="0"/>
            </a:endParaRPr>
          </a:p>
          <a:p>
            <a:pPr>
              <a:buClr>
                <a:schemeClr val="bg1"/>
              </a:buClr>
            </a:pPr>
            <a:r>
              <a:rPr lang="en-US" b="1" dirty="0">
                <a:solidFill>
                  <a:schemeClr val="bg1"/>
                </a:solidFill>
                <a:latin typeface="Fira Sans Condensed" panose="020B0503050000020004" pitchFamily="34" charset="0"/>
              </a:rPr>
              <a:t>services:  web:    </a:t>
            </a:r>
            <a:endParaRPr lang="ru-RU" b="1" dirty="0">
              <a:solidFill>
                <a:schemeClr val="bg1"/>
              </a:solidFill>
              <a:latin typeface="Fira Sans Condensed" panose="020B0503050000020004" pitchFamily="34" charset="0"/>
            </a:endParaRPr>
          </a:p>
          <a:p>
            <a:pPr>
              <a:buClr>
                <a:schemeClr val="bg1"/>
              </a:buClr>
            </a:pPr>
            <a:r>
              <a:rPr lang="ru-RU" b="1" dirty="0">
                <a:solidFill>
                  <a:schemeClr val="bg1"/>
                </a:solidFill>
                <a:latin typeface="Fira Sans Condensed" panose="020B0503050000020004" pitchFamily="34" charset="0"/>
              </a:rPr>
              <a:t>   </a:t>
            </a:r>
            <a:r>
              <a:rPr lang="en-US" b="1" dirty="0">
                <a:solidFill>
                  <a:schemeClr val="bg1"/>
                </a:solidFill>
                <a:latin typeface="Fira Sans Condensed" panose="020B0503050000020004" pitchFamily="34" charset="0"/>
              </a:rPr>
              <a:t>image: </a:t>
            </a:r>
            <a:r>
              <a:rPr lang="en-US" b="1" dirty="0" err="1">
                <a:solidFill>
                  <a:schemeClr val="bg1"/>
                </a:solidFill>
                <a:latin typeface="Fira Sans Condensed" panose="020B0503050000020004" pitchFamily="34" charset="0"/>
              </a:rPr>
              <a:t>nginx:alpine</a:t>
            </a:r>
            <a:r>
              <a:rPr lang="en-US" b="1" dirty="0">
                <a:solidFill>
                  <a:schemeClr val="bg1"/>
                </a:solidFill>
                <a:latin typeface="Fira Sans Condensed" panose="020B0503050000020004" pitchFamily="34" charset="0"/>
              </a:rPr>
              <a:t>    </a:t>
            </a:r>
            <a:endParaRPr lang="ru-RU" b="1" dirty="0">
              <a:solidFill>
                <a:schemeClr val="bg1"/>
              </a:solidFill>
              <a:latin typeface="Fira Sans Condensed" panose="020B0503050000020004" pitchFamily="34" charset="0"/>
            </a:endParaRPr>
          </a:p>
          <a:p>
            <a:pPr>
              <a:buClr>
                <a:schemeClr val="bg1"/>
              </a:buClr>
            </a:pPr>
            <a:r>
              <a:rPr lang="ru-RU" b="1" dirty="0">
                <a:solidFill>
                  <a:schemeClr val="bg1"/>
                </a:solidFill>
                <a:latin typeface="Fira Sans Condensed" panose="020B0503050000020004" pitchFamily="34" charset="0"/>
              </a:rPr>
              <a:t>   </a:t>
            </a:r>
            <a:r>
              <a:rPr lang="en-US" b="1" dirty="0">
                <a:solidFill>
                  <a:schemeClr val="bg1"/>
                </a:solidFill>
                <a:latin typeface="Fira Sans Condensed" panose="020B0503050000020004" pitchFamily="34" charset="0"/>
              </a:rPr>
              <a:t>ports:     </a:t>
            </a:r>
            <a:endParaRPr lang="ru-RU" b="1" dirty="0">
              <a:solidFill>
                <a:schemeClr val="bg1"/>
              </a:solidFill>
              <a:latin typeface="Fira Sans Condensed" panose="020B0503050000020004" pitchFamily="34" charset="0"/>
            </a:endParaRPr>
          </a:p>
          <a:p>
            <a:pPr>
              <a:buClr>
                <a:schemeClr val="bg1"/>
              </a:buClr>
            </a:pPr>
            <a:r>
              <a:rPr lang="ru-RU" b="1" dirty="0">
                <a:solidFill>
                  <a:schemeClr val="bg1"/>
                </a:solidFill>
                <a:latin typeface="Fira Sans Condensed" panose="020B0503050000020004" pitchFamily="34" charset="0"/>
              </a:rPr>
              <a:t>     </a:t>
            </a:r>
            <a:r>
              <a:rPr lang="en-US" b="1" dirty="0">
                <a:solidFill>
                  <a:schemeClr val="bg1"/>
                </a:solidFill>
                <a:latin typeface="Fira Sans Condensed" panose="020B0503050000020004" pitchFamily="34" charset="0"/>
              </a:rPr>
              <a:t> - "80:80"    </a:t>
            </a:r>
            <a:endParaRPr lang="ru-RU" b="1" dirty="0">
              <a:solidFill>
                <a:schemeClr val="bg1"/>
              </a:solidFill>
              <a:latin typeface="Fira Sans Condensed" panose="020B0503050000020004" pitchFamily="34" charset="0"/>
            </a:endParaRPr>
          </a:p>
          <a:p>
            <a:pPr>
              <a:buClr>
                <a:schemeClr val="bg1"/>
              </a:buClr>
            </a:pPr>
            <a:r>
              <a:rPr lang="ru-RU" b="1" dirty="0">
                <a:solidFill>
                  <a:schemeClr val="bg1"/>
                </a:solidFill>
                <a:latin typeface="Fira Sans Condensed" panose="020B0503050000020004" pitchFamily="34" charset="0"/>
              </a:rPr>
              <a:t>   </a:t>
            </a:r>
            <a:r>
              <a:rPr lang="en-US" b="1" dirty="0">
                <a:solidFill>
                  <a:schemeClr val="bg1"/>
                </a:solidFill>
                <a:latin typeface="Fira Sans Condensed" panose="020B0503050000020004" pitchFamily="34" charset="0"/>
              </a:rPr>
              <a:t>volumes:      </a:t>
            </a:r>
            <a:endParaRPr lang="ru-RU" b="1" dirty="0">
              <a:solidFill>
                <a:schemeClr val="bg1"/>
              </a:solidFill>
              <a:latin typeface="Fira Sans Condensed" panose="020B0503050000020004" pitchFamily="34" charset="0"/>
            </a:endParaRPr>
          </a:p>
          <a:p>
            <a:pPr>
              <a:buClr>
                <a:schemeClr val="bg1"/>
              </a:buClr>
            </a:pPr>
            <a:r>
              <a:rPr lang="ru-RU" b="1" dirty="0">
                <a:solidFill>
                  <a:schemeClr val="bg1"/>
                </a:solidFill>
                <a:latin typeface="Fira Sans Condensed" panose="020B0503050000020004" pitchFamily="34" charset="0"/>
              </a:rPr>
              <a:t>      </a:t>
            </a:r>
            <a:r>
              <a:rPr lang="en-US" b="1" dirty="0">
                <a:solidFill>
                  <a:schemeClr val="bg1"/>
                </a:solidFill>
                <a:latin typeface="Fira Sans Condensed" panose="020B0503050000020004" pitchFamily="34" charset="0"/>
              </a:rPr>
              <a:t>- ./html:/</a:t>
            </a:r>
            <a:r>
              <a:rPr lang="en-US" b="1" dirty="0" err="1">
                <a:solidFill>
                  <a:schemeClr val="bg1"/>
                </a:solidFill>
                <a:latin typeface="Fira Sans Condensed" panose="020B0503050000020004" pitchFamily="34" charset="0"/>
              </a:rPr>
              <a:t>usr</a:t>
            </a:r>
            <a:r>
              <a:rPr lang="en-US" b="1" dirty="0">
                <a:solidFill>
                  <a:schemeClr val="bg1"/>
                </a:solidFill>
                <a:latin typeface="Fira Sans Condensed" panose="020B0503050000020004" pitchFamily="34" charset="0"/>
              </a:rPr>
              <a:t>/share/nginx/html    </a:t>
            </a:r>
            <a:endParaRPr lang="ru-RU" b="1" dirty="0">
              <a:solidFill>
                <a:schemeClr val="bg1"/>
              </a:solidFill>
              <a:latin typeface="Fira Sans Condensed" panose="020B0503050000020004" pitchFamily="34" charset="0"/>
            </a:endParaRPr>
          </a:p>
          <a:p>
            <a:pPr>
              <a:buClr>
                <a:schemeClr val="bg1"/>
              </a:buClr>
            </a:pPr>
            <a:r>
              <a:rPr lang="ru-RU" b="1" dirty="0">
                <a:solidFill>
                  <a:schemeClr val="bg1"/>
                </a:solidFill>
                <a:latin typeface="Fira Sans Condensed" panose="020B0503050000020004" pitchFamily="34" charset="0"/>
              </a:rPr>
              <a:t>   </a:t>
            </a:r>
            <a:r>
              <a:rPr lang="en-US" b="1" dirty="0" err="1">
                <a:solidFill>
                  <a:schemeClr val="bg1"/>
                </a:solidFill>
                <a:latin typeface="Fira Sans Condensed" panose="020B0503050000020004" pitchFamily="34" charset="0"/>
              </a:rPr>
              <a:t>depends_on</a:t>
            </a:r>
            <a:r>
              <a:rPr lang="en-US" b="1" dirty="0">
                <a:solidFill>
                  <a:schemeClr val="bg1"/>
                </a:solidFill>
                <a:latin typeface="Fira Sans Condensed" panose="020B0503050000020004" pitchFamily="34" charset="0"/>
              </a:rPr>
              <a:t>:      </a:t>
            </a:r>
            <a:endParaRPr lang="ru-RU" b="1" dirty="0">
              <a:solidFill>
                <a:schemeClr val="bg1"/>
              </a:solidFill>
              <a:latin typeface="Fira Sans Condensed" panose="020B0503050000020004" pitchFamily="34" charset="0"/>
            </a:endParaRPr>
          </a:p>
          <a:p>
            <a:pPr>
              <a:buClr>
                <a:schemeClr val="bg1"/>
              </a:buClr>
            </a:pPr>
            <a:r>
              <a:rPr lang="ru-RU" b="1" dirty="0">
                <a:solidFill>
                  <a:schemeClr val="bg1"/>
                </a:solidFill>
                <a:latin typeface="Fira Sans Condensed" panose="020B0503050000020004" pitchFamily="34" charset="0"/>
              </a:rPr>
              <a:t>      </a:t>
            </a:r>
            <a:r>
              <a:rPr lang="en-US" b="1" dirty="0">
                <a:solidFill>
                  <a:schemeClr val="bg1"/>
                </a:solidFill>
                <a:latin typeface="Fira Sans Condensed" panose="020B0503050000020004" pitchFamily="34" charset="0"/>
              </a:rPr>
              <a:t>- </a:t>
            </a:r>
            <a:r>
              <a:rPr lang="en-US" b="1" dirty="0" err="1">
                <a:solidFill>
                  <a:schemeClr val="bg1"/>
                </a:solidFill>
                <a:latin typeface="Fira Sans Condensed" panose="020B0503050000020004" pitchFamily="34" charset="0"/>
              </a:rPr>
              <a:t>db</a:t>
            </a:r>
            <a:r>
              <a:rPr lang="en-US" b="1" dirty="0">
                <a:solidFill>
                  <a:schemeClr val="bg1"/>
                </a:solidFill>
                <a:latin typeface="Fira Sans Condensed" panose="020B0503050000020004" pitchFamily="34" charset="0"/>
              </a:rPr>
              <a:t>  </a:t>
            </a:r>
            <a:endParaRPr lang="ru-RU" b="1" dirty="0">
              <a:solidFill>
                <a:schemeClr val="bg1"/>
              </a:solidFill>
              <a:latin typeface="Fira Sans Condensed" panose="020B0503050000020004" pitchFamily="34" charset="0"/>
            </a:endParaRPr>
          </a:p>
          <a:p>
            <a:pPr>
              <a:buClr>
                <a:schemeClr val="bg1"/>
              </a:buClr>
            </a:pPr>
            <a:r>
              <a:rPr lang="en-US" b="1" dirty="0" err="1">
                <a:solidFill>
                  <a:schemeClr val="bg1"/>
                </a:solidFill>
                <a:latin typeface="Fira Sans Condensed" panose="020B0503050000020004" pitchFamily="34" charset="0"/>
              </a:rPr>
              <a:t>db</a:t>
            </a:r>
            <a:r>
              <a:rPr lang="en-US" b="1" dirty="0">
                <a:solidFill>
                  <a:schemeClr val="bg1"/>
                </a:solidFill>
                <a:latin typeface="Fira Sans Condensed" panose="020B0503050000020004" pitchFamily="34" charset="0"/>
              </a:rPr>
              <a:t>:    </a:t>
            </a:r>
            <a:endParaRPr lang="ru-RU" b="1" dirty="0">
              <a:solidFill>
                <a:schemeClr val="bg1"/>
              </a:solidFill>
              <a:latin typeface="Fira Sans Condensed" panose="020B0503050000020004" pitchFamily="34" charset="0"/>
            </a:endParaRPr>
          </a:p>
          <a:p>
            <a:pPr>
              <a:buClr>
                <a:schemeClr val="bg1"/>
              </a:buClr>
            </a:pPr>
            <a:r>
              <a:rPr lang="ru-RU" b="1" dirty="0">
                <a:solidFill>
                  <a:schemeClr val="bg1"/>
                </a:solidFill>
                <a:latin typeface="Fira Sans Condensed" panose="020B0503050000020004" pitchFamily="34" charset="0"/>
              </a:rPr>
              <a:t>   </a:t>
            </a:r>
            <a:r>
              <a:rPr lang="en-US" b="1" dirty="0">
                <a:solidFill>
                  <a:schemeClr val="bg1"/>
                </a:solidFill>
                <a:latin typeface="Fira Sans Condensed" panose="020B0503050000020004" pitchFamily="34" charset="0"/>
              </a:rPr>
              <a:t>image: postgres:13    </a:t>
            </a:r>
            <a:endParaRPr lang="ru-RU" b="1" dirty="0">
              <a:solidFill>
                <a:schemeClr val="bg1"/>
              </a:solidFill>
              <a:latin typeface="Fira Sans Condensed" panose="020B0503050000020004" pitchFamily="34" charset="0"/>
            </a:endParaRPr>
          </a:p>
          <a:p>
            <a:pPr>
              <a:buClr>
                <a:schemeClr val="bg1"/>
              </a:buClr>
            </a:pPr>
            <a:r>
              <a:rPr lang="ru-RU" b="1" dirty="0">
                <a:solidFill>
                  <a:schemeClr val="bg1"/>
                </a:solidFill>
                <a:latin typeface="Fira Sans Condensed" panose="020B0503050000020004" pitchFamily="34" charset="0"/>
              </a:rPr>
              <a:t>   </a:t>
            </a:r>
            <a:r>
              <a:rPr lang="en-US" b="1" dirty="0">
                <a:solidFill>
                  <a:schemeClr val="bg1"/>
                </a:solidFill>
                <a:latin typeface="Fira Sans Condensed" panose="020B0503050000020004" pitchFamily="34" charset="0"/>
              </a:rPr>
              <a:t>environment:      </a:t>
            </a:r>
            <a:endParaRPr lang="ru-RU" b="1" dirty="0">
              <a:solidFill>
                <a:schemeClr val="bg1"/>
              </a:solidFill>
              <a:latin typeface="Fira Sans Condensed" panose="020B0503050000020004" pitchFamily="34" charset="0"/>
            </a:endParaRPr>
          </a:p>
          <a:p>
            <a:pPr>
              <a:buClr>
                <a:schemeClr val="bg1"/>
              </a:buClr>
            </a:pPr>
            <a:r>
              <a:rPr lang="ru-RU" b="1" dirty="0">
                <a:solidFill>
                  <a:schemeClr val="bg1"/>
                </a:solidFill>
                <a:latin typeface="Fira Sans Condensed" panose="020B0503050000020004" pitchFamily="34" charset="0"/>
              </a:rPr>
              <a:t>        </a:t>
            </a:r>
            <a:r>
              <a:rPr lang="en-US" b="1" dirty="0">
                <a:solidFill>
                  <a:schemeClr val="bg1"/>
                </a:solidFill>
                <a:latin typeface="Fira Sans Condensed" panose="020B0503050000020004" pitchFamily="34" charset="0"/>
              </a:rPr>
              <a:t>POSTGRES_PASSWORD: example    </a:t>
            </a:r>
            <a:endParaRPr lang="ru-RU" b="1" dirty="0">
              <a:solidFill>
                <a:schemeClr val="bg1"/>
              </a:solidFill>
              <a:latin typeface="Fira Sans Condensed" panose="020B0503050000020004" pitchFamily="34" charset="0"/>
            </a:endParaRPr>
          </a:p>
          <a:p>
            <a:pPr>
              <a:buClr>
                <a:schemeClr val="bg1"/>
              </a:buClr>
            </a:pPr>
            <a:r>
              <a:rPr lang="ru-RU" b="1" dirty="0">
                <a:solidFill>
                  <a:schemeClr val="bg1"/>
                </a:solidFill>
                <a:latin typeface="Fira Sans Condensed" panose="020B0503050000020004" pitchFamily="34" charset="0"/>
              </a:rPr>
              <a:t>   </a:t>
            </a:r>
            <a:r>
              <a:rPr lang="en-US" b="1" dirty="0">
                <a:solidFill>
                  <a:schemeClr val="bg1"/>
                </a:solidFill>
                <a:latin typeface="Fira Sans Condensed" panose="020B0503050000020004" pitchFamily="34" charset="0"/>
              </a:rPr>
              <a:t>volumes:     </a:t>
            </a:r>
            <a:endParaRPr lang="ru-RU" b="1" dirty="0">
              <a:solidFill>
                <a:schemeClr val="bg1"/>
              </a:solidFill>
              <a:latin typeface="Fira Sans Condensed" panose="020B0503050000020004" pitchFamily="34" charset="0"/>
            </a:endParaRPr>
          </a:p>
          <a:p>
            <a:pPr>
              <a:buClr>
                <a:schemeClr val="bg1"/>
              </a:buClr>
            </a:pPr>
            <a:r>
              <a:rPr lang="ru-RU" b="1" dirty="0">
                <a:solidFill>
                  <a:schemeClr val="bg1"/>
                </a:solidFill>
                <a:latin typeface="Fira Sans Condensed" panose="020B0503050000020004" pitchFamily="34" charset="0"/>
              </a:rPr>
              <a:t>    </a:t>
            </a:r>
            <a:r>
              <a:rPr lang="en-US" b="1" dirty="0">
                <a:solidFill>
                  <a:schemeClr val="bg1"/>
                </a:solidFill>
                <a:latin typeface="Fira Sans Condensed" panose="020B0503050000020004" pitchFamily="34" charset="0"/>
              </a:rPr>
              <a:t> - </a:t>
            </a:r>
            <a:r>
              <a:rPr lang="en-US" b="1" dirty="0" err="1">
                <a:solidFill>
                  <a:schemeClr val="bg1"/>
                </a:solidFill>
                <a:latin typeface="Fira Sans Condensed" panose="020B0503050000020004" pitchFamily="34" charset="0"/>
              </a:rPr>
              <a:t>postgres_data</a:t>
            </a:r>
            <a:r>
              <a:rPr lang="en-US" b="1" dirty="0">
                <a:solidFill>
                  <a:schemeClr val="bg1"/>
                </a:solidFill>
                <a:latin typeface="Fira Sans Condensed" panose="020B0503050000020004" pitchFamily="34" charset="0"/>
              </a:rPr>
              <a:t>:/var/lib/</a:t>
            </a:r>
            <a:r>
              <a:rPr lang="en-US" b="1" dirty="0" err="1">
                <a:solidFill>
                  <a:schemeClr val="bg1"/>
                </a:solidFill>
                <a:latin typeface="Fira Sans Condensed" panose="020B0503050000020004" pitchFamily="34" charset="0"/>
              </a:rPr>
              <a:t>postgresql</a:t>
            </a:r>
            <a:r>
              <a:rPr lang="en-US" b="1" dirty="0">
                <a:solidFill>
                  <a:schemeClr val="bg1"/>
                </a:solidFill>
                <a:latin typeface="Fira Sans Condensed" panose="020B0503050000020004" pitchFamily="34" charset="0"/>
              </a:rPr>
              <a:t>/data</a:t>
            </a:r>
            <a:endParaRPr lang="ru-RU" b="1" dirty="0">
              <a:solidFill>
                <a:schemeClr val="bg1"/>
              </a:solidFill>
              <a:latin typeface="Fira Sans Condensed" panose="020B0503050000020004" pitchFamily="34" charset="0"/>
            </a:endParaRPr>
          </a:p>
          <a:p>
            <a:pPr>
              <a:buClr>
                <a:schemeClr val="bg1"/>
              </a:buClr>
            </a:pPr>
            <a:endParaRPr lang="ru-RU" b="1" dirty="0">
              <a:solidFill>
                <a:schemeClr val="bg1"/>
              </a:solidFill>
              <a:latin typeface="Fira Sans Condensed" panose="020B0503050000020004" pitchFamily="34" charset="0"/>
            </a:endParaRPr>
          </a:p>
          <a:p>
            <a:pPr>
              <a:buClr>
                <a:schemeClr val="bg1"/>
              </a:buClr>
            </a:pPr>
            <a:r>
              <a:rPr lang="en-US" b="1" dirty="0">
                <a:solidFill>
                  <a:schemeClr val="bg1"/>
                </a:solidFill>
                <a:latin typeface="Fira Sans Condensed" panose="020B0503050000020004" pitchFamily="34" charset="0"/>
              </a:rPr>
              <a:t>volumes:  </a:t>
            </a:r>
            <a:endParaRPr lang="ru-RU" b="1" dirty="0">
              <a:solidFill>
                <a:schemeClr val="bg1"/>
              </a:solidFill>
              <a:latin typeface="Fira Sans Condensed" panose="020B0503050000020004" pitchFamily="34" charset="0"/>
            </a:endParaRPr>
          </a:p>
          <a:p>
            <a:pPr>
              <a:buClr>
                <a:schemeClr val="bg1"/>
              </a:buClr>
            </a:pPr>
            <a:r>
              <a:rPr lang="ru-RU" b="1" dirty="0">
                <a:solidFill>
                  <a:schemeClr val="bg1"/>
                </a:solidFill>
                <a:latin typeface="Fira Sans Condensed" panose="020B0503050000020004" pitchFamily="34" charset="0"/>
              </a:rPr>
              <a:t>   </a:t>
            </a:r>
            <a:r>
              <a:rPr lang="en-US" b="1" dirty="0" err="1">
                <a:solidFill>
                  <a:schemeClr val="bg1"/>
                </a:solidFill>
                <a:latin typeface="Fira Sans Condensed" panose="020B0503050000020004" pitchFamily="34" charset="0"/>
              </a:rPr>
              <a:t>postgres_data</a:t>
            </a:r>
            <a:r>
              <a:rPr lang="en-US" b="1" dirty="0">
                <a:solidFill>
                  <a:schemeClr val="bg1"/>
                </a:solidFill>
                <a:latin typeface="Fira Sans Condensed" panose="020B0503050000020004" pitchFamily="34" charset="0"/>
              </a:rPr>
              <a:t>:</a:t>
            </a:r>
            <a:endParaRPr lang="ru-RU" dirty="0">
              <a:solidFill>
                <a:schemeClr val="bg1"/>
              </a:solidFill>
              <a:latin typeface="Fira Sans Condensed" panose="020B0503050000020004" pitchFamily="34" charset="0"/>
            </a:endParaRPr>
          </a:p>
        </p:txBody>
      </p:sp>
    </p:spTree>
    <p:extLst>
      <p:ext uri="{BB962C8B-B14F-4D97-AF65-F5344CB8AC3E}">
        <p14:creationId xmlns:p14="http://schemas.microsoft.com/office/powerpoint/2010/main" val="35040750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52D07818-5D91-D814-1CDE-A6A946AD1A9A}"/>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6F4D6F50-3158-1D81-8BC1-6C3BD7016D8B}"/>
              </a:ext>
            </a:extLst>
          </p:cNvPr>
          <p:cNvPicPr>
            <a:picLocks noChangeAspect="1"/>
          </p:cNvPicPr>
          <p:nvPr/>
        </p:nvPicPr>
        <p:blipFill>
          <a:blip r:embed="rId3"/>
          <a:stretch>
            <a:fillRect/>
          </a:stretch>
        </p:blipFill>
        <p:spPr>
          <a:xfrm>
            <a:off x="-118262" y="51785"/>
            <a:ext cx="1200302" cy="902265"/>
          </a:xfrm>
          <a:prstGeom prst="rect">
            <a:avLst/>
          </a:prstGeom>
          <a:effectLst>
            <a:glow rad="139700">
              <a:schemeClr val="accent2">
                <a:satMod val="175000"/>
                <a:alpha val="40000"/>
              </a:schemeClr>
            </a:glow>
          </a:effectLst>
        </p:spPr>
      </p:pic>
      <p:sp>
        <p:nvSpPr>
          <p:cNvPr id="4" name="Заголовок 2">
            <a:extLst>
              <a:ext uri="{FF2B5EF4-FFF2-40B4-BE49-F238E27FC236}">
                <a16:creationId xmlns:a16="http://schemas.microsoft.com/office/drawing/2014/main" id="{4D4D1AD9-07E9-C215-FA73-F867AA714C3E}"/>
              </a:ext>
            </a:extLst>
          </p:cNvPr>
          <p:cNvSpPr>
            <a:spLocks noGrp="1"/>
          </p:cNvSpPr>
          <p:nvPr>
            <p:ph type="title"/>
          </p:nvPr>
        </p:nvSpPr>
        <p:spPr>
          <a:xfrm>
            <a:off x="774554" y="222679"/>
            <a:ext cx="7982242" cy="725574"/>
          </a:xfrm>
        </p:spPr>
        <p:txBody>
          <a:bodyPr/>
          <a:lstStyle/>
          <a:p>
            <a:r>
              <a:rPr lang="ru-RU" sz="3200" dirty="0"/>
              <a:t>Основные директивы</a:t>
            </a:r>
          </a:p>
        </p:txBody>
      </p:sp>
      <p:graphicFrame>
        <p:nvGraphicFramePr>
          <p:cNvPr id="10" name="Таблица 9">
            <a:extLst>
              <a:ext uri="{FF2B5EF4-FFF2-40B4-BE49-F238E27FC236}">
                <a16:creationId xmlns:a16="http://schemas.microsoft.com/office/drawing/2014/main" id="{4FDEDC36-9E7F-6CD6-D5E1-67270BB0113F}"/>
              </a:ext>
            </a:extLst>
          </p:cNvPr>
          <p:cNvGraphicFramePr>
            <a:graphicFrameLocks noGrp="1"/>
          </p:cNvGraphicFramePr>
          <p:nvPr>
            <p:extLst>
              <p:ext uri="{D42A27DB-BD31-4B8C-83A1-F6EECF244321}">
                <p14:modId xmlns:p14="http://schemas.microsoft.com/office/powerpoint/2010/main" val="2325617330"/>
              </p:ext>
            </p:extLst>
          </p:nvPr>
        </p:nvGraphicFramePr>
        <p:xfrm>
          <a:off x="952176" y="1119147"/>
          <a:ext cx="7749864" cy="3828913"/>
        </p:xfrm>
        <a:graphic>
          <a:graphicData uri="http://schemas.openxmlformats.org/drawingml/2006/table">
            <a:tbl>
              <a:tblPr firstRow="1" bandRow="1">
                <a:tableStyleId>{AF606853-7671-496A-8E4F-DF71F8EC918B}</a:tableStyleId>
              </a:tblPr>
              <a:tblGrid>
                <a:gridCol w="1506772">
                  <a:extLst>
                    <a:ext uri="{9D8B030D-6E8A-4147-A177-3AD203B41FA5}">
                      <a16:colId xmlns:a16="http://schemas.microsoft.com/office/drawing/2014/main" val="2332238174"/>
                    </a:ext>
                  </a:extLst>
                </a:gridCol>
                <a:gridCol w="6243092">
                  <a:extLst>
                    <a:ext uri="{9D8B030D-6E8A-4147-A177-3AD203B41FA5}">
                      <a16:colId xmlns:a16="http://schemas.microsoft.com/office/drawing/2014/main" val="635224807"/>
                    </a:ext>
                  </a:extLst>
                </a:gridCol>
              </a:tblGrid>
              <a:tr h="317473">
                <a:tc>
                  <a:txBody>
                    <a:bodyPr/>
                    <a:lstStyle/>
                    <a:p>
                      <a:r>
                        <a:rPr lang="ru-RU" sz="1400" dirty="0"/>
                        <a:t>Команда</a:t>
                      </a:r>
                    </a:p>
                  </a:txBody>
                  <a:tcPr/>
                </a:tc>
                <a:tc>
                  <a:txBody>
                    <a:bodyPr/>
                    <a:lstStyle/>
                    <a:p>
                      <a:r>
                        <a:rPr lang="ru-RU" sz="1400" dirty="0"/>
                        <a:t>Описание</a:t>
                      </a:r>
                    </a:p>
                  </a:txBody>
                  <a:tcPr/>
                </a:tc>
                <a:extLst>
                  <a:ext uri="{0D108BD9-81ED-4DB2-BD59-A6C34878D82A}">
                    <a16:rowId xmlns:a16="http://schemas.microsoft.com/office/drawing/2014/main" val="1912713696"/>
                  </a:ext>
                </a:extLst>
              </a:tr>
              <a:tr h="351144">
                <a:tc>
                  <a:txBody>
                    <a:bodyPr/>
                    <a:lstStyle/>
                    <a:p>
                      <a:r>
                        <a:rPr lang="en-US" sz="1400" dirty="0">
                          <a:solidFill>
                            <a:schemeClr val="accent1"/>
                          </a:solidFill>
                        </a:rPr>
                        <a:t>image</a:t>
                      </a:r>
                      <a:endParaRPr lang="ru-RU" sz="1400" dirty="0">
                        <a:solidFill>
                          <a:schemeClr val="accent1"/>
                        </a:solidFill>
                      </a:endParaRPr>
                    </a:p>
                  </a:txBody>
                  <a:tcPr/>
                </a:tc>
                <a:tc>
                  <a:txBody>
                    <a:bodyPr/>
                    <a:lstStyle/>
                    <a:p>
                      <a:r>
                        <a:rPr lang="ru-RU" sz="1400" dirty="0">
                          <a:solidFill>
                            <a:schemeClr val="accent1"/>
                          </a:solidFill>
                        </a:rPr>
                        <a:t>Используемый </a:t>
                      </a:r>
                      <a:r>
                        <a:rPr lang="en-US" sz="1400" dirty="0">
                          <a:solidFill>
                            <a:schemeClr val="accent1"/>
                          </a:solidFill>
                        </a:rPr>
                        <a:t>Docker-</a:t>
                      </a:r>
                      <a:r>
                        <a:rPr lang="ru-RU" sz="1400" dirty="0">
                          <a:solidFill>
                            <a:schemeClr val="accent1"/>
                          </a:solidFill>
                        </a:rPr>
                        <a:t>образ (</a:t>
                      </a:r>
                      <a:r>
                        <a:rPr lang="en-US" sz="1400" dirty="0" err="1">
                          <a:solidFill>
                            <a:schemeClr val="accent1"/>
                          </a:solidFill>
                        </a:rPr>
                        <a:t>nginx:alpine</a:t>
                      </a:r>
                      <a:r>
                        <a:rPr lang="en-US" sz="1400" dirty="0">
                          <a:solidFill>
                            <a:schemeClr val="accent1"/>
                          </a:solidFill>
                        </a:rPr>
                        <a:t>)</a:t>
                      </a:r>
                      <a:endParaRPr lang="ru-RU" sz="1400" dirty="0">
                        <a:solidFill>
                          <a:schemeClr val="accent1"/>
                        </a:solidFill>
                      </a:endParaRPr>
                    </a:p>
                  </a:txBody>
                  <a:tcPr/>
                </a:tc>
                <a:extLst>
                  <a:ext uri="{0D108BD9-81ED-4DB2-BD59-A6C34878D82A}">
                    <a16:rowId xmlns:a16="http://schemas.microsoft.com/office/drawing/2014/main" val="278894862"/>
                  </a:ext>
                </a:extLst>
              </a:tr>
              <a:tr h="351144">
                <a:tc>
                  <a:txBody>
                    <a:bodyPr/>
                    <a:lstStyle/>
                    <a:p>
                      <a:r>
                        <a:rPr lang="en-US" sz="1400" dirty="0">
                          <a:solidFill>
                            <a:schemeClr val="accent1"/>
                          </a:solidFill>
                        </a:rPr>
                        <a:t>build</a:t>
                      </a:r>
                      <a:endParaRPr lang="ru-RU" sz="1400" dirty="0">
                        <a:solidFill>
                          <a:schemeClr val="accent1"/>
                        </a:solidFill>
                      </a:endParaRPr>
                    </a:p>
                  </a:txBody>
                  <a:tcPr/>
                </a:tc>
                <a:tc>
                  <a:txBody>
                    <a:bodyPr/>
                    <a:lstStyle/>
                    <a:p>
                      <a:r>
                        <a:rPr lang="ru-RU" sz="1400" dirty="0">
                          <a:solidFill>
                            <a:schemeClr val="accent1"/>
                          </a:solidFill>
                        </a:rPr>
                        <a:t>Сборка образа из </a:t>
                      </a:r>
                      <a:r>
                        <a:rPr lang="ru-RU" sz="1400" dirty="0" err="1">
                          <a:solidFill>
                            <a:schemeClr val="accent1"/>
                          </a:solidFill>
                        </a:rPr>
                        <a:t>Dockerfile</a:t>
                      </a:r>
                      <a:r>
                        <a:rPr lang="ru-RU" sz="1400" dirty="0">
                          <a:solidFill>
                            <a:schemeClr val="accent1"/>
                          </a:solidFill>
                        </a:rPr>
                        <a:t> (указывает путь к нему)</a:t>
                      </a:r>
                    </a:p>
                  </a:txBody>
                  <a:tcPr/>
                </a:tc>
                <a:extLst>
                  <a:ext uri="{0D108BD9-81ED-4DB2-BD59-A6C34878D82A}">
                    <a16:rowId xmlns:a16="http://schemas.microsoft.com/office/drawing/2014/main" val="3246320861"/>
                  </a:ext>
                </a:extLst>
              </a:tr>
              <a:tr h="351144">
                <a:tc>
                  <a:txBody>
                    <a:bodyPr/>
                    <a:lstStyle/>
                    <a:p>
                      <a:r>
                        <a:rPr lang="en-US" sz="1400" dirty="0">
                          <a:solidFill>
                            <a:schemeClr val="accent1"/>
                          </a:solidFill>
                        </a:rPr>
                        <a:t>ports</a:t>
                      </a:r>
                      <a:endParaRPr lang="ru-RU" sz="1400" dirty="0">
                        <a:solidFill>
                          <a:schemeClr val="accent1"/>
                        </a:solidFill>
                      </a:endParaRPr>
                    </a:p>
                  </a:txBody>
                  <a:tcPr/>
                </a:tc>
                <a:tc>
                  <a:txBody>
                    <a:bodyPr/>
                    <a:lstStyle/>
                    <a:p>
                      <a:r>
                        <a:rPr lang="ru-RU" sz="1400" dirty="0">
                          <a:solidFill>
                            <a:schemeClr val="accent1"/>
                          </a:solidFill>
                        </a:rPr>
                        <a:t>Проброс портов ("</a:t>
                      </a:r>
                      <a:r>
                        <a:rPr lang="en-US" sz="1400" dirty="0">
                          <a:solidFill>
                            <a:schemeClr val="accent1"/>
                          </a:solidFill>
                        </a:rPr>
                        <a:t>HOST:CONTAINER")</a:t>
                      </a:r>
                      <a:endParaRPr lang="ru-RU" sz="1400" dirty="0">
                        <a:solidFill>
                          <a:schemeClr val="accent1"/>
                        </a:solidFill>
                      </a:endParaRPr>
                    </a:p>
                  </a:txBody>
                  <a:tcPr/>
                </a:tc>
                <a:extLst>
                  <a:ext uri="{0D108BD9-81ED-4DB2-BD59-A6C34878D82A}">
                    <a16:rowId xmlns:a16="http://schemas.microsoft.com/office/drawing/2014/main" val="4239106360"/>
                  </a:ext>
                </a:extLst>
              </a:tr>
              <a:tr h="351144">
                <a:tc>
                  <a:txBody>
                    <a:bodyPr/>
                    <a:lstStyle/>
                    <a:p>
                      <a:r>
                        <a:rPr lang="en-US" sz="1400" dirty="0">
                          <a:solidFill>
                            <a:schemeClr val="accent1"/>
                          </a:solidFill>
                        </a:rPr>
                        <a:t>expose</a:t>
                      </a:r>
                      <a:endParaRPr lang="ru-RU" sz="1400" dirty="0">
                        <a:solidFill>
                          <a:schemeClr val="accent1"/>
                        </a:solidFill>
                      </a:endParaRPr>
                    </a:p>
                  </a:txBody>
                  <a:tcPr/>
                </a:tc>
                <a:tc>
                  <a:txBody>
                    <a:bodyPr/>
                    <a:lstStyle/>
                    <a:p>
                      <a:r>
                        <a:rPr lang="ru-RU" sz="1400" dirty="0">
                          <a:solidFill>
                            <a:schemeClr val="accent1"/>
                          </a:solidFill>
                        </a:rPr>
                        <a:t>Открытие портов только для других контейнеров (без проброса на хост)</a:t>
                      </a:r>
                    </a:p>
                  </a:txBody>
                  <a:tcPr/>
                </a:tc>
                <a:extLst>
                  <a:ext uri="{0D108BD9-81ED-4DB2-BD59-A6C34878D82A}">
                    <a16:rowId xmlns:a16="http://schemas.microsoft.com/office/drawing/2014/main" val="1136563723"/>
                  </a:ext>
                </a:extLst>
              </a:tr>
              <a:tr h="351144">
                <a:tc>
                  <a:txBody>
                    <a:bodyPr/>
                    <a:lstStyle/>
                    <a:p>
                      <a:r>
                        <a:rPr lang="en-US" sz="1400" dirty="0">
                          <a:solidFill>
                            <a:schemeClr val="accent1"/>
                          </a:solidFill>
                        </a:rPr>
                        <a:t>volumes</a:t>
                      </a:r>
                      <a:endParaRPr lang="ru-RU" sz="1400" dirty="0">
                        <a:solidFill>
                          <a:schemeClr val="accent1"/>
                        </a:solidFill>
                      </a:endParaRPr>
                    </a:p>
                  </a:txBody>
                  <a:tcPr/>
                </a:tc>
                <a:tc>
                  <a:txBody>
                    <a:bodyPr/>
                    <a:lstStyle/>
                    <a:p>
                      <a:r>
                        <a:rPr lang="ru-RU" sz="1400" dirty="0">
                          <a:solidFill>
                            <a:schemeClr val="accent1"/>
                          </a:solidFill>
                        </a:rPr>
                        <a:t>Монтирование томов (./</a:t>
                      </a:r>
                      <a:r>
                        <a:rPr lang="en-US" sz="1400" dirty="0">
                          <a:solidFill>
                            <a:schemeClr val="accent1"/>
                          </a:solidFill>
                        </a:rPr>
                        <a:t>local/path:/container/path)</a:t>
                      </a:r>
                      <a:endParaRPr lang="ru-RU" sz="1400" dirty="0">
                        <a:solidFill>
                          <a:schemeClr val="accent1"/>
                        </a:solidFill>
                      </a:endParaRPr>
                    </a:p>
                  </a:txBody>
                  <a:tcPr/>
                </a:tc>
                <a:extLst>
                  <a:ext uri="{0D108BD9-81ED-4DB2-BD59-A6C34878D82A}">
                    <a16:rowId xmlns:a16="http://schemas.microsoft.com/office/drawing/2014/main" val="2317217676"/>
                  </a:ext>
                </a:extLst>
              </a:tr>
              <a:tr h="351144">
                <a:tc>
                  <a:txBody>
                    <a:bodyPr/>
                    <a:lstStyle/>
                    <a:p>
                      <a:r>
                        <a:rPr lang="en-US" sz="1400" dirty="0">
                          <a:solidFill>
                            <a:schemeClr val="accent1"/>
                          </a:solidFill>
                        </a:rPr>
                        <a:t>environment</a:t>
                      </a:r>
                      <a:endParaRPr lang="ru-RU" sz="1400" dirty="0">
                        <a:solidFill>
                          <a:schemeClr val="accent1"/>
                        </a:solidFill>
                      </a:endParaRPr>
                    </a:p>
                  </a:txBody>
                  <a:tcPr/>
                </a:tc>
                <a:tc>
                  <a:txBody>
                    <a:bodyPr/>
                    <a:lstStyle/>
                    <a:p>
                      <a:r>
                        <a:rPr lang="ru-RU" sz="1400" dirty="0">
                          <a:solidFill>
                            <a:schemeClr val="accent1"/>
                          </a:solidFill>
                        </a:rPr>
                        <a:t>Переменные окружения (</a:t>
                      </a:r>
                      <a:r>
                        <a:rPr lang="en-US" sz="1400" dirty="0">
                          <a:solidFill>
                            <a:schemeClr val="accent1"/>
                          </a:solidFill>
                        </a:rPr>
                        <a:t>KEY=value)</a:t>
                      </a:r>
                      <a:endParaRPr lang="ru-RU" sz="1400" dirty="0">
                        <a:solidFill>
                          <a:schemeClr val="accent1"/>
                        </a:solidFill>
                      </a:endParaRPr>
                    </a:p>
                  </a:txBody>
                  <a:tcPr/>
                </a:tc>
                <a:extLst>
                  <a:ext uri="{0D108BD9-81ED-4DB2-BD59-A6C34878D82A}">
                    <a16:rowId xmlns:a16="http://schemas.microsoft.com/office/drawing/2014/main" val="2191282037"/>
                  </a:ext>
                </a:extLst>
              </a:tr>
              <a:tr h="351144">
                <a:tc>
                  <a:txBody>
                    <a:bodyPr/>
                    <a:lstStyle/>
                    <a:p>
                      <a:r>
                        <a:rPr lang="en-US" sz="1400" dirty="0" err="1">
                          <a:solidFill>
                            <a:schemeClr val="accent1"/>
                          </a:solidFill>
                        </a:rPr>
                        <a:t>env_file</a:t>
                      </a:r>
                      <a:endParaRPr lang="ru-RU" sz="1400" dirty="0">
                        <a:solidFill>
                          <a:schemeClr val="accent1"/>
                        </a:solidFill>
                      </a:endParaRPr>
                    </a:p>
                  </a:txBody>
                  <a:tcPr/>
                </a:tc>
                <a:tc>
                  <a:txBody>
                    <a:bodyPr/>
                    <a:lstStyle/>
                    <a:p>
                      <a:r>
                        <a:rPr lang="ru-RU" sz="1400" dirty="0">
                          <a:solidFill>
                            <a:schemeClr val="accent1"/>
                          </a:solidFill>
                        </a:rPr>
                        <a:t>Загрузка переменных из файла (.</a:t>
                      </a:r>
                      <a:r>
                        <a:rPr lang="ru-RU" sz="1400" dirty="0" err="1">
                          <a:solidFill>
                            <a:schemeClr val="accent1"/>
                          </a:solidFill>
                        </a:rPr>
                        <a:t>env</a:t>
                      </a:r>
                      <a:r>
                        <a:rPr lang="ru-RU" sz="1400" dirty="0">
                          <a:solidFill>
                            <a:schemeClr val="accent1"/>
                          </a:solidFill>
                        </a:rPr>
                        <a:t>)</a:t>
                      </a:r>
                    </a:p>
                  </a:txBody>
                  <a:tcPr/>
                </a:tc>
                <a:extLst>
                  <a:ext uri="{0D108BD9-81ED-4DB2-BD59-A6C34878D82A}">
                    <a16:rowId xmlns:a16="http://schemas.microsoft.com/office/drawing/2014/main" val="3171332062"/>
                  </a:ext>
                </a:extLst>
              </a:tr>
              <a:tr h="351144">
                <a:tc>
                  <a:txBody>
                    <a:bodyPr/>
                    <a:lstStyle/>
                    <a:p>
                      <a:r>
                        <a:rPr lang="en-US" sz="1400" dirty="0" err="1">
                          <a:solidFill>
                            <a:schemeClr val="accent1"/>
                          </a:solidFill>
                        </a:rPr>
                        <a:t>depends_on</a:t>
                      </a:r>
                      <a:endParaRPr lang="ru-RU" sz="1400" dirty="0">
                        <a:solidFill>
                          <a:schemeClr val="accent1"/>
                        </a:solidFill>
                      </a:endParaRPr>
                    </a:p>
                  </a:txBody>
                  <a:tcPr/>
                </a:tc>
                <a:tc>
                  <a:txBody>
                    <a:bodyPr/>
                    <a:lstStyle/>
                    <a:p>
                      <a:r>
                        <a:rPr lang="ru-RU" sz="1400" dirty="0">
                          <a:solidFill>
                            <a:schemeClr val="accent1"/>
                          </a:solidFill>
                        </a:rPr>
                        <a:t>Зависимости (запуск сервисов в определённом порядке)</a:t>
                      </a:r>
                    </a:p>
                  </a:txBody>
                  <a:tcPr/>
                </a:tc>
                <a:extLst>
                  <a:ext uri="{0D108BD9-81ED-4DB2-BD59-A6C34878D82A}">
                    <a16:rowId xmlns:a16="http://schemas.microsoft.com/office/drawing/2014/main" val="3453704004"/>
                  </a:ext>
                </a:extLst>
              </a:tr>
              <a:tr h="351144">
                <a:tc>
                  <a:txBody>
                    <a:bodyPr/>
                    <a:lstStyle/>
                    <a:p>
                      <a:r>
                        <a:rPr lang="en-US" sz="1400" dirty="0">
                          <a:solidFill>
                            <a:schemeClr val="accent1"/>
                          </a:solidFill>
                        </a:rPr>
                        <a:t>restart</a:t>
                      </a:r>
                      <a:endParaRPr lang="ru-RU" sz="1400" dirty="0">
                        <a:solidFill>
                          <a:schemeClr val="accent1"/>
                        </a:solidFill>
                      </a:endParaRPr>
                    </a:p>
                  </a:txBody>
                  <a:tcPr/>
                </a:tc>
                <a:tc>
                  <a:txBody>
                    <a:bodyPr/>
                    <a:lstStyle/>
                    <a:p>
                      <a:r>
                        <a:rPr lang="en-US" sz="1400" dirty="0" err="1">
                          <a:solidFill>
                            <a:schemeClr val="accent1"/>
                          </a:solidFill>
                        </a:rPr>
                        <a:t>Политика</a:t>
                      </a:r>
                      <a:r>
                        <a:rPr lang="en-US" sz="1400" dirty="0">
                          <a:solidFill>
                            <a:schemeClr val="accent1"/>
                          </a:solidFill>
                        </a:rPr>
                        <a:t> </a:t>
                      </a:r>
                      <a:r>
                        <a:rPr lang="en-US" sz="1400" dirty="0" err="1">
                          <a:solidFill>
                            <a:schemeClr val="accent1"/>
                          </a:solidFill>
                        </a:rPr>
                        <a:t>перезапуска</a:t>
                      </a:r>
                      <a:r>
                        <a:rPr lang="en-US" sz="1400" dirty="0">
                          <a:solidFill>
                            <a:schemeClr val="accent1"/>
                          </a:solidFill>
                        </a:rPr>
                        <a:t> (no, always, on-failure, unless-stopped)</a:t>
                      </a:r>
                      <a:endParaRPr lang="ru-RU" sz="1400" dirty="0">
                        <a:solidFill>
                          <a:schemeClr val="accent1"/>
                        </a:solidFill>
                      </a:endParaRPr>
                    </a:p>
                  </a:txBody>
                  <a:tcPr/>
                </a:tc>
                <a:extLst>
                  <a:ext uri="{0D108BD9-81ED-4DB2-BD59-A6C34878D82A}">
                    <a16:rowId xmlns:a16="http://schemas.microsoft.com/office/drawing/2014/main" val="2124175122"/>
                  </a:ext>
                </a:extLst>
              </a:tr>
              <a:tr h="351144">
                <a:tc>
                  <a:txBody>
                    <a:bodyPr/>
                    <a:lstStyle/>
                    <a:p>
                      <a:r>
                        <a:rPr lang="en-US" sz="1400" dirty="0">
                          <a:solidFill>
                            <a:schemeClr val="accent1"/>
                          </a:solidFill>
                        </a:rPr>
                        <a:t>networks</a:t>
                      </a:r>
                      <a:endParaRPr lang="ru-RU" sz="1400" dirty="0">
                        <a:solidFill>
                          <a:schemeClr val="accent1"/>
                        </a:solidFill>
                      </a:endParaRPr>
                    </a:p>
                  </a:txBody>
                  <a:tcPr/>
                </a:tc>
                <a:tc>
                  <a:txBody>
                    <a:bodyPr/>
                    <a:lstStyle/>
                    <a:p>
                      <a:r>
                        <a:rPr lang="ru-RU" sz="1400" dirty="0">
                          <a:solidFill>
                            <a:schemeClr val="accent1"/>
                          </a:solidFill>
                        </a:rPr>
                        <a:t>Подключение к пользовательским сетям</a:t>
                      </a:r>
                    </a:p>
                  </a:txBody>
                  <a:tcPr/>
                </a:tc>
                <a:extLst>
                  <a:ext uri="{0D108BD9-81ED-4DB2-BD59-A6C34878D82A}">
                    <a16:rowId xmlns:a16="http://schemas.microsoft.com/office/drawing/2014/main" val="1019680563"/>
                  </a:ext>
                </a:extLst>
              </a:tr>
            </a:tbl>
          </a:graphicData>
        </a:graphic>
      </p:graphicFrame>
    </p:spTree>
    <p:extLst>
      <p:ext uri="{BB962C8B-B14F-4D97-AF65-F5344CB8AC3E}">
        <p14:creationId xmlns:p14="http://schemas.microsoft.com/office/powerpoint/2010/main" val="3839346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3" name="Рисунок 2">
            <a:extLst>
              <a:ext uri="{FF2B5EF4-FFF2-40B4-BE49-F238E27FC236}">
                <a16:creationId xmlns:a16="http://schemas.microsoft.com/office/drawing/2014/main" id="{12378BB4-4372-419D-9139-45447B21BEA6}"/>
              </a:ext>
            </a:extLst>
          </p:cNvPr>
          <p:cNvPicPr>
            <a:picLocks noChangeAspect="1"/>
          </p:cNvPicPr>
          <p:nvPr/>
        </p:nvPicPr>
        <p:blipFill>
          <a:blip r:embed="rId3"/>
          <a:stretch>
            <a:fillRect/>
          </a:stretch>
        </p:blipFill>
        <p:spPr>
          <a:xfrm>
            <a:off x="748800" y="347400"/>
            <a:ext cx="7387200" cy="4155300"/>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386298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4332665F-99AA-25D8-3A5E-6D6A6E73D23F}"/>
            </a:ext>
          </a:extLst>
        </p:cNvPr>
        <p:cNvGrpSpPr/>
        <p:nvPr/>
      </p:nvGrpSpPr>
      <p:grpSpPr>
        <a:xfrm>
          <a:off x="0" y="0"/>
          <a:ext cx="0" cy="0"/>
          <a:chOff x="0" y="0"/>
          <a:chExt cx="0" cy="0"/>
        </a:xfrm>
      </p:grpSpPr>
      <p:pic>
        <p:nvPicPr>
          <p:cNvPr id="2" name="Рисунок 1">
            <a:extLst>
              <a:ext uri="{FF2B5EF4-FFF2-40B4-BE49-F238E27FC236}">
                <a16:creationId xmlns:a16="http://schemas.microsoft.com/office/drawing/2014/main" id="{632B25CD-048B-2649-9C19-D9EB4E446E6E}"/>
              </a:ext>
            </a:extLst>
          </p:cNvPr>
          <p:cNvPicPr>
            <a:picLocks noChangeAspect="1"/>
          </p:cNvPicPr>
          <p:nvPr/>
        </p:nvPicPr>
        <p:blipFill>
          <a:blip r:embed="rId3"/>
          <a:stretch>
            <a:fillRect/>
          </a:stretch>
        </p:blipFill>
        <p:spPr>
          <a:xfrm>
            <a:off x="-118262" y="51785"/>
            <a:ext cx="1200302" cy="902265"/>
          </a:xfrm>
          <a:prstGeom prst="rect">
            <a:avLst/>
          </a:prstGeom>
          <a:effectLst>
            <a:glow rad="139700">
              <a:schemeClr val="accent2">
                <a:satMod val="175000"/>
                <a:alpha val="40000"/>
              </a:schemeClr>
            </a:glow>
          </a:effectLst>
        </p:spPr>
      </p:pic>
      <p:sp>
        <p:nvSpPr>
          <p:cNvPr id="9" name="Заголовок 2">
            <a:extLst>
              <a:ext uri="{FF2B5EF4-FFF2-40B4-BE49-F238E27FC236}">
                <a16:creationId xmlns:a16="http://schemas.microsoft.com/office/drawing/2014/main" id="{7C9FEB47-1295-FC28-34C2-9E75E097A4F1}"/>
              </a:ext>
            </a:extLst>
          </p:cNvPr>
          <p:cNvSpPr>
            <a:spLocks noGrp="1"/>
          </p:cNvSpPr>
          <p:nvPr>
            <p:ph type="title"/>
          </p:nvPr>
        </p:nvSpPr>
        <p:spPr>
          <a:xfrm>
            <a:off x="774554" y="222679"/>
            <a:ext cx="7982242" cy="725574"/>
          </a:xfrm>
        </p:spPr>
        <p:txBody>
          <a:bodyPr/>
          <a:lstStyle/>
          <a:p>
            <a:r>
              <a:rPr lang="ru-RU" sz="3200" dirty="0"/>
              <a:t>Основные директивы</a:t>
            </a:r>
          </a:p>
        </p:txBody>
      </p:sp>
      <p:sp>
        <p:nvSpPr>
          <p:cNvPr id="11" name="TextBox 10">
            <a:extLst>
              <a:ext uri="{FF2B5EF4-FFF2-40B4-BE49-F238E27FC236}">
                <a16:creationId xmlns:a16="http://schemas.microsoft.com/office/drawing/2014/main" id="{6A81F609-21BC-CED8-A467-DD942514B964}"/>
              </a:ext>
            </a:extLst>
          </p:cNvPr>
          <p:cNvSpPr txBox="1"/>
          <p:nvPr/>
        </p:nvSpPr>
        <p:spPr>
          <a:xfrm>
            <a:off x="2038350" y="1802922"/>
            <a:ext cx="5454650" cy="203132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pPr>
              <a:buClr>
                <a:schemeClr val="bg1"/>
              </a:buClr>
            </a:pPr>
            <a:r>
              <a:rPr lang="en-US" b="1" dirty="0">
                <a:solidFill>
                  <a:schemeClr val="bg1"/>
                </a:solidFill>
                <a:latin typeface="Fira Sans Condensed" panose="020B0503050000020004" pitchFamily="34" charset="0"/>
              </a:rPr>
              <a:t>networks:  </a:t>
            </a:r>
          </a:p>
          <a:p>
            <a:pPr>
              <a:buClr>
                <a:schemeClr val="bg1"/>
              </a:buClr>
            </a:pPr>
            <a:r>
              <a:rPr lang="en-US" b="1" dirty="0">
                <a:solidFill>
                  <a:schemeClr val="bg1"/>
                </a:solidFill>
                <a:latin typeface="Fira Sans Condensed" panose="020B0503050000020004" pitchFamily="34" charset="0"/>
              </a:rPr>
              <a:t>    frontend:    </a:t>
            </a:r>
          </a:p>
          <a:p>
            <a:pPr>
              <a:buClr>
                <a:schemeClr val="bg1"/>
              </a:buClr>
            </a:pPr>
            <a:r>
              <a:rPr lang="en-US" b="1" dirty="0">
                <a:solidFill>
                  <a:schemeClr val="bg1"/>
                </a:solidFill>
                <a:latin typeface="Fira Sans Condensed" panose="020B0503050000020004" pitchFamily="34" charset="0"/>
              </a:rPr>
              <a:t>      driver: bridge  </a:t>
            </a:r>
          </a:p>
          <a:p>
            <a:pPr>
              <a:buClr>
                <a:schemeClr val="bg1"/>
              </a:buClr>
            </a:pPr>
            <a:r>
              <a:rPr lang="en-US" b="1" dirty="0">
                <a:solidFill>
                  <a:schemeClr val="bg1"/>
                </a:solidFill>
                <a:latin typeface="Fira Sans Condensed" panose="020B0503050000020004" pitchFamily="34" charset="0"/>
              </a:rPr>
              <a:t>   backend:    </a:t>
            </a:r>
          </a:p>
          <a:p>
            <a:pPr>
              <a:buClr>
                <a:schemeClr val="bg1"/>
              </a:buClr>
            </a:pPr>
            <a:r>
              <a:rPr lang="en-US" b="1" dirty="0">
                <a:solidFill>
                  <a:schemeClr val="bg1"/>
                </a:solidFill>
                <a:latin typeface="Fira Sans Condensed" panose="020B0503050000020004" pitchFamily="34" charset="0"/>
              </a:rPr>
              <a:t>      driver: bridge</a:t>
            </a:r>
          </a:p>
          <a:p>
            <a:pPr>
              <a:buClr>
                <a:schemeClr val="bg1"/>
              </a:buClr>
            </a:pPr>
            <a:endParaRPr lang="en-US" b="1" dirty="0">
              <a:solidFill>
                <a:schemeClr val="bg1"/>
              </a:solidFill>
              <a:latin typeface="Fira Sans Condensed" panose="020B0503050000020004" pitchFamily="34" charset="0"/>
            </a:endParaRPr>
          </a:p>
          <a:p>
            <a:pPr>
              <a:buClr>
                <a:schemeClr val="bg1"/>
              </a:buClr>
            </a:pPr>
            <a:endParaRPr lang="en-US" b="1" dirty="0">
              <a:solidFill>
                <a:schemeClr val="bg1"/>
              </a:solidFill>
              <a:latin typeface="Fira Sans Condensed" panose="020B0503050000020004" pitchFamily="34" charset="0"/>
            </a:endParaRPr>
          </a:p>
          <a:p>
            <a:pPr>
              <a:buClr>
                <a:schemeClr val="bg1"/>
              </a:buClr>
            </a:pPr>
            <a:r>
              <a:rPr lang="en-US" dirty="0">
                <a:solidFill>
                  <a:schemeClr val="bg1"/>
                </a:solidFill>
                <a:latin typeface="Fira Sans Condensed" panose="020B0503050000020004" pitchFamily="34" charset="0"/>
              </a:rPr>
              <a:t>volumes:  </a:t>
            </a:r>
          </a:p>
          <a:p>
            <a:pPr>
              <a:buClr>
                <a:schemeClr val="bg1"/>
              </a:buClr>
            </a:pPr>
            <a:r>
              <a:rPr lang="en-US" dirty="0">
                <a:solidFill>
                  <a:schemeClr val="bg1"/>
                </a:solidFill>
                <a:latin typeface="Fira Sans Condensed" panose="020B0503050000020004" pitchFamily="34" charset="0"/>
              </a:rPr>
              <a:t>   </a:t>
            </a:r>
            <a:r>
              <a:rPr lang="en-US" dirty="0" err="1">
                <a:solidFill>
                  <a:schemeClr val="bg1"/>
                </a:solidFill>
                <a:latin typeface="Fira Sans Condensed" panose="020B0503050000020004" pitchFamily="34" charset="0"/>
              </a:rPr>
              <a:t>db_data</a:t>
            </a:r>
            <a:r>
              <a:rPr lang="en-US" dirty="0">
                <a:solidFill>
                  <a:schemeClr val="bg1"/>
                </a:solidFill>
                <a:latin typeface="Fira Sans Condensed" panose="020B0503050000020004" pitchFamily="34" charset="0"/>
              </a:rPr>
              <a:t>:</a:t>
            </a:r>
            <a:endParaRPr lang="ru-RU" dirty="0">
              <a:solidFill>
                <a:schemeClr val="bg1"/>
              </a:solidFill>
              <a:latin typeface="Fira Sans Condensed" panose="020B0503050000020004" pitchFamily="34" charset="0"/>
            </a:endParaRPr>
          </a:p>
        </p:txBody>
      </p:sp>
    </p:spTree>
    <p:extLst>
      <p:ext uri="{BB962C8B-B14F-4D97-AF65-F5344CB8AC3E}">
        <p14:creationId xmlns:p14="http://schemas.microsoft.com/office/powerpoint/2010/main" val="25326482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45B6662F-BF6A-8F24-F70F-89F1947AA96B}"/>
            </a:ext>
          </a:extLst>
        </p:cNvPr>
        <p:cNvGrpSpPr/>
        <p:nvPr/>
      </p:nvGrpSpPr>
      <p:grpSpPr>
        <a:xfrm>
          <a:off x="0" y="0"/>
          <a:ext cx="0" cy="0"/>
          <a:chOff x="0" y="0"/>
          <a:chExt cx="0" cy="0"/>
        </a:xfrm>
      </p:grpSpPr>
      <p:pic>
        <p:nvPicPr>
          <p:cNvPr id="2" name="Рисунок 1">
            <a:extLst>
              <a:ext uri="{FF2B5EF4-FFF2-40B4-BE49-F238E27FC236}">
                <a16:creationId xmlns:a16="http://schemas.microsoft.com/office/drawing/2014/main" id="{84BF8D71-56BF-20DA-F18A-A4C7BBFD353B}"/>
              </a:ext>
            </a:extLst>
          </p:cNvPr>
          <p:cNvPicPr>
            <a:picLocks noChangeAspect="1"/>
          </p:cNvPicPr>
          <p:nvPr/>
        </p:nvPicPr>
        <p:blipFill>
          <a:blip r:embed="rId3"/>
          <a:stretch>
            <a:fillRect/>
          </a:stretch>
        </p:blipFill>
        <p:spPr>
          <a:xfrm>
            <a:off x="-57302" y="264428"/>
            <a:ext cx="1200302" cy="902265"/>
          </a:xfrm>
          <a:prstGeom prst="rect">
            <a:avLst/>
          </a:prstGeom>
          <a:effectLst>
            <a:glow rad="139700">
              <a:schemeClr val="accent2">
                <a:satMod val="175000"/>
                <a:alpha val="40000"/>
              </a:schemeClr>
            </a:glow>
          </a:effectLst>
        </p:spPr>
      </p:pic>
      <p:sp>
        <p:nvSpPr>
          <p:cNvPr id="9" name="Заголовок 2">
            <a:extLst>
              <a:ext uri="{FF2B5EF4-FFF2-40B4-BE49-F238E27FC236}">
                <a16:creationId xmlns:a16="http://schemas.microsoft.com/office/drawing/2014/main" id="{919053C0-9F56-E546-105C-3D9146B07E9D}"/>
              </a:ext>
            </a:extLst>
          </p:cNvPr>
          <p:cNvSpPr>
            <a:spLocks noGrp="1"/>
          </p:cNvSpPr>
          <p:nvPr>
            <p:ph type="title"/>
          </p:nvPr>
        </p:nvSpPr>
        <p:spPr>
          <a:xfrm>
            <a:off x="841067" y="441119"/>
            <a:ext cx="7982242" cy="725574"/>
          </a:xfrm>
        </p:spPr>
        <p:txBody>
          <a:bodyPr/>
          <a:lstStyle/>
          <a:p>
            <a:r>
              <a:rPr lang="ru-RU" sz="3200" dirty="0"/>
              <a:t>Основные команды </a:t>
            </a:r>
            <a:r>
              <a:rPr lang="en-US" sz="3200" dirty="0"/>
              <a:t>Docker Compose</a:t>
            </a:r>
            <a:endParaRPr lang="ru-RU" sz="3200" dirty="0"/>
          </a:p>
        </p:txBody>
      </p:sp>
      <p:graphicFrame>
        <p:nvGraphicFramePr>
          <p:cNvPr id="3" name="Таблица 2">
            <a:extLst>
              <a:ext uri="{FF2B5EF4-FFF2-40B4-BE49-F238E27FC236}">
                <a16:creationId xmlns:a16="http://schemas.microsoft.com/office/drawing/2014/main" id="{33E7813B-DF65-BB53-90F7-E92A66238952}"/>
              </a:ext>
            </a:extLst>
          </p:cNvPr>
          <p:cNvGraphicFramePr>
            <a:graphicFrameLocks noGrp="1"/>
          </p:cNvGraphicFramePr>
          <p:nvPr/>
        </p:nvGraphicFramePr>
        <p:xfrm>
          <a:off x="957256" y="1774467"/>
          <a:ext cx="7749864" cy="2424337"/>
        </p:xfrm>
        <a:graphic>
          <a:graphicData uri="http://schemas.openxmlformats.org/drawingml/2006/table">
            <a:tbl>
              <a:tblPr firstRow="1" bandRow="1">
                <a:tableStyleId>{AF606853-7671-496A-8E4F-DF71F8EC918B}</a:tableStyleId>
              </a:tblPr>
              <a:tblGrid>
                <a:gridCol w="3635064">
                  <a:extLst>
                    <a:ext uri="{9D8B030D-6E8A-4147-A177-3AD203B41FA5}">
                      <a16:colId xmlns:a16="http://schemas.microsoft.com/office/drawing/2014/main" val="2332238174"/>
                    </a:ext>
                  </a:extLst>
                </a:gridCol>
                <a:gridCol w="4114800">
                  <a:extLst>
                    <a:ext uri="{9D8B030D-6E8A-4147-A177-3AD203B41FA5}">
                      <a16:colId xmlns:a16="http://schemas.microsoft.com/office/drawing/2014/main" val="635224807"/>
                    </a:ext>
                  </a:extLst>
                </a:gridCol>
              </a:tblGrid>
              <a:tr h="317473">
                <a:tc>
                  <a:txBody>
                    <a:bodyPr/>
                    <a:lstStyle/>
                    <a:p>
                      <a:r>
                        <a:rPr lang="ru-RU" sz="1400" dirty="0"/>
                        <a:t>Команда</a:t>
                      </a:r>
                    </a:p>
                  </a:txBody>
                  <a:tcPr/>
                </a:tc>
                <a:tc>
                  <a:txBody>
                    <a:bodyPr/>
                    <a:lstStyle/>
                    <a:p>
                      <a:r>
                        <a:rPr lang="ru-RU" sz="1400" dirty="0"/>
                        <a:t>Описание</a:t>
                      </a:r>
                    </a:p>
                  </a:txBody>
                  <a:tcPr/>
                </a:tc>
                <a:extLst>
                  <a:ext uri="{0D108BD9-81ED-4DB2-BD59-A6C34878D82A}">
                    <a16:rowId xmlns:a16="http://schemas.microsoft.com/office/drawing/2014/main" val="1912713696"/>
                  </a:ext>
                </a:extLst>
              </a:tr>
              <a:tr h="351144">
                <a:tc>
                  <a:txBody>
                    <a:bodyPr/>
                    <a:lstStyle/>
                    <a:p>
                      <a:r>
                        <a:rPr lang="en-US" sz="1400" dirty="0">
                          <a:solidFill>
                            <a:schemeClr val="accent1"/>
                          </a:solidFill>
                        </a:rPr>
                        <a:t>docker-compose build</a:t>
                      </a:r>
                      <a:endParaRPr lang="ru-RU" sz="1400" dirty="0">
                        <a:solidFill>
                          <a:schemeClr val="accent1"/>
                        </a:solidFill>
                      </a:endParaRPr>
                    </a:p>
                  </a:txBody>
                  <a:tcPr/>
                </a:tc>
                <a:tc>
                  <a:txBody>
                    <a:bodyPr/>
                    <a:lstStyle/>
                    <a:p>
                      <a:r>
                        <a:rPr lang="ru-RU" sz="1400" dirty="0">
                          <a:solidFill>
                            <a:schemeClr val="accent1"/>
                          </a:solidFill>
                        </a:rPr>
                        <a:t>Сборка образа</a:t>
                      </a:r>
                    </a:p>
                  </a:txBody>
                  <a:tcPr/>
                </a:tc>
                <a:extLst>
                  <a:ext uri="{0D108BD9-81ED-4DB2-BD59-A6C34878D82A}">
                    <a16:rowId xmlns:a16="http://schemas.microsoft.com/office/drawing/2014/main" val="278894862"/>
                  </a:ext>
                </a:extLst>
              </a:tr>
              <a:tr h="351144">
                <a:tc>
                  <a:txBody>
                    <a:bodyPr/>
                    <a:lstStyle/>
                    <a:p>
                      <a:r>
                        <a:rPr lang="en-US" sz="1400" dirty="0">
                          <a:solidFill>
                            <a:schemeClr val="accent1"/>
                          </a:solidFill>
                        </a:rPr>
                        <a:t>docker-compose up</a:t>
                      </a:r>
                      <a:endParaRPr lang="ru-RU" sz="1400" dirty="0">
                        <a:solidFill>
                          <a:schemeClr val="accent1"/>
                        </a:solidFill>
                      </a:endParaRPr>
                    </a:p>
                  </a:txBody>
                  <a:tcPr/>
                </a:tc>
                <a:tc>
                  <a:txBody>
                    <a:bodyPr/>
                    <a:lstStyle/>
                    <a:p>
                      <a:r>
                        <a:rPr lang="ru-RU" sz="1400" dirty="0">
                          <a:solidFill>
                            <a:schemeClr val="accent1"/>
                          </a:solidFill>
                        </a:rPr>
                        <a:t>Создает и запускает контейнеры</a:t>
                      </a:r>
                    </a:p>
                  </a:txBody>
                  <a:tcPr/>
                </a:tc>
                <a:extLst>
                  <a:ext uri="{0D108BD9-81ED-4DB2-BD59-A6C34878D82A}">
                    <a16:rowId xmlns:a16="http://schemas.microsoft.com/office/drawing/2014/main" val="3246320861"/>
                  </a:ext>
                </a:extLst>
              </a:tr>
              <a:tr h="351144">
                <a:tc>
                  <a:txBody>
                    <a:bodyPr/>
                    <a:lstStyle/>
                    <a:p>
                      <a:r>
                        <a:rPr lang="en-US" sz="1400" dirty="0">
                          <a:solidFill>
                            <a:schemeClr val="accent1"/>
                          </a:solidFill>
                        </a:rPr>
                        <a:t>docker-compose up -d</a:t>
                      </a:r>
                      <a:endParaRPr lang="ru-RU" sz="1400" dirty="0">
                        <a:solidFill>
                          <a:schemeClr val="accent1"/>
                        </a:solidFill>
                      </a:endParaRPr>
                    </a:p>
                  </a:txBody>
                  <a:tcPr/>
                </a:tc>
                <a:tc>
                  <a:txBody>
                    <a:bodyPr/>
                    <a:lstStyle/>
                    <a:p>
                      <a:r>
                        <a:rPr lang="ru-RU" sz="1400" dirty="0">
                          <a:solidFill>
                            <a:schemeClr val="accent1"/>
                          </a:solidFill>
                        </a:rPr>
                        <a:t>Запуск в фоновом режиме</a:t>
                      </a:r>
                    </a:p>
                  </a:txBody>
                  <a:tcPr/>
                </a:tc>
                <a:extLst>
                  <a:ext uri="{0D108BD9-81ED-4DB2-BD59-A6C34878D82A}">
                    <a16:rowId xmlns:a16="http://schemas.microsoft.com/office/drawing/2014/main" val="4239106360"/>
                  </a:ext>
                </a:extLst>
              </a:tr>
              <a:tr h="351144">
                <a:tc>
                  <a:txBody>
                    <a:bodyPr/>
                    <a:lstStyle/>
                    <a:p>
                      <a:r>
                        <a:rPr lang="en-US" sz="1400" dirty="0">
                          <a:solidFill>
                            <a:schemeClr val="accent1"/>
                          </a:solidFill>
                        </a:rPr>
                        <a:t>docker-compose down</a:t>
                      </a:r>
                      <a:endParaRPr lang="ru-RU" sz="1400" dirty="0">
                        <a:solidFill>
                          <a:schemeClr val="accent1"/>
                        </a:solidFill>
                      </a:endParaRPr>
                    </a:p>
                  </a:txBody>
                  <a:tcPr/>
                </a:tc>
                <a:tc>
                  <a:txBody>
                    <a:bodyPr/>
                    <a:lstStyle/>
                    <a:p>
                      <a:r>
                        <a:rPr lang="ru-RU" sz="1400" dirty="0">
                          <a:solidFill>
                            <a:schemeClr val="accent1"/>
                          </a:solidFill>
                        </a:rPr>
                        <a:t>Останавливает и удаляет контейнеры</a:t>
                      </a:r>
                    </a:p>
                  </a:txBody>
                  <a:tcPr/>
                </a:tc>
                <a:extLst>
                  <a:ext uri="{0D108BD9-81ED-4DB2-BD59-A6C34878D82A}">
                    <a16:rowId xmlns:a16="http://schemas.microsoft.com/office/drawing/2014/main" val="1136563723"/>
                  </a:ext>
                </a:extLst>
              </a:tr>
              <a:tr h="351144">
                <a:tc>
                  <a:txBody>
                    <a:bodyPr/>
                    <a:lstStyle/>
                    <a:p>
                      <a:r>
                        <a:rPr lang="en-US" sz="1400" dirty="0">
                          <a:solidFill>
                            <a:schemeClr val="accent1"/>
                          </a:solidFill>
                        </a:rPr>
                        <a:t>docker-compose </a:t>
                      </a:r>
                      <a:r>
                        <a:rPr lang="en-US" sz="1400" dirty="0" err="1">
                          <a:solidFill>
                            <a:schemeClr val="accent1"/>
                          </a:solidFill>
                        </a:rPr>
                        <a:t>ps</a:t>
                      </a:r>
                      <a:endParaRPr lang="ru-RU" sz="1400" dirty="0">
                        <a:solidFill>
                          <a:schemeClr val="accent1"/>
                        </a:solidFill>
                      </a:endParaRPr>
                    </a:p>
                  </a:txBody>
                  <a:tcPr/>
                </a:tc>
                <a:tc>
                  <a:txBody>
                    <a:bodyPr/>
                    <a:lstStyle/>
                    <a:p>
                      <a:r>
                        <a:rPr lang="ru-RU" sz="1400" dirty="0">
                          <a:solidFill>
                            <a:schemeClr val="accent1"/>
                          </a:solidFill>
                        </a:rPr>
                        <a:t>Показывает статус сервисов</a:t>
                      </a:r>
                    </a:p>
                  </a:txBody>
                  <a:tcPr/>
                </a:tc>
                <a:extLst>
                  <a:ext uri="{0D108BD9-81ED-4DB2-BD59-A6C34878D82A}">
                    <a16:rowId xmlns:a16="http://schemas.microsoft.com/office/drawing/2014/main" val="2317217676"/>
                  </a:ext>
                </a:extLst>
              </a:tr>
              <a:tr h="351144">
                <a:tc>
                  <a:txBody>
                    <a:bodyPr/>
                    <a:lstStyle/>
                    <a:p>
                      <a:r>
                        <a:rPr lang="en-US" sz="1400" dirty="0">
                          <a:solidFill>
                            <a:schemeClr val="accent1"/>
                          </a:solidFill>
                        </a:rPr>
                        <a:t>docker-compose logs</a:t>
                      </a:r>
                      <a:endParaRPr lang="ru-RU" sz="1400" dirty="0">
                        <a:solidFill>
                          <a:schemeClr val="accent1"/>
                        </a:solidFill>
                      </a:endParaRPr>
                    </a:p>
                  </a:txBody>
                  <a:tcPr/>
                </a:tc>
                <a:tc>
                  <a:txBody>
                    <a:bodyPr/>
                    <a:lstStyle/>
                    <a:p>
                      <a:r>
                        <a:rPr lang="ru-RU" sz="1400" dirty="0">
                          <a:solidFill>
                            <a:schemeClr val="accent1"/>
                          </a:solidFill>
                        </a:rPr>
                        <a:t>Выводит логи сервисов</a:t>
                      </a:r>
                    </a:p>
                  </a:txBody>
                  <a:tcPr/>
                </a:tc>
                <a:extLst>
                  <a:ext uri="{0D108BD9-81ED-4DB2-BD59-A6C34878D82A}">
                    <a16:rowId xmlns:a16="http://schemas.microsoft.com/office/drawing/2014/main" val="2191282037"/>
                  </a:ext>
                </a:extLst>
              </a:tr>
            </a:tbl>
          </a:graphicData>
        </a:graphic>
      </p:graphicFrame>
    </p:spTree>
    <p:extLst>
      <p:ext uri="{BB962C8B-B14F-4D97-AF65-F5344CB8AC3E}">
        <p14:creationId xmlns:p14="http://schemas.microsoft.com/office/powerpoint/2010/main" val="41672679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196A4FD3-9A6C-20AB-89A3-51A8F2786C27}"/>
            </a:ext>
          </a:extLst>
        </p:cNvPr>
        <p:cNvGrpSpPr/>
        <p:nvPr/>
      </p:nvGrpSpPr>
      <p:grpSpPr>
        <a:xfrm>
          <a:off x="0" y="0"/>
          <a:ext cx="0" cy="0"/>
          <a:chOff x="0" y="0"/>
          <a:chExt cx="0" cy="0"/>
        </a:xfrm>
      </p:grpSpPr>
      <p:pic>
        <p:nvPicPr>
          <p:cNvPr id="2" name="Рисунок 1">
            <a:extLst>
              <a:ext uri="{FF2B5EF4-FFF2-40B4-BE49-F238E27FC236}">
                <a16:creationId xmlns:a16="http://schemas.microsoft.com/office/drawing/2014/main" id="{AFD50041-C1FD-56B1-4BE7-AC07A4815DAA}"/>
              </a:ext>
            </a:extLst>
          </p:cNvPr>
          <p:cNvPicPr>
            <a:picLocks noChangeAspect="1"/>
          </p:cNvPicPr>
          <p:nvPr/>
        </p:nvPicPr>
        <p:blipFill>
          <a:blip r:embed="rId3"/>
          <a:stretch>
            <a:fillRect/>
          </a:stretch>
        </p:blipFill>
        <p:spPr>
          <a:xfrm>
            <a:off x="-57302" y="264428"/>
            <a:ext cx="1200302" cy="902265"/>
          </a:xfrm>
          <a:prstGeom prst="rect">
            <a:avLst/>
          </a:prstGeom>
          <a:effectLst>
            <a:glow rad="139700">
              <a:schemeClr val="accent2">
                <a:satMod val="175000"/>
                <a:alpha val="40000"/>
              </a:schemeClr>
            </a:glow>
          </a:effectLst>
        </p:spPr>
      </p:pic>
      <p:sp>
        <p:nvSpPr>
          <p:cNvPr id="9" name="Заголовок 2">
            <a:extLst>
              <a:ext uri="{FF2B5EF4-FFF2-40B4-BE49-F238E27FC236}">
                <a16:creationId xmlns:a16="http://schemas.microsoft.com/office/drawing/2014/main" id="{B5C0852C-B239-419C-DB92-69B6A5956B5F}"/>
              </a:ext>
            </a:extLst>
          </p:cNvPr>
          <p:cNvSpPr>
            <a:spLocks noGrp="1"/>
          </p:cNvSpPr>
          <p:nvPr>
            <p:ph type="title"/>
          </p:nvPr>
        </p:nvSpPr>
        <p:spPr>
          <a:xfrm>
            <a:off x="841067" y="441119"/>
            <a:ext cx="7982242" cy="725574"/>
          </a:xfrm>
        </p:spPr>
        <p:txBody>
          <a:bodyPr/>
          <a:lstStyle/>
          <a:p>
            <a:r>
              <a:rPr lang="ru-RU" sz="3200" dirty="0"/>
              <a:t>Полезные возможности</a:t>
            </a:r>
          </a:p>
        </p:txBody>
      </p:sp>
      <p:sp>
        <p:nvSpPr>
          <p:cNvPr id="4" name="TextBox 3">
            <a:extLst>
              <a:ext uri="{FF2B5EF4-FFF2-40B4-BE49-F238E27FC236}">
                <a16:creationId xmlns:a16="http://schemas.microsoft.com/office/drawing/2014/main" id="{13253FE1-0A0E-B11F-764B-CAF02C9DA7AC}"/>
              </a:ext>
            </a:extLst>
          </p:cNvPr>
          <p:cNvSpPr txBox="1"/>
          <p:nvPr/>
        </p:nvSpPr>
        <p:spPr>
          <a:xfrm>
            <a:off x="1551672" y="1737767"/>
            <a:ext cx="6396254" cy="1893339"/>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Ø"/>
            </a:pPr>
            <a:r>
              <a:rPr lang="ru-RU" sz="1600" b="1" dirty="0">
                <a:solidFill>
                  <a:schemeClr val="bg1"/>
                </a:solidFill>
              </a:rPr>
              <a:t>Переменные окружения</a:t>
            </a:r>
            <a:r>
              <a:rPr lang="ru-RU" sz="1600" dirty="0">
                <a:solidFill>
                  <a:schemeClr val="bg1"/>
                </a:solidFill>
              </a:rPr>
              <a:t> - можно использовать .</a:t>
            </a:r>
            <a:r>
              <a:rPr lang="ru-RU" sz="1600" dirty="0" err="1">
                <a:solidFill>
                  <a:schemeClr val="bg1"/>
                </a:solidFill>
              </a:rPr>
              <a:t>env</a:t>
            </a:r>
            <a:r>
              <a:rPr lang="ru-RU" sz="1600" dirty="0">
                <a:solidFill>
                  <a:schemeClr val="bg1"/>
                </a:solidFill>
              </a:rPr>
              <a:t> файлы</a:t>
            </a:r>
          </a:p>
          <a:p>
            <a:pPr marL="285750" indent="-285750">
              <a:lnSpc>
                <a:spcPct val="150000"/>
              </a:lnSpc>
              <a:buClr>
                <a:schemeClr val="bg1"/>
              </a:buClr>
              <a:buFont typeface="Wingdings" panose="05000000000000000000" pitchFamily="2" charset="2"/>
              <a:buChar char="Ø"/>
            </a:pPr>
            <a:r>
              <a:rPr lang="ru-RU" sz="1600" b="1" dirty="0">
                <a:solidFill>
                  <a:schemeClr val="bg1"/>
                </a:solidFill>
              </a:rPr>
              <a:t>Наследование конфигов</a:t>
            </a:r>
            <a:r>
              <a:rPr lang="ru-RU" sz="1600" dirty="0">
                <a:solidFill>
                  <a:schemeClr val="bg1"/>
                </a:solidFill>
              </a:rPr>
              <a:t> - с помощью </a:t>
            </a:r>
            <a:r>
              <a:rPr lang="ru-RU" sz="1600" dirty="0" err="1">
                <a:solidFill>
                  <a:schemeClr val="bg1"/>
                </a:solidFill>
              </a:rPr>
              <a:t>extends</a:t>
            </a:r>
            <a:endParaRPr lang="ru-RU" sz="1600" dirty="0">
              <a:solidFill>
                <a:schemeClr val="bg1"/>
              </a:solidFill>
            </a:endParaRPr>
          </a:p>
          <a:p>
            <a:pPr marL="285750" indent="-285750">
              <a:lnSpc>
                <a:spcPct val="150000"/>
              </a:lnSpc>
              <a:buClr>
                <a:schemeClr val="bg1"/>
              </a:buClr>
              <a:buFont typeface="Wingdings" panose="05000000000000000000" pitchFamily="2" charset="2"/>
              <a:buChar char="Ø"/>
            </a:pPr>
            <a:r>
              <a:rPr lang="ru-RU" sz="1600" b="1" dirty="0">
                <a:solidFill>
                  <a:schemeClr val="bg1"/>
                </a:solidFill>
              </a:rPr>
              <a:t>Масштабирование</a:t>
            </a:r>
            <a:r>
              <a:rPr lang="ru-RU" sz="1600" dirty="0">
                <a:solidFill>
                  <a:schemeClr val="bg1"/>
                </a:solidFill>
              </a:rPr>
              <a:t> - `</a:t>
            </a:r>
            <a:r>
              <a:rPr lang="ru-RU" sz="1600" dirty="0" err="1">
                <a:solidFill>
                  <a:schemeClr val="bg1"/>
                </a:solidFill>
              </a:rPr>
              <a:t>docker-compose</a:t>
            </a:r>
            <a:r>
              <a:rPr lang="ru-RU" sz="1600" dirty="0">
                <a:solidFill>
                  <a:schemeClr val="bg1"/>
                </a:solidFill>
              </a:rPr>
              <a:t> </a:t>
            </a:r>
            <a:r>
              <a:rPr lang="ru-RU" sz="1600" dirty="0" err="1">
                <a:solidFill>
                  <a:schemeClr val="bg1"/>
                </a:solidFill>
              </a:rPr>
              <a:t>up</a:t>
            </a:r>
            <a:r>
              <a:rPr lang="ru-RU" sz="1600" dirty="0">
                <a:solidFill>
                  <a:schemeClr val="bg1"/>
                </a:solidFill>
              </a:rPr>
              <a:t> --</a:t>
            </a:r>
            <a:r>
              <a:rPr lang="ru-RU" sz="1600" dirty="0" err="1">
                <a:solidFill>
                  <a:schemeClr val="bg1"/>
                </a:solidFill>
              </a:rPr>
              <a:t>scale</a:t>
            </a:r>
            <a:r>
              <a:rPr lang="ru-RU" sz="1600" dirty="0">
                <a:solidFill>
                  <a:schemeClr val="bg1"/>
                </a:solidFill>
              </a:rPr>
              <a:t> </a:t>
            </a:r>
            <a:r>
              <a:rPr lang="ru-RU" sz="1600" dirty="0" err="1">
                <a:solidFill>
                  <a:schemeClr val="bg1"/>
                </a:solidFill>
              </a:rPr>
              <a:t>web</a:t>
            </a:r>
            <a:r>
              <a:rPr lang="ru-RU" sz="1600" dirty="0">
                <a:solidFill>
                  <a:schemeClr val="bg1"/>
                </a:solidFill>
              </a:rPr>
              <a:t>=3`	Создаст 3 сервиса </a:t>
            </a:r>
            <a:r>
              <a:rPr lang="ru-RU" sz="1600" dirty="0" err="1">
                <a:solidFill>
                  <a:schemeClr val="bg1"/>
                </a:solidFill>
              </a:rPr>
              <a:t>web</a:t>
            </a:r>
            <a:r>
              <a:rPr lang="ru-RU" sz="1600" dirty="0">
                <a:solidFill>
                  <a:schemeClr val="bg1"/>
                </a:solidFill>
              </a:rPr>
              <a:t> но без балансировки</a:t>
            </a:r>
          </a:p>
          <a:p>
            <a:pPr marL="285750" indent="-285750">
              <a:lnSpc>
                <a:spcPct val="150000"/>
              </a:lnSpc>
              <a:buClr>
                <a:schemeClr val="bg1"/>
              </a:buClr>
              <a:buFont typeface="Wingdings" panose="05000000000000000000" pitchFamily="2" charset="2"/>
              <a:buChar char="Ø"/>
            </a:pPr>
            <a:r>
              <a:rPr lang="ru-RU" sz="1600" b="1" dirty="0" err="1">
                <a:solidFill>
                  <a:schemeClr val="bg1"/>
                </a:solidFill>
              </a:rPr>
              <a:t>Переиспользование</a:t>
            </a:r>
            <a:r>
              <a:rPr lang="ru-RU" sz="1600" dirty="0">
                <a:solidFill>
                  <a:schemeClr val="bg1"/>
                </a:solidFill>
              </a:rPr>
              <a:t> - один файл для </a:t>
            </a:r>
            <a:r>
              <a:rPr lang="ru-RU" sz="1600" dirty="0" err="1">
                <a:solidFill>
                  <a:schemeClr val="bg1"/>
                </a:solidFill>
              </a:rPr>
              <a:t>dev</a:t>
            </a:r>
            <a:r>
              <a:rPr lang="ru-RU" sz="1600" dirty="0">
                <a:solidFill>
                  <a:schemeClr val="bg1"/>
                </a:solidFill>
              </a:rPr>
              <a:t>, </a:t>
            </a:r>
            <a:r>
              <a:rPr lang="ru-RU" sz="1600" dirty="0" err="1">
                <a:solidFill>
                  <a:schemeClr val="bg1"/>
                </a:solidFill>
              </a:rPr>
              <a:t>test</a:t>
            </a:r>
            <a:r>
              <a:rPr lang="ru-RU" sz="1600" dirty="0">
                <a:solidFill>
                  <a:schemeClr val="bg1"/>
                </a:solidFill>
              </a:rPr>
              <a:t> и </a:t>
            </a:r>
            <a:r>
              <a:rPr lang="ru-RU" sz="1600" dirty="0" err="1">
                <a:solidFill>
                  <a:schemeClr val="bg1"/>
                </a:solidFill>
              </a:rPr>
              <a:t>prod</a:t>
            </a:r>
            <a:endParaRPr lang="ru-RU" sz="1600" dirty="0">
              <a:solidFill>
                <a:schemeClr val="bg1"/>
              </a:solidFill>
            </a:endParaRPr>
          </a:p>
        </p:txBody>
      </p:sp>
    </p:spTree>
    <p:extLst>
      <p:ext uri="{BB962C8B-B14F-4D97-AF65-F5344CB8AC3E}">
        <p14:creationId xmlns:p14="http://schemas.microsoft.com/office/powerpoint/2010/main" val="38742355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5201F1E4-B3E1-FF90-F509-6AB67029B96E}"/>
            </a:ext>
          </a:extLst>
        </p:cNvPr>
        <p:cNvGrpSpPr/>
        <p:nvPr/>
      </p:nvGrpSpPr>
      <p:grpSpPr>
        <a:xfrm>
          <a:off x="0" y="0"/>
          <a:ext cx="0" cy="0"/>
          <a:chOff x="0" y="0"/>
          <a:chExt cx="0" cy="0"/>
        </a:xfrm>
      </p:grpSpPr>
      <p:sp>
        <p:nvSpPr>
          <p:cNvPr id="9" name="Заголовок 2">
            <a:extLst>
              <a:ext uri="{FF2B5EF4-FFF2-40B4-BE49-F238E27FC236}">
                <a16:creationId xmlns:a16="http://schemas.microsoft.com/office/drawing/2014/main" id="{01703E81-3E75-FD74-3578-2871B763DC9B}"/>
              </a:ext>
            </a:extLst>
          </p:cNvPr>
          <p:cNvSpPr>
            <a:spLocks noGrp="1"/>
          </p:cNvSpPr>
          <p:nvPr>
            <p:ph type="title"/>
          </p:nvPr>
        </p:nvSpPr>
        <p:spPr>
          <a:xfrm>
            <a:off x="841067" y="441119"/>
            <a:ext cx="7982242" cy="725574"/>
          </a:xfrm>
        </p:spPr>
        <p:txBody>
          <a:bodyPr/>
          <a:lstStyle/>
          <a:p>
            <a:r>
              <a:rPr lang="ru-RU" sz="3200" dirty="0"/>
              <a:t>Docker </a:t>
            </a:r>
            <a:r>
              <a:rPr lang="ru-RU" sz="3200" dirty="0" err="1"/>
              <a:t>Compose</a:t>
            </a:r>
            <a:r>
              <a:rPr lang="ru-RU" sz="3200" dirty="0"/>
              <a:t> особенно полезен для:</a:t>
            </a:r>
          </a:p>
        </p:txBody>
      </p:sp>
      <p:sp>
        <p:nvSpPr>
          <p:cNvPr id="4" name="TextBox 3">
            <a:extLst>
              <a:ext uri="{FF2B5EF4-FFF2-40B4-BE49-F238E27FC236}">
                <a16:creationId xmlns:a16="http://schemas.microsoft.com/office/drawing/2014/main" id="{D9412581-20AF-4067-BF20-B6B6645D351E}"/>
              </a:ext>
            </a:extLst>
          </p:cNvPr>
          <p:cNvSpPr txBox="1"/>
          <p:nvPr/>
        </p:nvSpPr>
        <p:spPr>
          <a:xfrm>
            <a:off x="1043672" y="1417727"/>
            <a:ext cx="6396254" cy="1524007"/>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Ø"/>
            </a:pPr>
            <a:r>
              <a:rPr lang="ru-RU" sz="1600" b="1" dirty="0">
                <a:solidFill>
                  <a:schemeClr val="bg1"/>
                </a:solidFill>
              </a:rPr>
              <a:t> Локальной разработки</a:t>
            </a:r>
          </a:p>
          <a:p>
            <a:pPr marL="285750" indent="-285750">
              <a:lnSpc>
                <a:spcPct val="150000"/>
              </a:lnSpc>
              <a:buClr>
                <a:schemeClr val="bg1"/>
              </a:buClr>
              <a:buFont typeface="Wingdings" panose="05000000000000000000" pitchFamily="2" charset="2"/>
              <a:buChar char="Ø"/>
            </a:pPr>
            <a:r>
              <a:rPr lang="ru-RU" sz="1600" b="1" dirty="0">
                <a:solidFill>
                  <a:schemeClr val="bg1"/>
                </a:solidFill>
              </a:rPr>
              <a:t> Тестирования</a:t>
            </a:r>
          </a:p>
          <a:p>
            <a:pPr marL="285750" indent="-285750">
              <a:lnSpc>
                <a:spcPct val="150000"/>
              </a:lnSpc>
              <a:buClr>
                <a:schemeClr val="bg1"/>
              </a:buClr>
              <a:buFont typeface="Wingdings" panose="05000000000000000000" pitchFamily="2" charset="2"/>
              <a:buChar char="Ø"/>
            </a:pPr>
            <a:r>
              <a:rPr lang="ru-RU" sz="1600" b="1" dirty="0">
                <a:solidFill>
                  <a:schemeClr val="bg1"/>
                </a:solidFill>
              </a:rPr>
              <a:t>Демонстрации работы приложения</a:t>
            </a:r>
          </a:p>
          <a:p>
            <a:pPr marL="285750" indent="-285750">
              <a:lnSpc>
                <a:spcPct val="150000"/>
              </a:lnSpc>
              <a:buClr>
                <a:schemeClr val="bg1"/>
              </a:buClr>
              <a:buFont typeface="Wingdings" panose="05000000000000000000" pitchFamily="2" charset="2"/>
              <a:buChar char="Ø"/>
            </a:pPr>
            <a:r>
              <a:rPr lang="ru-RU" sz="1600" b="1" dirty="0">
                <a:solidFill>
                  <a:schemeClr val="bg1"/>
                </a:solidFill>
              </a:rPr>
              <a:t> Быстрого развертывания стека технологий</a:t>
            </a:r>
            <a:endParaRPr lang="ru-RU" sz="1600" dirty="0">
              <a:solidFill>
                <a:schemeClr val="bg1"/>
              </a:solidFill>
            </a:endParaRPr>
          </a:p>
        </p:txBody>
      </p:sp>
      <p:sp>
        <p:nvSpPr>
          <p:cNvPr id="3" name="TextBox 2">
            <a:extLst>
              <a:ext uri="{FF2B5EF4-FFF2-40B4-BE49-F238E27FC236}">
                <a16:creationId xmlns:a16="http://schemas.microsoft.com/office/drawing/2014/main" id="{5484945A-B2C1-D71A-7AA6-8AE27A705D39}"/>
              </a:ext>
            </a:extLst>
          </p:cNvPr>
          <p:cNvSpPr txBox="1"/>
          <p:nvPr/>
        </p:nvSpPr>
        <p:spPr>
          <a:xfrm>
            <a:off x="1043672" y="3266847"/>
            <a:ext cx="6775555" cy="1154675"/>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Ø"/>
            </a:pPr>
            <a:r>
              <a:rPr lang="ru-RU" sz="1600" dirty="0">
                <a:solidFill>
                  <a:schemeClr val="bg1"/>
                </a:solidFill>
              </a:rPr>
              <a:t>Для </a:t>
            </a:r>
            <a:r>
              <a:rPr lang="ru-RU" sz="1600" dirty="0" err="1">
                <a:solidFill>
                  <a:schemeClr val="bg1"/>
                </a:solidFill>
              </a:rPr>
              <a:t>production</a:t>
            </a:r>
            <a:r>
              <a:rPr lang="ru-RU" sz="1600" dirty="0">
                <a:solidFill>
                  <a:schemeClr val="bg1"/>
                </a:solidFill>
              </a:rPr>
              <a:t>-сред обычно используют более продвинутые оркестраторы, такие как </a:t>
            </a:r>
            <a:r>
              <a:rPr lang="ru-RU" sz="1600" dirty="0" err="1">
                <a:solidFill>
                  <a:schemeClr val="bg1"/>
                </a:solidFill>
              </a:rPr>
              <a:t>Kubernetes</a:t>
            </a:r>
            <a:r>
              <a:rPr lang="ru-RU" sz="1600" dirty="0">
                <a:solidFill>
                  <a:schemeClr val="bg1"/>
                </a:solidFill>
              </a:rPr>
              <a:t>, но Docker </a:t>
            </a:r>
            <a:r>
              <a:rPr lang="ru-RU" sz="1600" dirty="0" err="1">
                <a:solidFill>
                  <a:schemeClr val="bg1"/>
                </a:solidFill>
              </a:rPr>
              <a:t>Compose</a:t>
            </a:r>
            <a:r>
              <a:rPr lang="ru-RU" sz="1600" dirty="0">
                <a:solidFill>
                  <a:schemeClr val="bg1"/>
                </a:solidFill>
              </a:rPr>
              <a:t> остается незаменимым инструментом для разработчиков.</a:t>
            </a:r>
          </a:p>
        </p:txBody>
      </p:sp>
    </p:spTree>
    <p:extLst>
      <p:ext uri="{BB962C8B-B14F-4D97-AF65-F5344CB8AC3E}">
        <p14:creationId xmlns:p14="http://schemas.microsoft.com/office/powerpoint/2010/main" val="9031415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C1F6E079-F5B3-6F2B-8BCF-E46A3F098513}"/>
            </a:ext>
          </a:extLst>
        </p:cNvPr>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9D21BE53-7ACB-9EE5-AF11-C807B179432E}"/>
              </a:ext>
            </a:extLst>
          </p:cNvPr>
          <p:cNvSpPr/>
          <p:nvPr/>
        </p:nvSpPr>
        <p:spPr>
          <a:xfrm>
            <a:off x="2038350" y="1576387"/>
            <a:ext cx="5067300" cy="19907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sz="4000" b="1" dirty="0">
                <a:solidFill>
                  <a:srgbClr val="DADADA"/>
                </a:solidFill>
                <a:latin typeface="??"/>
              </a:rPr>
              <a:t>Заключение</a:t>
            </a:r>
          </a:p>
        </p:txBody>
      </p:sp>
    </p:spTree>
    <p:extLst>
      <p:ext uri="{BB962C8B-B14F-4D97-AF65-F5344CB8AC3E}">
        <p14:creationId xmlns:p14="http://schemas.microsoft.com/office/powerpoint/2010/main" val="6192590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9A78020C-1E0D-6484-F20C-845F26CC453B}"/>
            </a:ext>
          </a:extLst>
        </p:cNvPr>
        <p:cNvGrpSpPr/>
        <p:nvPr/>
      </p:nvGrpSpPr>
      <p:grpSpPr>
        <a:xfrm>
          <a:off x="0" y="0"/>
          <a:ext cx="0" cy="0"/>
          <a:chOff x="0" y="0"/>
          <a:chExt cx="0" cy="0"/>
        </a:xfrm>
      </p:grpSpPr>
      <p:sp>
        <p:nvSpPr>
          <p:cNvPr id="3" name="Заголовок 2">
            <a:extLst>
              <a:ext uri="{FF2B5EF4-FFF2-40B4-BE49-F238E27FC236}">
                <a16:creationId xmlns:a16="http://schemas.microsoft.com/office/drawing/2014/main" id="{51A9D672-3F48-17B9-5DD8-0812372423FB}"/>
              </a:ext>
            </a:extLst>
          </p:cNvPr>
          <p:cNvSpPr>
            <a:spLocks noGrp="1"/>
          </p:cNvSpPr>
          <p:nvPr>
            <p:ph type="title"/>
          </p:nvPr>
        </p:nvSpPr>
        <p:spPr>
          <a:xfrm>
            <a:off x="841067" y="441119"/>
            <a:ext cx="7982242" cy="725574"/>
          </a:xfrm>
        </p:spPr>
        <p:txBody>
          <a:bodyPr/>
          <a:lstStyle/>
          <a:p>
            <a:r>
              <a:rPr lang="ru-RU" sz="3200" b="1" i="0" dirty="0">
                <a:solidFill>
                  <a:srgbClr val="DADADA"/>
                </a:solidFill>
                <a:effectLst/>
                <a:latin typeface="??"/>
              </a:rPr>
              <a:t>Интересные моменты </a:t>
            </a:r>
            <a:endParaRPr lang="ru-RU" sz="3200" dirty="0"/>
          </a:p>
        </p:txBody>
      </p:sp>
      <p:sp>
        <p:nvSpPr>
          <p:cNvPr id="4" name="TextBox 3">
            <a:extLst>
              <a:ext uri="{FF2B5EF4-FFF2-40B4-BE49-F238E27FC236}">
                <a16:creationId xmlns:a16="http://schemas.microsoft.com/office/drawing/2014/main" id="{6B714567-C0A8-EEFA-225C-6CCD907AA50C}"/>
              </a:ext>
            </a:extLst>
          </p:cNvPr>
          <p:cNvSpPr txBox="1"/>
          <p:nvPr/>
        </p:nvSpPr>
        <p:spPr>
          <a:xfrm>
            <a:off x="1145272" y="1499007"/>
            <a:ext cx="6396254" cy="3001334"/>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Ø"/>
            </a:pPr>
            <a:r>
              <a:rPr lang="ru-RU" sz="1600" b="1" dirty="0">
                <a:solidFill>
                  <a:schemeClr val="bg1"/>
                </a:solidFill>
              </a:rPr>
              <a:t>Кэширование слоев в </a:t>
            </a:r>
            <a:r>
              <a:rPr lang="en-US" sz="1600" b="1" dirty="0">
                <a:solidFill>
                  <a:schemeClr val="bg1"/>
                </a:solidFill>
              </a:rPr>
              <a:t>Docker</a:t>
            </a:r>
            <a:endParaRPr lang="ru-RU" sz="1600" b="1" dirty="0">
              <a:solidFill>
                <a:schemeClr val="bg1"/>
              </a:solidFill>
            </a:endParaRPr>
          </a:p>
          <a:p>
            <a:pPr lvl="1">
              <a:lnSpc>
                <a:spcPct val="150000"/>
              </a:lnSpc>
              <a:buClr>
                <a:schemeClr val="bg1"/>
              </a:buClr>
            </a:pPr>
            <a:r>
              <a:rPr lang="ru-RU" sz="1600" b="1" dirty="0">
                <a:solidFill>
                  <a:schemeClr val="bg1"/>
                </a:solidFill>
              </a:rPr>
              <a:t>        </a:t>
            </a:r>
            <a:r>
              <a:rPr lang="ru-RU" sz="1600" dirty="0">
                <a:solidFill>
                  <a:schemeClr val="bg1"/>
                </a:solidFill>
              </a:rPr>
              <a:t>Редко меняющиеся команды (установка пакетов) размещайте </a:t>
            </a:r>
            <a:r>
              <a:rPr lang="ru-RU" sz="1600" b="1" dirty="0">
                <a:solidFill>
                  <a:schemeClr val="bg1"/>
                </a:solidFill>
              </a:rPr>
              <a:t>в начале. </a:t>
            </a:r>
          </a:p>
          <a:p>
            <a:pPr lvl="1">
              <a:lnSpc>
                <a:spcPct val="150000"/>
              </a:lnSpc>
              <a:buClr>
                <a:schemeClr val="bg1"/>
              </a:buClr>
            </a:pPr>
            <a:r>
              <a:rPr lang="ru-RU" sz="1600" b="1" dirty="0">
                <a:solidFill>
                  <a:schemeClr val="bg1"/>
                </a:solidFill>
              </a:rPr>
              <a:t>        </a:t>
            </a:r>
            <a:r>
              <a:rPr lang="ru-RU" sz="1600" dirty="0">
                <a:solidFill>
                  <a:schemeClr val="bg1"/>
                </a:solidFill>
              </a:rPr>
              <a:t>Часто меняющиеся (код приложения) — </a:t>
            </a:r>
            <a:r>
              <a:rPr lang="ru-RU" sz="1600" b="1" dirty="0">
                <a:solidFill>
                  <a:schemeClr val="bg1"/>
                </a:solidFill>
              </a:rPr>
              <a:t>в конце.</a:t>
            </a:r>
          </a:p>
          <a:p>
            <a:pPr marL="285750" lvl="1" indent="-285750">
              <a:lnSpc>
                <a:spcPct val="150000"/>
              </a:lnSpc>
              <a:buClr>
                <a:schemeClr val="bg1"/>
              </a:buClr>
              <a:buFont typeface="Wingdings" panose="05000000000000000000" pitchFamily="2" charset="2"/>
              <a:buChar char="Ø"/>
            </a:pPr>
            <a:r>
              <a:rPr lang="ru-RU" sz="1600" b="1" dirty="0">
                <a:solidFill>
                  <a:schemeClr val="bg1"/>
                </a:solidFill>
              </a:rPr>
              <a:t>Уменьшение размера образа</a:t>
            </a:r>
          </a:p>
          <a:p>
            <a:pPr lvl="1">
              <a:lnSpc>
                <a:spcPct val="150000"/>
              </a:lnSpc>
              <a:buClr>
                <a:schemeClr val="bg1"/>
              </a:buClr>
            </a:pPr>
            <a:r>
              <a:rPr lang="ru-RU" sz="1600" b="1" dirty="0">
                <a:solidFill>
                  <a:schemeClr val="bg1"/>
                </a:solidFill>
              </a:rPr>
              <a:t>        Образы на базе </a:t>
            </a:r>
            <a:r>
              <a:rPr lang="en-US" sz="1600" b="1" dirty="0">
                <a:solidFill>
                  <a:schemeClr val="bg1"/>
                </a:solidFill>
              </a:rPr>
              <a:t>alpine</a:t>
            </a:r>
            <a:endParaRPr lang="ru-RU" sz="1600" b="1" dirty="0">
              <a:solidFill>
                <a:schemeClr val="bg1"/>
              </a:solidFill>
            </a:endParaRPr>
          </a:p>
          <a:p>
            <a:pPr lvl="1">
              <a:lnSpc>
                <a:spcPct val="150000"/>
              </a:lnSpc>
              <a:buClr>
                <a:schemeClr val="bg1"/>
              </a:buClr>
            </a:pPr>
            <a:r>
              <a:rPr lang="ru-RU" sz="1600" b="1" dirty="0">
                <a:solidFill>
                  <a:schemeClr val="bg1"/>
                </a:solidFill>
              </a:rPr>
              <a:t>        Многоступенчатая сборка</a:t>
            </a:r>
          </a:p>
          <a:p>
            <a:pPr marL="285750" indent="-285750">
              <a:lnSpc>
                <a:spcPct val="150000"/>
              </a:lnSpc>
              <a:buClr>
                <a:schemeClr val="bg1"/>
              </a:buClr>
              <a:buFont typeface="Wingdings" panose="05000000000000000000" pitchFamily="2" charset="2"/>
              <a:buChar char="Ø"/>
            </a:pPr>
            <a:r>
              <a:rPr lang="en-US" sz="1600" b="1" dirty="0" err="1">
                <a:solidFill>
                  <a:schemeClr val="bg1"/>
                </a:solidFill>
              </a:rPr>
              <a:t>dockerignore</a:t>
            </a:r>
            <a:r>
              <a:rPr lang="en-US" sz="1600" b="1" dirty="0">
                <a:solidFill>
                  <a:schemeClr val="bg1"/>
                </a:solidFill>
              </a:rPr>
              <a:t> – </a:t>
            </a:r>
            <a:r>
              <a:rPr lang="ru-RU" sz="1600" b="1" dirty="0">
                <a:solidFill>
                  <a:schemeClr val="bg1"/>
                </a:solidFill>
              </a:rPr>
              <a:t>что исключать?</a:t>
            </a:r>
          </a:p>
        </p:txBody>
      </p:sp>
    </p:spTree>
    <p:extLst>
      <p:ext uri="{BB962C8B-B14F-4D97-AF65-F5344CB8AC3E}">
        <p14:creationId xmlns:p14="http://schemas.microsoft.com/office/powerpoint/2010/main" val="38550120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55B72FE2-ABBA-7ED4-8F19-966E5B6DAC9D}"/>
            </a:ext>
          </a:extLst>
        </p:cNvPr>
        <p:cNvGrpSpPr/>
        <p:nvPr/>
      </p:nvGrpSpPr>
      <p:grpSpPr>
        <a:xfrm>
          <a:off x="0" y="0"/>
          <a:ext cx="0" cy="0"/>
          <a:chOff x="0" y="0"/>
          <a:chExt cx="0" cy="0"/>
        </a:xfrm>
      </p:grpSpPr>
      <p:sp>
        <p:nvSpPr>
          <p:cNvPr id="3" name="Заголовок 2">
            <a:extLst>
              <a:ext uri="{FF2B5EF4-FFF2-40B4-BE49-F238E27FC236}">
                <a16:creationId xmlns:a16="http://schemas.microsoft.com/office/drawing/2014/main" id="{BCF34F62-08EE-DD89-AA4E-992F26A24A3C}"/>
              </a:ext>
            </a:extLst>
          </p:cNvPr>
          <p:cNvSpPr>
            <a:spLocks noGrp="1"/>
          </p:cNvSpPr>
          <p:nvPr>
            <p:ph type="title"/>
          </p:nvPr>
        </p:nvSpPr>
        <p:spPr>
          <a:xfrm>
            <a:off x="841067" y="441119"/>
            <a:ext cx="7982242" cy="725574"/>
          </a:xfrm>
        </p:spPr>
        <p:txBody>
          <a:bodyPr/>
          <a:lstStyle/>
          <a:p>
            <a:r>
              <a:rPr lang="ru-RU" sz="3200" b="1" i="0" dirty="0">
                <a:solidFill>
                  <a:srgbClr val="DADADA"/>
                </a:solidFill>
                <a:effectLst/>
                <a:latin typeface="??"/>
              </a:rPr>
              <a:t>Интересные моменты </a:t>
            </a:r>
            <a:endParaRPr lang="ru-RU" sz="3200" dirty="0"/>
          </a:p>
        </p:txBody>
      </p:sp>
      <p:sp>
        <p:nvSpPr>
          <p:cNvPr id="4" name="TextBox 3">
            <a:extLst>
              <a:ext uri="{FF2B5EF4-FFF2-40B4-BE49-F238E27FC236}">
                <a16:creationId xmlns:a16="http://schemas.microsoft.com/office/drawing/2014/main" id="{F8F0DFE2-E75D-F837-25A9-AD3AF941562E}"/>
              </a:ext>
            </a:extLst>
          </p:cNvPr>
          <p:cNvSpPr txBox="1"/>
          <p:nvPr/>
        </p:nvSpPr>
        <p:spPr>
          <a:xfrm>
            <a:off x="1145272" y="1499007"/>
            <a:ext cx="6396254" cy="3001334"/>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Ø"/>
            </a:pPr>
            <a:r>
              <a:rPr lang="ru-RU" sz="1600" b="1" dirty="0">
                <a:solidFill>
                  <a:schemeClr val="bg1"/>
                </a:solidFill>
              </a:rPr>
              <a:t>Кэширование слоев в </a:t>
            </a:r>
            <a:r>
              <a:rPr lang="en-US" sz="1600" b="1" dirty="0">
                <a:solidFill>
                  <a:schemeClr val="bg1"/>
                </a:solidFill>
              </a:rPr>
              <a:t>Docker</a:t>
            </a:r>
            <a:endParaRPr lang="ru-RU" sz="1600" b="1" dirty="0">
              <a:solidFill>
                <a:schemeClr val="bg1"/>
              </a:solidFill>
            </a:endParaRPr>
          </a:p>
          <a:p>
            <a:pPr lvl="1">
              <a:lnSpc>
                <a:spcPct val="150000"/>
              </a:lnSpc>
              <a:buClr>
                <a:schemeClr val="bg1"/>
              </a:buClr>
            </a:pPr>
            <a:r>
              <a:rPr lang="ru-RU" sz="1600" b="1" dirty="0">
                <a:solidFill>
                  <a:schemeClr val="bg1"/>
                </a:solidFill>
              </a:rPr>
              <a:t>        </a:t>
            </a:r>
            <a:r>
              <a:rPr lang="ru-RU" sz="1600" dirty="0">
                <a:solidFill>
                  <a:schemeClr val="bg1"/>
                </a:solidFill>
              </a:rPr>
              <a:t>Редко меняющиеся команды (установка пакетов) размещайте </a:t>
            </a:r>
            <a:r>
              <a:rPr lang="ru-RU" sz="1600" b="1" dirty="0">
                <a:solidFill>
                  <a:schemeClr val="bg1"/>
                </a:solidFill>
              </a:rPr>
              <a:t>в начале. </a:t>
            </a:r>
          </a:p>
          <a:p>
            <a:pPr lvl="1">
              <a:lnSpc>
                <a:spcPct val="150000"/>
              </a:lnSpc>
              <a:buClr>
                <a:schemeClr val="bg1"/>
              </a:buClr>
            </a:pPr>
            <a:r>
              <a:rPr lang="ru-RU" sz="1600" b="1" dirty="0">
                <a:solidFill>
                  <a:schemeClr val="bg1"/>
                </a:solidFill>
              </a:rPr>
              <a:t>        </a:t>
            </a:r>
            <a:r>
              <a:rPr lang="ru-RU" sz="1600" dirty="0">
                <a:solidFill>
                  <a:schemeClr val="bg1"/>
                </a:solidFill>
              </a:rPr>
              <a:t>Часто меняющиеся (код приложения) — </a:t>
            </a:r>
            <a:r>
              <a:rPr lang="ru-RU" sz="1600" b="1" dirty="0">
                <a:solidFill>
                  <a:schemeClr val="bg1"/>
                </a:solidFill>
              </a:rPr>
              <a:t>в конце.</a:t>
            </a:r>
          </a:p>
          <a:p>
            <a:pPr marL="285750" lvl="1" indent="-285750">
              <a:lnSpc>
                <a:spcPct val="150000"/>
              </a:lnSpc>
              <a:buClr>
                <a:schemeClr val="bg1"/>
              </a:buClr>
              <a:buFont typeface="Wingdings" panose="05000000000000000000" pitchFamily="2" charset="2"/>
              <a:buChar char="Ø"/>
            </a:pPr>
            <a:r>
              <a:rPr lang="ru-RU" sz="1600" b="1" dirty="0">
                <a:solidFill>
                  <a:schemeClr val="bg1"/>
                </a:solidFill>
              </a:rPr>
              <a:t>Уменьшение размера образа</a:t>
            </a:r>
          </a:p>
          <a:p>
            <a:pPr lvl="1">
              <a:lnSpc>
                <a:spcPct val="150000"/>
              </a:lnSpc>
              <a:buClr>
                <a:schemeClr val="bg1"/>
              </a:buClr>
            </a:pPr>
            <a:r>
              <a:rPr lang="ru-RU" sz="1600" b="1" dirty="0">
                <a:solidFill>
                  <a:schemeClr val="bg1"/>
                </a:solidFill>
              </a:rPr>
              <a:t>        Образы на базе </a:t>
            </a:r>
            <a:r>
              <a:rPr lang="en-US" sz="1600" b="1" dirty="0">
                <a:solidFill>
                  <a:schemeClr val="bg1"/>
                </a:solidFill>
              </a:rPr>
              <a:t>alpine</a:t>
            </a:r>
            <a:endParaRPr lang="ru-RU" sz="1600" b="1" dirty="0">
              <a:solidFill>
                <a:schemeClr val="bg1"/>
              </a:solidFill>
            </a:endParaRPr>
          </a:p>
          <a:p>
            <a:pPr lvl="1">
              <a:lnSpc>
                <a:spcPct val="150000"/>
              </a:lnSpc>
              <a:buClr>
                <a:schemeClr val="bg1"/>
              </a:buClr>
            </a:pPr>
            <a:r>
              <a:rPr lang="ru-RU" sz="1600" b="1" dirty="0">
                <a:solidFill>
                  <a:schemeClr val="bg1"/>
                </a:solidFill>
              </a:rPr>
              <a:t>        Многоступенчатая сборка</a:t>
            </a:r>
          </a:p>
          <a:p>
            <a:pPr marL="285750" indent="-285750">
              <a:lnSpc>
                <a:spcPct val="150000"/>
              </a:lnSpc>
              <a:buClr>
                <a:schemeClr val="bg1"/>
              </a:buClr>
              <a:buFont typeface="Wingdings" panose="05000000000000000000" pitchFamily="2" charset="2"/>
              <a:buChar char="Ø"/>
            </a:pPr>
            <a:r>
              <a:rPr lang="en-US" sz="1600" b="1" dirty="0" err="1">
                <a:solidFill>
                  <a:schemeClr val="bg1"/>
                </a:solidFill>
              </a:rPr>
              <a:t>dockerignore</a:t>
            </a:r>
            <a:r>
              <a:rPr lang="en-US" sz="1600" b="1" dirty="0">
                <a:solidFill>
                  <a:schemeClr val="bg1"/>
                </a:solidFill>
              </a:rPr>
              <a:t> – </a:t>
            </a:r>
            <a:r>
              <a:rPr lang="ru-RU" sz="1600" b="1" dirty="0">
                <a:solidFill>
                  <a:schemeClr val="bg1"/>
                </a:solidFill>
              </a:rPr>
              <a:t>что исключать?</a:t>
            </a:r>
          </a:p>
        </p:txBody>
      </p:sp>
    </p:spTree>
    <p:extLst>
      <p:ext uri="{BB962C8B-B14F-4D97-AF65-F5344CB8AC3E}">
        <p14:creationId xmlns:p14="http://schemas.microsoft.com/office/powerpoint/2010/main" val="13858786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92206B04-6FE9-450A-3522-B42E0A063C10}"/>
            </a:ext>
          </a:extLst>
        </p:cNvPr>
        <p:cNvGrpSpPr/>
        <p:nvPr/>
      </p:nvGrpSpPr>
      <p:grpSpPr>
        <a:xfrm>
          <a:off x="0" y="0"/>
          <a:ext cx="0" cy="0"/>
          <a:chOff x="0" y="0"/>
          <a:chExt cx="0" cy="0"/>
        </a:xfrm>
      </p:grpSpPr>
      <p:sp>
        <p:nvSpPr>
          <p:cNvPr id="3" name="Заголовок 2">
            <a:extLst>
              <a:ext uri="{FF2B5EF4-FFF2-40B4-BE49-F238E27FC236}">
                <a16:creationId xmlns:a16="http://schemas.microsoft.com/office/drawing/2014/main" id="{9C0807BD-9890-AA5A-2869-80E391490C20}"/>
              </a:ext>
            </a:extLst>
          </p:cNvPr>
          <p:cNvSpPr>
            <a:spLocks noGrp="1"/>
          </p:cNvSpPr>
          <p:nvPr>
            <p:ph type="title"/>
          </p:nvPr>
        </p:nvSpPr>
        <p:spPr>
          <a:xfrm>
            <a:off x="734387" y="192199"/>
            <a:ext cx="7982242" cy="725574"/>
          </a:xfrm>
        </p:spPr>
        <p:txBody>
          <a:bodyPr/>
          <a:lstStyle/>
          <a:p>
            <a:r>
              <a:rPr lang="ru-RU" sz="3200" b="1" i="0" dirty="0">
                <a:solidFill>
                  <a:srgbClr val="DADADA"/>
                </a:solidFill>
                <a:effectLst/>
                <a:latin typeface="??"/>
              </a:rPr>
              <a:t>Заключение</a:t>
            </a:r>
            <a:endParaRPr lang="ru-RU" sz="3200" dirty="0"/>
          </a:p>
        </p:txBody>
      </p:sp>
      <p:sp>
        <p:nvSpPr>
          <p:cNvPr id="2" name="TextBox 1">
            <a:extLst>
              <a:ext uri="{FF2B5EF4-FFF2-40B4-BE49-F238E27FC236}">
                <a16:creationId xmlns:a16="http://schemas.microsoft.com/office/drawing/2014/main" id="{C64DCF82-6935-272C-6C0D-6A220C72E3BA}"/>
              </a:ext>
            </a:extLst>
          </p:cNvPr>
          <p:cNvSpPr txBox="1"/>
          <p:nvPr/>
        </p:nvSpPr>
        <p:spPr>
          <a:xfrm>
            <a:off x="551920" y="885352"/>
            <a:ext cx="5947200" cy="584775"/>
          </a:xfrm>
          <a:prstGeom prst="rect">
            <a:avLst/>
          </a:prstGeom>
          <a:noFill/>
        </p:spPr>
        <p:txBody>
          <a:bodyPr wrap="square" rtlCol="0">
            <a:spAutoFit/>
          </a:bodyPr>
          <a:lstStyle/>
          <a:p>
            <a:r>
              <a:rPr lang="ru-RU" sz="1600" b="1" dirty="0">
                <a:solidFill>
                  <a:schemeClr val="accent4"/>
                </a:solidFill>
                <a:latin typeface="Fira Sans Condensed" panose="020B0503050000020004" pitchFamily="34" charset="0"/>
              </a:rPr>
              <a:t>Docker</a:t>
            </a:r>
            <a:r>
              <a:rPr lang="ru-RU" sz="1600" dirty="0">
                <a:solidFill>
                  <a:schemeClr val="accent4"/>
                </a:solidFill>
                <a:latin typeface="Fira Sans Condensed" panose="020B0503050000020004" pitchFamily="34" charset="0"/>
              </a:rPr>
              <a:t> — это мощная технология, которая изменила подход к разработке, развертыванию и масштабированию приложений. </a:t>
            </a:r>
          </a:p>
        </p:txBody>
      </p:sp>
      <p:sp>
        <p:nvSpPr>
          <p:cNvPr id="5" name="TextBox 4">
            <a:extLst>
              <a:ext uri="{FF2B5EF4-FFF2-40B4-BE49-F238E27FC236}">
                <a16:creationId xmlns:a16="http://schemas.microsoft.com/office/drawing/2014/main" id="{81D370FD-62A8-E3EA-8A46-0CC542A780F8}"/>
              </a:ext>
            </a:extLst>
          </p:cNvPr>
          <p:cNvSpPr txBox="1"/>
          <p:nvPr/>
        </p:nvSpPr>
        <p:spPr>
          <a:xfrm>
            <a:off x="2106400" y="1501560"/>
            <a:ext cx="7154440" cy="1323439"/>
          </a:xfrm>
          <a:prstGeom prst="rect">
            <a:avLst/>
          </a:prstGeom>
          <a:noFill/>
        </p:spPr>
        <p:txBody>
          <a:bodyPr wrap="square" rtlCol="0">
            <a:spAutoFit/>
          </a:bodyPr>
          <a:lstStyle/>
          <a:p>
            <a:r>
              <a:rPr lang="ru-RU" sz="1600" b="1" dirty="0">
                <a:solidFill>
                  <a:schemeClr val="accent4"/>
                </a:solidFill>
                <a:latin typeface="Fira Sans Condensed" panose="020B0503050000020004" pitchFamily="34" charset="0"/>
              </a:rPr>
              <a:t>Основные компоненты Docker</a:t>
            </a:r>
            <a:r>
              <a:rPr lang="en-US" sz="1600" dirty="0">
                <a:solidFill>
                  <a:schemeClr val="accent4"/>
                </a:solidFill>
                <a:latin typeface="Fira Sans Condensed" panose="020B0503050000020004" pitchFamily="34" charset="0"/>
              </a:rPr>
              <a:t>:</a:t>
            </a:r>
            <a:r>
              <a:rPr lang="ru-RU" sz="1600" dirty="0">
                <a:solidFill>
                  <a:schemeClr val="accent4"/>
                </a:solidFill>
                <a:latin typeface="Fira Sans Condensed" panose="020B0503050000020004" pitchFamily="34" charset="0"/>
              </a:rPr>
              <a:t>       </a:t>
            </a:r>
            <a:endParaRPr lang="en-US" sz="1600" dirty="0">
              <a:solidFill>
                <a:schemeClr val="accent4"/>
              </a:solidFill>
              <a:latin typeface="Fira Sans Condensed" panose="020B0503050000020004" pitchFamily="34" charset="0"/>
            </a:endParaRPr>
          </a:p>
          <a:p>
            <a:pPr marL="285750" indent="-285750">
              <a:buClr>
                <a:schemeClr val="bg1"/>
              </a:buClr>
              <a:buFont typeface="Wingdings" panose="05000000000000000000" pitchFamily="2" charset="2"/>
              <a:buChar char="Ø"/>
            </a:pPr>
            <a:r>
              <a:rPr lang="ru-RU" sz="1600" b="1" dirty="0">
                <a:solidFill>
                  <a:schemeClr val="accent4"/>
                </a:solidFill>
                <a:latin typeface="Fira Sans Condensed" panose="020B0503050000020004" pitchFamily="34" charset="0"/>
              </a:rPr>
              <a:t>Образы (</a:t>
            </a:r>
            <a:r>
              <a:rPr lang="ru-RU" sz="1600" b="1" dirty="0" err="1">
                <a:solidFill>
                  <a:schemeClr val="accent4"/>
                </a:solidFill>
                <a:latin typeface="Fira Sans Condensed" panose="020B0503050000020004" pitchFamily="34" charset="0"/>
              </a:rPr>
              <a:t>Images</a:t>
            </a:r>
            <a:r>
              <a:rPr lang="ru-RU" sz="1600" b="1" dirty="0">
                <a:solidFill>
                  <a:schemeClr val="accent4"/>
                </a:solidFill>
                <a:latin typeface="Fira Sans Condensed" panose="020B0503050000020004" pitchFamily="34" charset="0"/>
              </a:rPr>
              <a:t>) </a:t>
            </a:r>
            <a:r>
              <a:rPr lang="ru-RU" sz="1600" dirty="0">
                <a:solidFill>
                  <a:schemeClr val="accent4"/>
                </a:solidFill>
                <a:latin typeface="Fira Sans Condensed" panose="020B0503050000020004" pitchFamily="34" charset="0"/>
              </a:rPr>
              <a:t>— шаблоны для развертывания приложений. </a:t>
            </a:r>
            <a:endParaRPr lang="en-US" sz="1600" dirty="0">
              <a:solidFill>
                <a:schemeClr val="accent4"/>
              </a:solidFill>
              <a:latin typeface="Fira Sans Condensed" panose="020B0503050000020004" pitchFamily="34" charset="0"/>
            </a:endParaRPr>
          </a:p>
          <a:p>
            <a:pPr marL="285750" indent="-285750">
              <a:buClr>
                <a:schemeClr val="bg1"/>
              </a:buClr>
              <a:buFont typeface="Wingdings" panose="05000000000000000000" pitchFamily="2" charset="2"/>
              <a:buChar char="Ø"/>
            </a:pPr>
            <a:r>
              <a:rPr lang="ru-RU" sz="1600" b="1" dirty="0">
                <a:solidFill>
                  <a:schemeClr val="accent4"/>
                </a:solidFill>
                <a:latin typeface="Fira Sans Condensed" panose="020B0503050000020004" pitchFamily="34" charset="0"/>
              </a:rPr>
              <a:t>Контейнеры (</a:t>
            </a:r>
            <a:r>
              <a:rPr lang="ru-RU" sz="1600" b="1" dirty="0" err="1">
                <a:solidFill>
                  <a:schemeClr val="accent4"/>
                </a:solidFill>
                <a:latin typeface="Fira Sans Condensed" panose="020B0503050000020004" pitchFamily="34" charset="0"/>
              </a:rPr>
              <a:t>Containers</a:t>
            </a:r>
            <a:r>
              <a:rPr lang="ru-RU" sz="1600" b="1" dirty="0">
                <a:solidFill>
                  <a:schemeClr val="accent4"/>
                </a:solidFill>
                <a:latin typeface="Fira Sans Condensed" panose="020B0503050000020004" pitchFamily="34" charset="0"/>
              </a:rPr>
              <a:t>) </a:t>
            </a:r>
            <a:r>
              <a:rPr lang="ru-RU" sz="1600" dirty="0">
                <a:solidFill>
                  <a:schemeClr val="accent4"/>
                </a:solidFill>
                <a:latin typeface="Fira Sans Condensed" panose="020B0503050000020004" pitchFamily="34" charset="0"/>
              </a:rPr>
              <a:t>— работающие экземпляры образов.</a:t>
            </a:r>
            <a:endParaRPr lang="en-US" sz="1600" dirty="0">
              <a:solidFill>
                <a:schemeClr val="accent4"/>
              </a:solidFill>
              <a:latin typeface="Fira Sans Condensed" panose="020B0503050000020004" pitchFamily="34" charset="0"/>
            </a:endParaRPr>
          </a:p>
          <a:p>
            <a:pPr marL="285750" indent="-285750">
              <a:buClr>
                <a:schemeClr val="bg1"/>
              </a:buClr>
              <a:buFont typeface="Wingdings" panose="05000000000000000000" pitchFamily="2" charset="2"/>
              <a:buChar char="Ø"/>
            </a:pPr>
            <a:r>
              <a:rPr lang="ru-RU" sz="1600" b="1" dirty="0">
                <a:solidFill>
                  <a:schemeClr val="accent4"/>
                </a:solidFill>
                <a:latin typeface="Fira Sans Condensed" panose="020B0503050000020004" pitchFamily="34" charset="0"/>
              </a:rPr>
              <a:t>Тома (</a:t>
            </a:r>
            <a:r>
              <a:rPr lang="ru-RU" sz="1600" b="1" dirty="0" err="1">
                <a:solidFill>
                  <a:schemeClr val="accent4"/>
                </a:solidFill>
                <a:latin typeface="Fira Sans Condensed" panose="020B0503050000020004" pitchFamily="34" charset="0"/>
              </a:rPr>
              <a:t>Volumes</a:t>
            </a:r>
            <a:r>
              <a:rPr lang="ru-RU" sz="1600" b="1" dirty="0">
                <a:solidFill>
                  <a:schemeClr val="accent4"/>
                </a:solidFill>
                <a:latin typeface="Fira Sans Condensed" panose="020B0503050000020004" pitchFamily="34" charset="0"/>
              </a:rPr>
              <a:t>) </a:t>
            </a:r>
            <a:r>
              <a:rPr lang="ru-RU" sz="1600" dirty="0">
                <a:solidFill>
                  <a:schemeClr val="accent4"/>
                </a:solidFill>
                <a:latin typeface="Fira Sans Condensed" panose="020B0503050000020004" pitchFamily="34" charset="0"/>
              </a:rPr>
              <a:t>— хранение данных вне контейнеров.         </a:t>
            </a:r>
            <a:endParaRPr lang="en-US" sz="1600" dirty="0">
              <a:solidFill>
                <a:schemeClr val="accent4"/>
              </a:solidFill>
              <a:latin typeface="Fira Sans Condensed" panose="020B0503050000020004" pitchFamily="34" charset="0"/>
            </a:endParaRPr>
          </a:p>
          <a:p>
            <a:pPr marL="285750" indent="-285750">
              <a:buClr>
                <a:schemeClr val="bg1"/>
              </a:buClr>
              <a:buFont typeface="Wingdings" panose="05000000000000000000" pitchFamily="2" charset="2"/>
              <a:buChar char="Ø"/>
            </a:pPr>
            <a:r>
              <a:rPr lang="ru-RU" sz="1600" b="1" dirty="0">
                <a:solidFill>
                  <a:schemeClr val="accent4"/>
                </a:solidFill>
                <a:latin typeface="Fira Sans Condensed" panose="020B0503050000020004" pitchFamily="34" charset="0"/>
              </a:rPr>
              <a:t>Сети (Networks) </a:t>
            </a:r>
            <a:r>
              <a:rPr lang="ru-RU" sz="1600" dirty="0">
                <a:solidFill>
                  <a:schemeClr val="accent4"/>
                </a:solidFill>
                <a:latin typeface="Fira Sans Condensed" panose="020B0503050000020004" pitchFamily="34" charset="0"/>
              </a:rPr>
              <a:t>— управление взаимодействием между сервисами.</a:t>
            </a:r>
          </a:p>
        </p:txBody>
      </p:sp>
      <p:sp>
        <p:nvSpPr>
          <p:cNvPr id="6" name="TextBox 5">
            <a:extLst>
              <a:ext uri="{FF2B5EF4-FFF2-40B4-BE49-F238E27FC236}">
                <a16:creationId xmlns:a16="http://schemas.microsoft.com/office/drawing/2014/main" id="{A60F09B4-DDD5-E40B-33FB-31E475D79BA2}"/>
              </a:ext>
            </a:extLst>
          </p:cNvPr>
          <p:cNvSpPr txBox="1"/>
          <p:nvPr/>
        </p:nvSpPr>
        <p:spPr>
          <a:xfrm>
            <a:off x="587480" y="2770624"/>
            <a:ext cx="7154440" cy="1077218"/>
          </a:xfrm>
          <a:prstGeom prst="rect">
            <a:avLst/>
          </a:prstGeom>
          <a:noFill/>
        </p:spPr>
        <p:txBody>
          <a:bodyPr wrap="square" rtlCol="0">
            <a:spAutoFit/>
          </a:bodyPr>
          <a:lstStyle/>
          <a:p>
            <a:r>
              <a:rPr lang="en-US" sz="1600" b="1" dirty="0">
                <a:solidFill>
                  <a:schemeClr val="accent4"/>
                </a:solidFill>
                <a:latin typeface="Fira Sans Condensed" panose="020B0503050000020004" pitchFamily="34" charset="0"/>
              </a:rPr>
              <a:t>Docker Compose</a:t>
            </a:r>
            <a:r>
              <a:rPr lang="en-US" sz="1600" dirty="0">
                <a:solidFill>
                  <a:schemeClr val="accent4"/>
                </a:solidFill>
                <a:latin typeface="Fira Sans Condensed" panose="020B0503050000020004" pitchFamily="34" charset="0"/>
              </a:rPr>
              <a:t>:</a:t>
            </a:r>
            <a:r>
              <a:rPr lang="ru-RU" sz="1600" dirty="0">
                <a:solidFill>
                  <a:schemeClr val="accent4"/>
                </a:solidFill>
                <a:latin typeface="Fira Sans Condensed" panose="020B0503050000020004" pitchFamily="34" charset="0"/>
              </a:rPr>
              <a:t>       </a:t>
            </a:r>
            <a:endParaRPr lang="en-US" sz="1600" dirty="0">
              <a:solidFill>
                <a:schemeClr val="accent4"/>
              </a:solidFill>
              <a:latin typeface="Fira Sans Condensed" panose="020B0503050000020004" pitchFamily="34" charset="0"/>
            </a:endParaRPr>
          </a:p>
          <a:p>
            <a:pPr marL="285750" indent="-285750">
              <a:buClr>
                <a:schemeClr val="bg1"/>
              </a:buClr>
              <a:buFont typeface="Wingdings" panose="05000000000000000000" pitchFamily="2" charset="2"/>
              <a:buChar char="Ø"/>
            </a:pPr>
            <a:r>
              <a:rPr lang="ru-RU" sz="1600" dirty="0">
                <a:solidFill>
                  <a:schemeClr val="accent4"/>
                </a:solidFill>
                <a:latin typeface="Fira Sans Condensed" panose="020B0503050000020004" pitchFamily="34" charset="0"/>
              </a:rPr>
              <a:t>Упрощает управление </a:t>
            </a:r>
            <a:r>
              <a:rPr lang="ru-RU" sz="1600" dirty="0" err="1">
                <a:solidFill>
                  <a:schemeClr val="accent4"/>
                </a:solidFill>
                <a:latin typeface="Fira Sans Condensed" panose="020B0503050000020004" pitchFamily="34" charset="0"/>
              </a:rPr>
              <a:t>многоконтейнерными</a:t>
            </a:r>
            <a:r>
              <a:rPr lang="ru-RU" sz="1600" dirty="0">
                <a:solidFill>
                  <a:schemeClr val="accent4"/>
                </a:solidFill>
                <a:latin typeface="Fira Sans Condensed" panose="020B0503050000020004" pitchFamily="34" charset="0"/>
              </a:rPr>
              <a:t> приложениями через YAML-конфигурацию. </a:t>
            </a:r>
            <a:endParaRPr lang="en-US" sz="1600" dirty="0">
              <a:solidFill>
                <a:schemeClr val="accent4"/>
              </a:solidFill>
              <a:latin typeface="Fira Sans Condensed" panose="020B0503050000020004" pitchFamily="34" charset="0"/>
            </a:endParaRPr>
          </a:p>
          <a:p>
            <a:pPr marL="285750" indent="-285750">
              <a:buClr>
                <a:schemeClr val="bg1"/>
              </a:buClr>
              <a:buFont typeface="Wingdings" panose="05000000000000000000" pitchFamily="2" charset="2"/>
              <a:buChar char="Ø"/>
            </a:pPr>
            <a:r>
              <a:rPr lang="ru-RU" sz="1600" dirty="0">
                <a:solidFill>
                  <a:schemeClr val="accent4"/>
                </a:solidFill>
                <a:latin typeface="Fira Sans Condensed" panose="020B0503050000020004" pitchFamily="34" charset="0"/>
              </a:rPr>
              <a:t>Позволяет описывать зависимости, тома и сети в одном файле.</a:t>
            </a:r>
            <a:endParaRPr lang="en-US" sz="1600" dirty="0">
              <a:solidFill>
                <a:schemeClr val="accent4"/>
              </a:solidFill>
              <a:latin typeface="Fira Sans Condensed" panose="020B0503050000020004" pitchFamily="34" charset="0"/>
            </a:endParaRPr>
          </a:p>
        </p:txBody>
      </p:sp>
      <p:sp>
        <p:nvSpPr>
          <p:cNvPr id="7" name="TextBox 6">
            <a:extLst>
              <a:ext uri="{FF2B5EF4-FFF2-40B4-BE49-F238E27FC236}">
                <a16:creationId xmlns:a16="http://schemas.microsoft.com/office/drawing/2014/main" id="{D09F87FB-9C7E-55BB-D0CA-CA5AEB3CCB66}"/>
              </a:ext>
            </a:extLst>
          </p:cNvPr>
          <p:cNvSpPr txBox="1"/>
          <p:nvPr/>
        </p:nvSpPr>
        <p:spPr>
          <a:xfrm>
            <a:off x="2106400" y="3874083"/>
            <a:ext cx="6859800" cy="1077218"/>
          </a:xfrm>
          <a:prstGeom prst="rect">
            <a:avLst/>
          </a:prstGeom>
          <a:noFill/>
        </p:spPr>
        <p:txBody>
          <a:bodyPr wrap="square" rtlCol="0">
            <a:spAutoFit/>
          </a:bodyPr>
          <a:lstStyle/>
          <a:p>
            <a:r>
              <a:rPr lang="ru-RU" sz="1600" b="1" dirty="0">
                <a:solidFill>
                  <a:schemeClr val="accent4"/>
                </a:solidFill>
                <a:latin typeface="Fira Sans Condensed" panose="020B0503050000020004" pitchFamily="34" charset="0"/>
              </a:rPr>
              <a:t>Безопасность и оптимизация</a:t>
            </a:r>
            <a:r>
              <a:rPr lang="en-US" sz="1600" dirty="0">
                <a:solidFill>
                  <a:schemeClr val="accent4"/>
                </a:solidFill>
                <a:latin typeface="Fira Sans Condensed" panose="020B0503050000020004" pitchFamily="34" charset="0"/>
              </a:rPr>
              <a:t>:</a:t>
            </a:r>
            <a:r>
              <a:rPr lang="ru-RU" sz="1600" dirty="0">
                <a:solidFill>
                  <a:schemeClr val="accent4"/>
                </a:solidFill>
                <a:latin typeface="Fira Sans Condensed" panose="020B0503050000020004" pitchFamily="34" charset="0"/>
              </a:rPr>
              <a:t>       </a:t>
            </a:r>
            <a:endParaRPr lang="en-US" sz="1600" dirty="0">
              <a:solidFill>
                <a:schemeClr val="accent4"/>
              </a:solidFill>
              <a:latin typeface="Fira Sans Condensed" panose="020B0503050000020004" pitchFamily="34" charset="0"/>
            </a:endParaRPr>
          </a:p>
          <a:p>
            <a:pPr marL="285750" indent="-285750">
              <a:buClr>
                <a:schemeClr val="bg1"/>
              </a:buClr>
              <a:buFont typeface="Wingdings" panose="05000000000000000000" pitchFamily="2" charset="2"/>
              <a:buChar char="Ø"/>
            </a:pPr>
            <a:r>
              <a:rPr lang="ru-RU" sz="1600" dirty="0">
                <a:solidFill>
                  <a:schemeClr val="accent4"/>
                </a:solidFill>
                <a:latin typeface="Fira Sans Condensed" panose="020B0503050000020004" pitchFamily="34" charset="0"/>
              </a:rPr>
              <a:t>Использование `.</a:t>
            </a:r>
            <a:r>
              <a:rPr lang="ru-RU" sz="1600" dirty="0" err="1">
                <a:solidFill>
                  <a:schemeClr val="accent4"/>
                </a:solidFill>
                <a:latin typeface="Fira Sans Condensed" panose="020B0503050000020004" pitchFamily="34" charset="0"/>
              </a:rPr>
              <a:t>dockerignore</a:t>
            </a:r>
            <a:r>
              <a:rPr lang="ru-RU" sz="1600" dirty="0">
                <a:solidFill>
                  <a:schemeClr val="accent4"/>
                </a:solidFill>
                <a:latin typeface="Fira Sans Condensed" panose="020B0503050000020004" pitchFamily="34" charset="0"/>
              </a:rPr>
              <a:t>`, многоступенчатой сборки и минимальных базовых образов (Alpine Linux).</a:t>
            </a:r>
            <a:endParaRPr lang="en-US" sz="1600" dirty="0">
              <a:solidFill>
                <a:schemeClr val="accent4"/>
              </a:solidFill>
              <a:latin typeface="Fira Sans Condensed" panose="020B0503050000020004" pitchFamily="34" charset="0"/>
            </a:endParaRPr>
          </a:p>
          <a:p>
            <a:pPr marL="285750" indent="-285750">
              <a:buClr>
                <a:schemeClr val="bg1"/>
              </a:buClr>
              <a:buFont typeface="Wingdings" panose="05000000000000000000" pitchFamily="2" charset="2"/>
              <a:buChar char="Ø"/>
            </a:pPr>
            <a:r>
              <a:rPr lang="ru-RU" sz="1600" dirty="0">
                <a:solidFill>
                  <a:schemeClr val="accent4"/>
                </a:solidFill>
                <a:latin typeface="Fira Sans Condensed" panose="020B0503050000020004" pitchFamily="34" charset="0"/>
              </a:rPr>
              <a:t>Сканирование образов на уязвимости (</a:t>
            </a:r>
            <a:r>
              <a:rPr lang="ru-RU" sz="1600" dirty="0" err="1">
                <a:solidFill>
                  <a:schemeClr val="accent4"/>
                </a:solidFill>
                <a:latin typeface="Fira Sans Condensed" panose="020B0503050000020004" pitchFamily="34" charset="0"/>
              </a:rPr>
              <a:t>docker</a:t>
            </a:r>
            <a:r>
              <a:rPr lang="ru-RU" sz="1600" dirty="0">
                <a:solidFill>
                  <a:schemeClr val="accent4"/>
                </a:solidFill>
                <a:latin typeface="Fira Sans Condensed" panose="020B0503050000020004" pitchFamily="34" charset="0"/>
              </a:rPr>
              <a:t> </a:t>
            </a:r>
            <a:r>
              <a:rPr lang="ru-RU" sz="1600" dirty="0" err="1">
                <a:solidFill>
                  <a:schemeClr val="accent4"/>
                </a:solidFill>
                <a:latin typeface="Fira Sans Condensed" panose="020B0503050000020004" pitchFamily="34" charset="0"/>
              </a:rPr>
              <a:t>scan</a:t>
            </a:r>
            <a:r>
              <a:rPr lang="ru-RU" sz="1600" dirty="0">
                <a:solidFill>
                  <a:schemeClr val="accent4"/>
                </a:solidFill>
                <a:latin typeface="Fira Sans Condensed" panose="020B0503050000020004" pitchFamily="34" charset="0"/>
              </a:rPr>
              <a:t>).</a:t>
            </a:r>
            <a:endParaRPr lang="en-US" sz="1600" dirty="0">
              <a:solidFill>
                <a:schemeClr val="accent4"/>
              </a:solidFill>
              <a:latin typeface="Fira Sans Condensed" panose="020B0503050000020004" pitchFamily="34" charset="0"/>
            </a:endParaRPr>
          </a:p>
        </p:txBody>
      </p:sp>
    </p:spTree>
    <p:extLst>
      <p:ext uri="{BB962C8B-B14F-4D97-AF65-F5344CB8AC3E}">
        <p14:creationId xmlns:p14="http://schemas.microsoft.com/office/powerpoint/2010/main" val="7423475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DB3EA12E-7083-4C0F-E065-04ACF0E71BF8}"/>
            </a:ext>
          </a:extLst>
        </p:cNvPr>
        <p:cNvGrpSpPr/>
        <p:nvPr/>
      </p:nvGrpSpPr>
      <p:grpSpPr>
        <a:xfrm>
          <a:off x="0" y="0"/>
          <a:ext cx="0" cy="0"/>
          <a:chOff x="0" y="0"/>
          <a:chExt cx="0" cy="0"/>
        </a:xfrm>
      </p:grpSpPr>
      <p:sp>
        <p:nvSpPr>
          <p:cNvPr id="3" name="Заголовок 2">
            <a:extLst>
              <a:ext uri="{FF2B5EF4-FFF2-40B4-BE49-F238E27FC236}">
                <a16:creationId xmlns:a16="http://schemas.microsoft.com/office/drawing/2014/main" id="{855861E5-5FC7-A34E-2037-6E633B37F405}"/>
              </a:ext>
            </a:extLst>
          </p:cNvPr>
          <p:cNvSpPr>
            <a:spLocks noGrp="1"/>
          </p:cNvSpPr>
          <p:nvPr>
            <p:ph type="title"/>
          </p:nvPr>
        </p:nvSpPr>
        <p:spPr>
          <a:xfrm>
            <a:off x="841067" y="441119"/>
            <a:ext cx="7982242" cy="725574"/>
          </a:xfrm>
        </p:spPr>
        <p:txBody>
          <a:bodyPr/>
          <a:lstStyle/>
          <a:p>
            <a:r>
              <a:rPr lang="ru-RU" sz="3200" b="1" i="0" dirty="0">
                <a:solidFill>
                  <a:srgbClr val="DADADA"/>
                </a:solidFill>
                <a:effectLst/>
                <a:latin typeface="??"/>
              </a:rPr>
              <a:t>Что дальше?</a:t>
            </a:r>
            <a:endParaRPr lang="ru-RU" sz="3200" dirty="0"/>
          </a:p>
        </p:txBody>
      </p:sp>
      <p:sp>
        <p:nvSpPr>
          <p:cNvPr id="4" name="TextBox 3">
            <a:extLst>
              <a:ext uri="{FF2B5EF4-FFF2-40B4-BE49-F238E27FC236}">
                <a16:creationId xmlns:a16="http://schemas.microsoft.com/office/drawing/2014/main" id="{1ADCB79A-C731-E365-7FA3-520C419F4014}"/>
              </a:ext>
            </a:extLst>
          </p:cNvPr>
          <p:cNvSpPr txBox="1"/>
          <p:nvPr/>
        </p:nvSpPr>
        <p:spPr>
          <a:xfrm>
            <a:off x="738872" y="1615847"/>
            <a:ext cx="7754888" cy="2632003"/>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Ø"/>
            </a:pPr>
            <a:r>
              <a:rPr lang="ru-RU" sz="1600" b="1" dirty="0">
                <a:solidFill>
                  <a:schemeClr val="bg1"/>
                </a:solidFill>
              </a:rPr>
              <a:t>Углубитесь в </a:t>
            </a:r>
            <a:r>
              <a:rPr lang="ru-RU" sz="1600" b="1" dirty="0" err="1">
                <a:solidFill>
                  <a:schemeClr val="bg1"/>
                </a:solidFill>
              </a:rPr>
              <a:t>оркестрацию</a:t>
            </a:r>
            <a:r>
              <a:rPr lang="en-US" sz="1600" b="1" dirty="0">
                <a:solidFill>
                  <a:schemeClr val="bg1"/>
                </a:solidFill>
              </a:rPr>
              <a:t>:</a:t>
            </a:r>
            <a:r>
              <a:rPr lang="ru-RU" sz="1600" b="1" dirty="0">
                <a:solidFill>
                  <a:schemeClr val="bg1"/>
                </a:solidFill>
              </a:rPr>
              <a:t> </a:t>
            </a:r>
            <a:r>
              <a:rPr lang="ru-RU" sz="1600" dirty="0">
                <a:solidFill>
                  <a:schemeClr val="bg1"/>
                </a:solidFill>
              </a:rPr>
              <a:t>Изучите </a:t>
            </a:r>
            <a:r>
              <a:rPr lang="en-US" sz="1600" b="1" dirty="0">
                <a:solidFill>
                  <a:schemeClr val="bg1"/>
                </a:solidFill>
              </a:rPr>
              <a:t>Kubernetes</a:t>
            </a:r>
            <a:r>
              <a:rPr lang="en-US" sz="1600" dirty="0">
                <a:solidFill>
                  <a:schemeClr val="bg1"/>
                </a:solidFill>
              </a:rPr>
              <a:t> </a:t>
            </a:r>
            <a:r>
              <a:rPr lang="ru-RU" sz="1600" dirty="0">
                <a:solidFill>
                  <a:schemeClr val="bg1"/>
                </a:solidFill>
              </a:rPr>
              <a:t>или </a:t>
            </a:r>
            <a:r>
              <a:rPr lang="en-US" sz="1600" b="1" dirty="0">
                <a:solidFill>
                  <a:schemeClr val="bg1"/>
                </a:solidFill>
              </a:rPr>
              <a:t>Docker Swarm</a:t>
            </a:r>
            <a:r>
              <a:rPr lang="en-US" sz="1600" dirty="0">
                <a:solidFill>
                  <a:schemeClr val="bg1"/>
                </a:solidFill>
              </a:rPr>
              <a:t> </a:t>
            </a:r>
            <a:r>
              <a:rPr lang="ru-RU" sz="1600" dirty="0">
                <a:solidFill>
                  <a:schemeClr val="bg1"/>
                </a:solidFill>
              </a:rPr>
              <a:t>для управления кластерами.        </a:t>
            </a:r>
            <a:endParaRPr lang="en-US" sz="1600" dirty="0">
              <a:solidFill>
                <a:schemeClr val="bg1"/>
              </a:solidFill>
            </a:endParaRPr>
          </a:p>
          <a:p>
            <a:pPr marL="285750" indent="-285750">
              <a:lnSpc>
                <a:spcPct val="150000"/>
              </a:lnSpc>
              <a:buClr>
                <a:schemeClr val="bg1"/>
              </a:buClr>
              <a:buFont typeface="Wingdings" panose="05000000000000000000" pitchFamily="2" charset="2"/>
              <a:buChar char="Ø"/>
            </a:pPr>
            <a:r>
              <a:rPr lang="ru-RU" sz="1600" b="1" dirty="0">
                <a:solidFill>
                  <a:schemeClr val="bg1"/>
                </a:solidFill>
              </a:rPr>
              <a:t>Освойте облачные решения</a:t>
            </a:r>
            <a:r>
              <a:rPr lang="en-US" sz="1600" b="1" dirty="0">
                <a:solidFill>
                  <a:schemeClr val="bg1"/>
                </a:solidFill>
              </a:rPr>
              <a:t>:</a:t>
            </a:r>
            <a:r>
              <a:rPr lang="ru-RU" sz="1600" dirty="0">
                <a:solidFill>
                  <a:schemeClr val="bg1"/>
                </a:solidFill>
              </a:rPr>
              <a:t> </a:t>
            </a:r>
            <a:endParaRPr lang="en-US" sz="1600" dirty="0">
              <a:solidFill>
                <a:schemeClr val="bg1"/>
              </a:solidFill>
            </a:endParaRPr>
          </a:p>
          <a:p>
            <a:pPr>
              <a:lnSpc>
                <a:spcPct val="150000"/>
              </a:lnSpc>
              <a:buClr>
                <a:schemeClr val="bg1"/>
              </a:buClr>
            </a:pPr>
            <a:r>
              <a:rPr lang="en-US" sz="1600" dirty="0">
                <a:solidFill>
                  <a:schemeClr val="bg1"/>
                </a:solidFill>
              </a:rPr>
              <a:t>     AWS ECS, Google Kubernetes Engine (GKE), Azure Container Instances.        </a:t>
            </a:r>
          </a:p>
          <a:p>
            <a:pPr marL="285750" indent="-285750">
              <a:lnSpc>
                <a:spcPct val="150000"/>
              </a:lnSpc>
              <a:buClr>
                <a:schemeClr val="bg1"/>
              </a:buClr>
              <a:buFont typeface="Wingdings" panose="05000000000000000000" pitchFamily="2" charset="2"/>
              <a:buChar char="Ø"/>
            </a:pPr>
            <a:r>
              <a:rPr lang="ru-RU" sz="1600" dirty="0">
                <a:solidFill>
                  <a:schemeClr val="bg1"/>
                </a:solidFill>
              </a:rPr>
              <a:t>Практикуйтесь</a:t>
            </a:r>
            <a:r>
              <a:rPr lang="en-US" sz="1600" dirty="0">
                <a:solidFill>
                  <a:schemeClr val="bg1"/>
                </a:solidFill>
              </a:rPr>
              <a:t>:</a:t>
            </a:r>
            <a:r>
              <a:rPr lang="ru-RU" sz="1600" dirty="0">
                <a:solidFill>
                  <a:schemeClr val="bg1"/>
                </a:solidFill>
              </a:rPr>
              <a:t>        </a:t>
            </a:r>
            <a:endParaRPr lang="en-US" sz="1600" dirty="0">
              <a:solidFill>
                <a:schemeClr val="bg1"/>
              </a:solidFill>
            </a:endParaRPr>
          </a:p>
          <a:p>
            <a:pPr>
              <a:lnSpc>
                <a:spcPct val="150000"/>
              </a:lnSpc>
              <a:buClr>
                <a:schemeClr val="bg1"/>
              </a:buClr>
            </a:pPr>
            <a:r>
              <a:rPr lang="en-US" sz="1600" dirty="0">
                <a:solidFill>
                  <a:schemeClr val="bg1"/>
                </a:solidFill>
              </a:rPr>
              <a:t>     </a:t>
            </a:r>
            <a:r>
              <a:rPr lang="ru-RU" sz="1600" dirty="0">
                <a:solidFill>
                  <a:schemeClr val="bg1"/>
                </a:solidFill>
              </a:rPr>
              <a:t>Разверните свой проект с помощью </a:t>
            </a:r>
            <a:r>
              <a:rPr lang="en-US" sz="1600" dirty="0">
                <a:solidFill>
                  <a:schemeClr val="bg1"/>
                </a:solidFill>
              </a:rPr>
              <a:t>Docker (</a:t>
            </a:r>
            <a:r>
              <a:rPr lang="ru-RU" sz="1600" dirty="0">
                <a:solidFill>
                  <a:schemeClr val="bg1"/>
                </a:solidFill>
              </a:rPr>
              <a:t>веб-приложение + БД + кэш).            </a:t>
            </a:r>
            <a:endParaRPr lang="en-US" sz="1600" dirty="0">
              <a:solidFill>
                <a:schemeClr val="bg1"/>
              </a:solidFill>
            </a:endParaRPr>
          </a:p>
          <a:p>
            <a:pPr>
              <a:lnSpc>
                <a:spcPct val="150000"/>
              </a:lnSpc>
              <a:buClr>
                <a:schemeClr val="bg1"/>
              </a:buClr>
            </a:pPr>
            <a:r>
              <a:rPr lang="en-US" sz="1600" dirty="0">
                <a:solidFill>
                  <a:schemeClr val="bg1"/>
                </a:solidFill>
              </a:rPr>
              <a:t>     </a:t>
            </a:r>
            <a:r>
              <a:rPr lang="ru-RU" sz="1600" dirty="0">
                <a:solidFill>
                  <a:schemeClr val="bg1"/>
                </a:solidFill>
              </a:rPr>
              <a:t>Оптимизируйте образы для продакшена. </a:t>
            </a:r>
          </a:p>
        </p:txBody>
      </p:sp>
    </p:spTree>
    <p:extLst>
      <p:ext uri="{BB962C8B-B14F-4D97-AF65-F5344CB8AC3E}">
        <p14:creationId xmlns:p14="http://schemas.microsoft.com/office/powerpoint/2010/main" val="34736575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AF04FCBF-9F64-D860-21AD-52C8EBC48D30}"/>
            </a:ext>
          </a:extLst>
        </p:cNvPr>
        <p:cNvGrpSpPr/>
        <p:nvPr/>
      </p:nvGrpSpPr>
      <p:grpSpPr>
        <a:xfrm>
          <a:off x="0" y="0"/>
          <a:ext cx="0" cy="0"/>
          <a:chOff x="0" y="0"/>
          <a:chExt cx="0" cy="0"/>
        </a:xfrm>
      </p:grpSpPr>
      <p:sp>
        <p:nvSpPr>
          <p:cNvPr id="3" name="Заголовок 2">
            <a:extLst>
              <a:ext uri="{FF2B5EF4-FFF2-40B4-BE49-F238E27FC236}">
                <a16:creationId xmlns:a16="http://schemas.microsoft.com/office/drawing/2014/main" id="{EA4D26ED-3BD8-ADA8-66BB-29EDA9EF153B}"/>
              </a:ext>
            </a:extLst>
          </p:cNvPr>
          <p:cNvSpPr>
            <a:spLocks noGrp="1"/>
          </p:cNvSpPr>
          <p:nvPr>
            <p:ph type="title"/>
          </p:nvPr>
        </p:nvSpPr>
        <p:spPr>
          <a:xfrm>
            <a:off x="775027" y="248079"/>
            <a:ext cx="7982242" cy="725574"/>
          </a:xfrm>
        </p:spPr>
        <p:txBody>
          <a:bodyPr/>
          <a:lstStyle/>
          <a:p>
            <a:r>
              <a:rPr lang="ru-RU" sz="3200" b="1" i="0" dirty="0">
                <a:solidFill>
                  <a:srgbClr val="DADADA"/>
                </a:solidFill>
                <a:effectLst/>
                <a:latin typeface="??"/>
              </a:rPr>
              <a:t>Что дальше?</a:t>
            </a:r>
            <a:endParaRPr lang="ru-RU" sz="3200" dirty="0"/>
          </a:p>
        </p:txBody>
      </p:sp>
      <p:sp>
        <p:nvSpPr>
          <p:cNvPr id="4" name="TextBox 3">
            <a:extLst>
              <a:ext uri="{FF2B5EF4-FFF2-40B4-BE49-F238E27FC236}">
                <a16:creationId xmlns:a16="http://schemas.microsoft.com/office/drawing/2014/main" id="{14C9ED02-0871-27BD-04FB-AF07FBB9F7A5}"/>
              </a:ext>
            </a:extLst>
          </p:cNvPr>
          <p:cNvSpPr txBox="1"/>
          <p:nvPr/>
        </p:nvSpPr>
        <p:spPr>
          <a:xfrm>
            <a:off x="647432" y="1083028"/>
            <a:ext cx="7754888" cy="2632003"/>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Ø"/>
            </a:pPr>
            <a:r>
              <a:rPr lang="ru-RU" sz="1600" b="1" dirty="0">
                <a:solidFill>
                  <a:schemeClr val="bg1"/>
                </a:solidFill>
              </a:rPr>
              <a:t>Углубитесь в </a:t>
            </a:r>
            <a:r>
              <a:rPr lang="ru-RU" sz="1600" b="1" dirty="0" err="1">
                <a:solidFill>
                  <a:schemeClr val="bg1"/>
                </a:solidFill>
              </a:rPr>
              <a:t>оркестрацию</a:t>
            </a:r>
            <a:r>
              <a:rPr lang="en-US" sz="1600" b="1" dirty="0">
                <a:solidFill>
                  <a:schemeClr val="bg1"/>
                </a:solidFill>
              </a:rPr>
              <a:t>:</a:t>
            </a:r>
            <a:r>
              <a:rPr lang="ru-RU" sz="1600" b="1" dirty="0">
                <a:solidFill>
                  <a:schemeClr val="bg1"/>
                </a:solidFill>
              </a:rPr>
              <a:t> </a:t>
            </a:r>
            <a:r>
              <a:rPr lang="ru-RU" sz="1600" dirty="0">
                <a:solidFill>
                  <a:schemeClr val="bg1"/>
                </a:solidFill>
              </a:rPr>
              <a:t>Изучите </a:t>
            </a:r>
            <a:r>
              <a:rPr lang="en-US" sz="1600" b="1" dirty="0">
                <a:solidFill>
                  <a:schemeClr val="bg1"/>
                </a:solidFill>
              </a:rPr>
              <a:t>Kubernetes</a:t>
            </a:r>
            <a:r>
              <a:rPr lang="en-US" sz="1600" dirty="0">
                <a:solidFill>
                  <a:schemeClr val="bg1"/>
                </a:solidFill>
              </a:rPr>
              <a:t> </a:t>
            </a:r>
            <a:r>
              <a:rPr lang="ru-RU" sz="1600" dirty="0">
                <a:solidFill>
                  <a:schemeClr val="bg1"/>
                </a:solidFill>
              </a:rPr>
              <a:t>или </a:t>
            </a:r>
            <a:r>
              <a:rPr lang="en-US" sz="1600" b="1" dirty="0">
                <a:solidFill>
                  <a:schemeClr val="bg1"/>
                </a:solidFill>
              </a:rPr>
              <a:t>Docker Swarm</a:t>
            </a:r>
            <a:r>
              <a:rPr lang="en-US" sz="1600" dirty="0">
                <a:solidFill>
                  <a:schemeClr val="bg1"/>
                </a:solidFill>
              </a:rPr>
              <a:t> </a:t>
            </a:r>
            <a:r>
              <a:rPr lang="ru-RU" sz="1600" dirty="0">
                <a:solidFill>
                  <a:schemeClr val="bg1"/>
                </a:solidFill>
              </a:rPr>
              <a:t>для управления кластерами.        </a:t>
            </a:r>
            <a:endParaRPr lang="en-US" sz="1600" dirty="0">
              <a:solidFill>
                <a:schemeClr val="bg1"/>
              </a:solidFill>
            </a:endParaRPr>
          </a:p>
          <a:p>
            <a:pPr marL="285750" indent="-285750">
              <a:lnSpc>
                <a:spcPct val="150000"/>
              </a:lnSpc>
              <a:buClr>
                <a:schemeClr val="bg1"/>
              </a:buClr>
              <a:buFont typeface="Wingdings" panose="05000000000000000000" pitchFamily="2" charset="2"/>
              <a:buChar char="Ø"/>
            </a:pPr>
            <a:r>
              <a:rPr lang="ru-RU" sz="1600" b="1" dirty="0">
                <a:solidFill>
                  <a:schemeClr val="bg1"/>
                </a:solidFill>
              </a:rPr>
              <a:t>Освойте облачные решения</a:t>
            </a:r>
            <a:r>
              <a:rPr lang="en-US" sz="1600" b="1" dirty="0">
                <a:solidFill>
                  <a:schemeClr val="bg1"/>
                </a:solidFill>
              </a:rPr>
              <a:t>:</a:t>
            </a:r>
            <a:r>
              <a:rPr lang="ru-RU" sz="1600" dirty="0">
                <a:solidFill>
                  <a:schemeClr val="bg1"/>
                </a:solidFill>
              </a:rPr>
              <a:t> </a:t>
            </a:r>
            <a:endParaRPr lang="en-US" sz="1600" dirty="0">
              <a:solidFill>
                <a:schemeClr val="bg1"/>
              </a:solidFill>
            </a:endParaRPr>
          </a:p>
          <a:p>
            <a:pPr>
              <a:lnSpc>
                <a:spcPct val="150000"/>
              </a:lnSpc>
              <a:buClr>
                <a:schemeClr val="bg1"/>
              </a:buClr>
            </a:pPr>
            <a:r>
              <a:rPr lang="en-US" sz="1600" dirty="0">
                <a:solidFill>
                  <a:schemeClr val="bg1"/>
                </a:solidFill>
              </a:rPr>
              <a:t>     AWS ECS, Google Kubernetes Engine (GKE), Azure Container Instances.        </a:t>
            </a:r>
          </a:p>
          <a:p>
            <a:pPr marL="285750" indent="-285750">
              <a:lnSpc>
                <a:spcPct val="150000"/>
              </a:lnSpc>
              <a:buClr>
                <a:schemeClr val="bg1"/>
              </a:buClr>
              <a:buFont typeface="Wingdings" panose="05000000000000000000" pitchFamily="2" charset="2"/>
              <a:buChar char="Ø"/>
            </a:pPr>
            <a:r>
              <a:rPr lang="ru-RU" sz="1600" dirty="0">
                <a:solidFill>
                  <a:schemeClr val="bg1"/>
                </a:solidFill>
              </a:rPr>
              <a:t>Практикуйтесь</a:t>
            </a:r>
            <a:r>
              <a:rPr lang="en-US" sz="1600" dirty="0">
                <a:solidFill>
                  <a:schemeClr val="bg1"/>
                </a:solidFill>
              </a:rPr>
              <a:t>:</a:t>
            </a:r>
            <a:r>
              <a:rPr lang="ru-RU" sz="1600" dirty="0">
                <a:solidFill>
                  <a:schemeClr val="bg1"/>
                </a:solidFill>
              </a:rPr>
              <a:t>        </a:t>
            </a:r>
            <a:endParaRPr lang="en-US" sz="1600" dirty="0">
              <a:solidFill>
                <a:schemeClr val="bg1"/>
              </a:solidFill>
            </a:endParaRPr>
          </a:p>
          <a:p>
            <a:pPr>
              <a:lnSpc>
                <a:spcPct val="150000"/>
              </a:lnSpc>
              <a:buClr>
                <a:schemeClr val="bg1"/>
              </a:buClr>
            </a:pPr>
            <a:r>
              <a:rPr lang="en-US" sz="1600" dirty="0">
                <a:solidFill>
                  <a:schemeClr val="bg1"/>
                </a:solidFill>
              </a:rPr>
              <a:t>     </a:t>
            </a:r>
            <a:r>
              <a:rPr lang="ru-RU" sz="1600" dirty="0">
                <a:solidFill>
                  <a:schemeClr val="bg1"/>
                </a:solidFill>
              </a:rPr>
              <a:t>Разверните свой проект с помощью </a:t>
            </a:r>
            <a:r>
              <a:rPr lang="en-US" sz="1600" dirty="0">
                <a:solidFill>
                  <a:schemeClr val="bg1"/>
                </a:solidFill>
              </a:rPr>
              <a:t>Docker (</a:t>
            </a:r>
            <a:r>
              <a:rPr lang="ru-RU" sz="1600" dirty="0">
                <a:solidFill>
                  <a:schemeClr val="bg1"/>
                </a:solidFill>
              </a:rPr>
              <a:t>веб-приложение + БД + кэш).            </a:t>
            </a:r>
            <a:endParaRPr lang="en-US" sz="1600" dirty="0">
              <a:solidFill>
                <a:schemeClr val="bg1"/>
              </a:solidFill>
            </a:endParaRPr>
          </a:p>
          <a:p>
            <a:pPr>
              <a:lnSpc>
                <a:spcPct val="150000"/>
              </a:lnSpc>
              <a:buClr>
                <a:schemeClr val="bg1"/>
              </a:buClr>
            </a:pPr>
            <a:r>
              <a:rPr lang="en-US" sz="1600" dirty="0">
                <a:solidFill>
                  <a:schemeClr val="bg1"/>
                </a:solidFill>
              </a:rPr>
              <a:t>     </a:t>
            </a:r>
            <a:r>
              <a:rPr lang="ru-RU" sz="1600" dirty="0">
                <a:solidFill>
                  <a:schemeClr val="bg1"/>
                </a:solidFill>
              </a:rPr>
              <a:t>Оптимизируйте образы для продакшена. </a:t>
            </a:r>
          </a:p>
        </p:txBody>
      </p:sp>
      <p:sp>
        <p:nvSpPr>
          <p:cNvPr id="2" name="TextBox 1">
            <a:extLst>
              <a:ext uri="{FF2B5EF4-FFF2-40B4-BE49-F238E27FC236}">
                <a16:creationId xmlns:a16="http://schemas.microsoft.com/office/drawing/2014/main" id="{892984A9-97FF-EA22-8418-019E8277F560}"/>
              </a:ext>
            </a:extLst>
          </p:cNvPr>
          <p:cNvSpPr txBox="1"/>
          <p:nvPr/>
        </p:nvSpPr>
        <p:spPr>
          <a:xfrm>
            <a:off x="647432" y="4592787"/>
            <a:ext cx="4386137" cy="307777"/>
          </a:xfrm>
          <a:prstGeom prst="rect">
            <a:avLst/>
          </a:prstGeom>
          <a:noFill/>
        </p:spPr>
        <p:txBody>
          <a:bodyPr wrap="none" rtlCol="0">
            <a:spAutoFit/>
          </a:bodyPr>
          <a:lstStyle/>
          <a:p>
            <a:pPr marL="285750" indent="-285750">
              <a:buClr>
                <a:schemeClr val="bg1"/>
              </a:buClr>
              <a:buFont typeface="Wingdings" panose="05000000000000000000" pitchFamily="2" charset="2"/>
              <a:buChar char="Ø"/>
            </a:pPr>
            <a:r>
              <a:rPr lang="ru-RU" dirty="0">
                <a:solidFill>
                  <a:schemeClr val="bg1"/>
                </a:solidFill>
              </a:rPr>
              <a:t>Официальная документация: </a:t>
            </a:r>
            <a:r>
              <a:rPr lang="ru-RU" dirty="0">
                <a:solidFill>
                  <a:schemeClr val="bg1"/>
                </a:solidFill>
                <a:hlinkClick r:id="rId3"/>
              </a:rPr>
              <a:t>docs.docker.com</a:t>
            </a:r>
            <a:endParaRPr lang="ru-RU" dirty="0">
              <a:solidFill>
                <a:schemeClr val="bg1"/>
              </a:solidFill>
            </a:endParaRPr>
          </a:p>
        </p:txBody>
      </p:sp>
      <p:sp>
        <p:nvSpPr>
          <p:cNvPr id="5" name="TextBox 4">
            <a:extLst>
              <a:ext uri="{FF2B5EF4-FFF2-40B4-BE49-F238E27FC236}">
                <a16:creationId xmlns:a16="http://schemas.microsoft.com/office/drawing/2014/main" id="{203F1626-9F8F-8B9D-33C7-C2D8ED5EE575}"/>
              </a:ext>
            </a:extLst>
          </p:cNvPr>
          <p:cNvSpPr txBox="1"/>
          <p:nvPr/>
        </p:nvSpPr>
        <p:spPr>
          <a:xfrm>
            <a:off x="5084091" y="4592787"/>
            <a:ext cx="3778599" cy="307777"/>
          </a:xfrm>
          <a:prstGeom prst="rect">
            <a:avLst/>
          </a:prstGeom>
          <a:noFill/>
        </p:spPr>
        <p:txBody>
          <a:bodyPr wrap="none" rtlCol="0">
            <a:spAutoFit/>
          </a:bodyPr>
          <a:lstStyle/>
          <a:p>
            <a:pPr marL="285750" indent="-285750">
              <a:buClr>
                <a:schemeClr val="bg1"/>
              </a:buClr>
              <a:buFont typeface="Wingdings" panose="05000000000000000000" pitchFamily="2" charset="2"/>
              <a:buChar char="Ø"/>
            </a:pPr>
            <a:r>
              <a:rPr lang="ru-RU" dirty="0">
                <a:solidFill>
                  <a:schemeClr val="bg1"/>
                </a:solidFill>
              </a:rPr>
              <a:t>Практические задания на </a:t>
            </a:r>
            <a:r>
              <a:rPr lang="ru-RU" dirty="0">
                <a:solidFill>
                  <a:schemeClr val="bg1"/>
                </a:solidFill>
                <a:hlinkClick r:id="rId4"/>
              </a:rPr>
              <a:t>Docker Labs</a:t>
            </a:r>
            <a:endParaRPr lang="ru-RU" dirty="0">
              <a:solidFill>
                <a:schemeClr val="bg1"/>
              </a:solidFill>
            </a:endParaRPr>
          </a:p>
        </p:txBody>
      </p:sp>
    </p:spTree>
    <p:extLst>
      <p:ext uri="{BB962C8B-B14F-4D97-AF65-F5344CB8AC3E}">
        <p14:creationId xmlns:p14="http://schemas.microsoft.com/office/powerpoint/2010/main" val="6070435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3" name="Рисунок 2">
            <a:extLst>
              <a:ext uri="{FF2B5EF4-FFF2-40B4-BE49-F238E27FC236}">
                <a16:creationId xmlns:a16="http://schemas.microsoft.com/office/drawing/2014/main" id="{12378BB4-4372-419D-9139-45447B21BEA6}"/>
              </a:ext>
            </a:extLst>
          </p:cNvPr>
          <p:cNvPicPr>
            <a:picLocks noChangeAspect="1"/>
          </p:cNvPicPr>
          <p:nvPr/>
        </p:nvPicPr>
        <p:blipFill>
          <a:blip r:embed="rId3"/>
          <a:stretch>
            <a:fillRect/>
          </a:stretch>
        </p:blipFill>
        <p:spPr>
          <a:xfrm>
            <a:off x="360000" y="-401400"/>
            <a:ext cx="4579200" cy="2575800"/>
          </a:xfrm>
          <a:prstGeom prst="rect">
            <a:avLst/>
          </a:prstGeom>
          <a:effectLst>
            <a:glow rad="228600">
              <a:schemeClr val="accent2">
                <a:satMod val="175000"/>
                <a:alpha val="40000"/>
              </a:schemeClr>
            </a:glow>
          </a:effectLst>
        </p:spPr>
      </p:pic>
      <p:sp>
        <p:nvSpPr>
          <p:cNvPr id="2" name="TextBox 1">
            <a:extLst>
              <a:ext uri="{FF2B5EF4-FFF2-40B4-BE49-F238E27FC236}">
                <a16:creationId xmlns:a16="http://schemas.microsoft.com/office/drawing/2014/main" id="{8EF7FA7A-48F4-47B2-A156-F1BF1F3537E3}"/>
              </a:ext>
            </a:extLst>
          </p:cNvPr>
          <p:cNvSpPr txBox="1"/>
          <p:nvPr/>
        </p:nvSpPr>
        <p:spPr>
          <a:xfrm>
            <a:off x="2354400" y="2080800"/>
            <a:ext cx="6040800" cy="1792800"/>
          </a:xfrm>
          <a:prstGeom prst="rect">
            <a:avLst/>
          </a:prstGeom>
          <a:noFill/>
        </p:spPr>
        <p:txBody>
          <a:bodyPr wrap="square" rtlCol="0">
            <a:spAutoFit/>
          </a:bodyPr>
          <a:lstStyle/>
          <a:p>
            <a:endParaRPr lang="ru-RU" dirty="0"/>
          </a:p>
        </p:txBody>
      </p:sp>
      <p:sp>
        <p:nvSpPr>
          <p:cNvPr id="4" name="TextBox 3">
            <a:extLst>
              <a:ext uri="{FF2B5EF4-FFF2-40B4-BE49-F238E27FC236}">
                <a16:creationId xmlns:a16="http://schemas.microsoft.com/office/drawing/2014/main" id="{57ACE765-1D00-40AC-9BDB-84FAEE8799CB}"/>
              </a:ext>
            </a:extLst>
          </p:cNvPr>
          <p:cNvSpPr txBox="1"/>
          <p:nvPr/>
        </p:nvSpPr>
        <p:spPr>
          <a:xfrm>
            <a:off x="1598400" y="2174400"/>
            <a:ext cx="5947200" cy="1169551"/>
          </a:xfrm>
          <a:prstGeom prst="rect">
            <a:avLst/>
          </a:prstGeom>
          <a:noFill/>
        </p:spPr>
        <p:txBody>
          <a:bodyPr wrap="square" rtlCol="0">
            <a:spAutoFit/>
          </a:bodyPr>
          <a:lstStyle/>
          <a:p>
            <a:r>
              <a:rPr lang="ru-RU" u="sng" dirty="0" err="1">
                <a:solidFill>
                  <a:schemeClr val="accent4"/>
                </a:solidFill>
                <a:latin typeface="Fira Sans Condensed" panose="020B0503050000020004" pitchFamily="34" charset="0"/>
              </a:rPr>
              <a:t>Docker</a:t>
            </a:r>
            <a:r>
              <a:rPr lang="ru-RU" dirty="0">
                <a:solidFill>
                  <a:schemeClr val="accent4"/>
                </a:solidFill>
                <a:latin typeface="Fira Sans Condensed" panose="020B0503050000020004" pitchFamily="34" charset="0"/>
              </a:rPr>
              <a:t> - это инструмент, который использует контейнеры для упрощения создания, развертывания и запуска приложений. Он связывает приложение и его зависимости внутри контейнера. Способ виртуализации ОС, при котором код приложения, среда запуска, библиотеки и зависимости упаковываются в единую «капсулу» — контейнер </a:t>
            </a:r>
            <a:r>
              <a:rPr lang="ru-RU" dirty="0" err="1">
                <a:solidFill>
                  <a:schemeClr val="accent4"/>
                </a:solidFill>
                <a:latin typeface="Fira Sans Condensed" panose="020B0503050000020004" pitchFamily="34" charset="0"/>
              </a:rPr>
              <a:t>Docker</a:t>
            </a:r>
            <a:r>
              <a:rPr lang="ru-RU" dirty="0">
                <a:solidFill>
                  <a:schemeClr val="accent4"/>
                </a:solidFill>
                <a:latin typeface="Fira Sans Condensed" panose="020B0503050000020004" pitchFamily="34" charset="0"/>
              </a:rPr>
              <a:t>.</a:t>
            </a:r>
          </a:p>
        </p:txBody>
      </p:sp>
    </p:spTree>
    <p:extLst>
      <p:ext uri="{BB962C8B-B14F-4D97-AF65-F5344CB8AC3E}">
        <p14:creationId xmlns:p14="http://schemas.microsoft.com/office/powerpoint/2010/main" val="3957386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C2CFE74C-8295-7672-627F-CCB6E3E118B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C280F81-C9ED-B010-A7E1-5B50167B87F4}"/>
              </a:ext>
            </a:extLst>
          </p:cNvPr>
          <p:cNvSpPr txBox="1"/>
          <p:nvPr/>
        </p:nvSpPr>
        <p:spPr>
          <a:xfrm>
            <a:off x="627112" y="1758668"/>
            <a:ext cx="7754888" cy="1893275"/>
          </a:xfrm>
          <a:prstGeom prst="rect">
            <a:avLst/>
          </a:prstGeom>
          <a:noFill/>
        </p:spPr>
        <p:txBody>
          <a:bodyPr wrap="square" rtlCol="0">
            <a:spAutoFit/>
          </a:bodyPr>
          <a:lstStyle/>
          <a:p>
            <a:pPr>
              <a:lnSpc>
                <a:spcPct val="150000"/>
              </a:lnSpc>
              <a:buClr>
                <a:schemeClr val="bg1"/>
              </a:buClr>
            </a:pPr>
            <a:r>
              <a:rPr lang="ru-RU" sz="1600" b="1" dirty="0">
                <a:solidFill>
                  <a:schemeClr val="bg1"/>
                </a:solidFill>
              </a:rPr>
              <a:t>Современная разработка и DevOps немыслимы без контейнеризации. Освоив Docker, вы получаете:  </a:t>
            </a:r>
            <a:endParaRPr lang="en-US" sz="1600" b="1" dirty="0">
              <a:solidFill>
                <a:schemeClr val="bg1"/>
              </a:solidFill>
            </a:endParaRPr>
          </a:p>
          <a:p>
            <a:pPr>
              <a:lnSpc>
                <a:spcPct val="150000"/>
              </a:lnSpc>
              <a:buClr>
                <a:schemeClr val="bg1"/>
              </a:buClr>
            </a:pPr>
            <a:r>
              <a:rPr lang="ru-RU" sz="1600" b="1" dirty="0">
                <a:solidFill>
                  <a:schemeClr val="bg1"/>
                </a:solidFill>
              </a:rPr>
              <a:t>✅ Гибкость — одинаковые среды на всех этапах (</a:t>
            </a:r>
            <a:r>
              <a:rPr lang="ru-RU" sz="1600" b="1" dirty="0" err="1">
                <a:solidFill>
                  <a:schemeClr val="bg1"/>
                </a:solidFill>
              </a:rPr>
              <a:t>dev</a:t>
            </a:r>
            <a:r>
              <a:rPr lang="ru-RU" sz="1600" b="1" dirty="0">
                <a:solidFill>
                  <a:schemeClr val="bg1"/>
                </a:solidFill>
              </a:rPr>
              <a:t>/</a:t>
            </a:r>
            <a:r>
              <a:rPr lang="ru-RU" sz="1600" b="1" dirty="0" err="1">
                <a:solidFill>
                  <a:schemeClr val="bg1"/>
                </a:solidFill>
              </a:rPr>
              <a:t>test</a:t>
            </a:r>
            <a:r>
              <a:rPr lang="ru-RU" sz="1600" b="1" dirty="0">
                <a:solidFill>
                  <a:schemeClr val="bg1"/>
                </a:solidFill>
              </a:rPr>
              <a:t>/</a:t>
            </a:r>
            <a:r>
              <a:rPr lang="ru-RU" sz="1600" b="1" dirty="0" err="1">
                <a:solidFill>
                  <a:schemeClr val="bg1"/>
                </a:solidFill>
              </a:rPr>
              <a:t>prod</a:t>
            </a:r>
            <a:r>
              <a:rPr lang="ru-RU" sz="1600" b="1" dirty="0">
                <a:solidFill>
                  <a:schemeClr val="bg1"/>
                </a:solidFill>
              </a:rPr>
              <a:t>).  ✅ Масштабируемость — от локальной машины до облачного кластера.  </a:t>
            </a:r>
            <a:endParaRPr lang="en-US" sz="1600" b="1" dirty="0">
              <a:solidFill>
                <a:schemeClr val="bg1"/>
              </a:solidFill>
            </a:endParaRPr>
          </a:p>
          <a:p>
            <a:pPr>
              <a:lnSpc>
                <a:spcPct val="150000"/>
              </a:lnSpc>
              <a:buClr>
                <a:schemeClr val="bg1"/>
              </a:buClr>
            </a:pPr>
            <a:r>
              <a:rPr lang="ru-RU" sz="1600" b="1" dirty="0">
                <a:solidFill>
                  <a:schemeClr val="bg1"/>
                </a:solidFill>
              </a:rPr>
              <a:t>✅ Скорость — быстрый деплой и отказоустойчивость.</a:t>
            </a:r>
            <a:endParaRPr lang="ru-RU" sz="1600" dirty="0">
              <a:solidFill>
                <a:schemeClr val="bg1"/>
              </a:solidFill>
            </a:endParaRPr>
          </a:p>
        </p:txBody>
      </p:sp>
      <p:pic>
        <p:nvPicPr>
          <p:cNvPr id="8" name="Рисунок 7">
            <a:extLst>
              <a:ext uri="{FF2B5EF4-FFF2-40B4-BE49-F238E27FC236}">
                <a16:creationId xmlns:a16="http://schemas.microsoft.com/office/drawing/2014/main" id="{8092F2B5-8D38-D770-44A1-915CD79A3B15}"/>
              </a:ext>
            </a:extLst>
          </p:cNvPr>
          <p:cNvPicPr>
            <a:picLocks noChangeAspect="1"/>
          </p:cNvPicPr>
          <p:nvPr/>
        </p:nvPicPr>
        <p:blipFill>
          <a:blip r:embed="rId3"/>
          <a:stretch>
            <a:fillRect/>
          </a:stretch>
        </p:blipFill>
        <p:spPr>
          <a:xfrm>
            <a:off x="2902720" y="-125040"/>
            <a:ext cx="3025640" cy="1701923"/>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6943075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4F9E5B3C-3E64-CCF4-E4F3-4BB84CBA2AF1}"/>
            </a:ext>
          </a:extLst>
        </p:cNvPr>
        <p:cNvGrpSpPr/>
        <p:nvPr/>
      </p:nvGrpSpPr>
      <p:grpSpPr>
        <a:xfrm>
          <a:off x="0" y="0"/>
          <a:ext cx="0" cy="0"/>
          <a:chOff x="0" y="0"/>
          <a:chExt cx="0" cy="0"/>
        </a:xfrm>
      </p:grpSpPr>
      <p:pic>
        <p:nvPicPr>
          <p:cNvPr id="8" name="Рисунок 7">
            <a:extLst>
              <a:ext uri="{FF2B5EF4-FFF2-40B4-BE49-F238E27FC236}">
                <a16:creationId xmlns:a16="http://schemas.microsoft.com/office/drawing/2014/main" id="{C8F0D941-C41A-2466-D8EC-D5A7C52436E9}"/>
              </a:ext>
            </a:extLst>
          </p:cNvPr>
          <p:cNvPicPr>
            <a:picLocks noChangeAspect="1"/>
          </p:cNvPicPr>
          <p:nvPr/>
        </p:nvPicPr>
        <p:blipFill>
          <a:blip r:embed="rId3"/>
          <a:stretch>
            <a:fillRect/>
          </a:stretch>
        </p:blipFill>
        <p:spPr>
          <a:xfrm>
            <a:off x="2928120" y="-64080"/>
            <a:ext cx="3025640" cy="1701923"/>
          </a:xfrm>
          <a:prstGeom prst="rect">
            <a:avLst/>
          </a:prstGeom>
          <a:effectLst>
            <a:glow rad="228600">
              <a:schemeClr val="accent2">
                <a:satMod val="175000"/>
                <a:alpha val="40000"/>
              </a:schemeClr>
            </a:glow>
          </a:effectLst>
        </p:spPr>
      </p:pic>
      <p:sp>
        <p:nvSpPr>
          <p:cNvPr id="2" name="Прямоугольник: скругленные углы 1">
            <a:extLst>
              <a:ext uri="{FF2B5EF4-FFF2-40B4-BE49-F238E27FC236}">
                <a16:creationId xmlns:a16="http://schemas.microsoft.com/office/drawing/2014/main" id="{53138AF8-E9F5-AE08-682E-8F185289DA83}"/>
              </a:ext>
            </a:extLst>
          </p:cNvPr>
          <p:cNvSpPr/>
          <p:nvPr/>
        </p:nvSpPr>
        <p:spPr>
          <a:xfrm>
            <a:off x="1910080" y="2062480"/>
            <a:ext cx="5323840" cy="18643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sz="2800" dirty="0"/>
              <a:t>Спасибо за внимание</a:t>
            </a:r>
          </a:p>
        </p:txBody>
      </p:sp>
    </p:spTree>
    <p:extLst>
      <p:ext uri="{BB962C8B-B14F-4D97-AF65-F5344CB8AC3E}">
        <p14:creationId xmlns:p14="http://schemas.microsoft.com/office/powerpoint/2010/main" val="40340763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E532BF66-FA79-6DF1-09D7-E53D2A558B20}"/>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4B730CBD-BC3E-8C12-730E-3499F5B629B9}"/>
              </a:ext>
            </a:extLst>
          </p:cNvPr>
          <p:cNvPicPr>
            <a:picLocks noChangeAspect="1"/>
          </p:cNvPicPr>
          <p:nvPr/>
        </p:nvPicPr>
        <p:blipFill>
          <a:blip r:embed="rId3"/>
          <a:stretch>
            <a:fillRect/>
          </a:stretch>
        </p:blipFill>
        <p:spPr>
          <a:xfrm>
            <a:off x="6683643" y="0"/>
            <a:ext cx="2209063" cy="1242598"/>
          </a:xfrm>
          <a:prstGeom prst="rect">
            <a:avLst/>
          </a:prstGeom>
          <a:effectLst>
            <a:glow rad="228600">
              <a:schemeClr val="accent2">
                <a:satMod val="175000"/>
                <a:alpha val="40000"/>
              </a:schemeClr>
            </a:glow>
          </a:effectLst>
        </p:spPr>
      </p:pic>
      <p:sp>
        <p:nvSpPr>
          <p:cNvPr id="5" name="Заголовок 2">
            <a:extLst>
              <a:ext uri="{FF2B5EF4-FFF2-40B4-BE49-F238E27FC236}">
                <a16:creationId xmlns:a16="http://schemas.microsoft.com/office/drawing/2014/main" id="{84C26AAE-382F-4323-8606-03F5DC9D2328}"/>
              </a:ext>
            </a:extLst>
          </p:cNvPr>
          <p:cNvSpPr>
            <a:spLocks noGrp="1"/>
          </p:cNvSpPr>
          <p:nvPr>
            <p:ph type="title"/>
          </p:nvPr>
        </p:nvSpPr>
        <p:spPr>
          <a:xfrm>
            <a:off x="441858" y="386626"/>
            <a:ext cx="7982242" cy="725574"/>
          </a:xfrm>
        </p:spPr>
        <p:txBody>
          <a:bodyPr/>
          <a:lstStyle/>
          <a:p>
            <a:r>
              <a:rPr lang="ru-RU" sz="3200" dirty="0"/>
              <a:t>Для чего </a:t>
            </a:r>
            <a:r>
              <a:rPr lang="en-US" sz="3200" dirty="0"/>
              <a:t>docker</a:t>
            </a:r>
            <a:endParaRPr lang="ru-RU" sz="3200" dirty="0"/>
          </a:p>
        </p:txBody>
      </p:sp>
      <p:sp>
        <p:nvSpPr>
          <p:cNvPr id="6" name="TextBox 5">
            <a:extLst>
              <a:ext uri="{FF2B5EF4-FFF2-40B4-BE49-F238E27FC236}">
                <a16:creationId xmlns:a16="http://schemas.microsoft.com/office/drawing/2014/main" id="{7DF703FA-0BBD-D993-560F-FA88B05D2B79}"/>
              </a:ext>
            </a:extLst>
          </p:cNvPr>
          <p:cNvSpPr txBox="1"/>
          <p:nvPr/>
        </p:nvSpPr>
        <p:spPr>
          <a:xfrm>
            <a:off x="1097069" y="1711969"/>
            <a:ext cx="1879041" cy="369332"/>
          </a:xfrm>
          <a:prstGeom prst="rect">
            <a:avLst/>
          </a:prstGeom>
          <a:noFill/>
        </p:spPr>
        <p:txBody>
          <a:bodyPr wrap="none" rtlCol="0">
            <a:spAutoFit/>
          </a:bodyPr>
          <a:lstStyle/>
          <a:p>
            <a:r>
              <a:rPr lang="ru-RU" sz="1800" dirty="0">
                <a:solidFill>
                  <a:schemeClr val="accent6"/>
                </a:solidFill>
              </a:rPr>
              <a:t>Для разработки</a:t>
            </a:r>
          </a:p>
        </p:txBody>
      </p:sp>
      <p:pic>
        <p:nvPicPr>
          <p:cNvPr id="7" name="Рисунок 6" descr="Блокировка контур">
            <a:extLst>
              <a:ext uri="{FF2B5EF4-FFF2-40B4-BE49-F238E27FC236}">
                <a16:creationId xmlns:a16="http://schemas.microsoft.com/office/drawing/2014/main" id="{CE021211-6273-26F0-7BB0-A84C6B9312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7174" y="2996262"/>
            <a:ext cx="392529" cy="392529"/>
          </a:xfrm>
          <a:prstGeom prst="rect">
            <a:avLst/>
          </a:prstGeom>
        </p:spPr>
      </p:pic>
      <p:pic>
        <p:nvPicPr>
          <p:cNvPr id="8" name="Рисунок 7" descr="Блокчейн контур">
            <a:extLst>
              <a:ext uri="{FF2B5EF4-FFF2-40B4-BE49-F238E27FC236}">
                <a16:creationId xmlns:a16="http://schemas.microsoft.com/office/drawing/2014/main" id="{1A8387D8-4CAD-742C-A524-183D553C9B9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44574" y="1723007"/>
            <a:ext cx="392529" cy="392529"/>
          </a:xfrm>
          <a:prstGeom prst="rect">
            <a:avLst/>
          </a:prstGeom>
        </p:spPr>
      </p:pic>
      <p:pic>
        <p:nvPicPr>
          <p:cNvPr id="9" name="Рисунок 8" descr="Терминал Cmd контур">
            <a:extLst>
              <a:ext uri="{FF2B5EF4-FFF2-40B4-BE49-F238E27FC236}">
                <a16:creationId xmlns:a16="http://schemas.microsoft.com/office/drawing/2014/main" id="{39CB435C-4134-8E65-61FB-CAD40BDC90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5795" y="1707339"/>
            <a:ext cx="392529" cy="392529"/>
          </a:xfrm>
          <a:prstGeom prst="rect">
            <a:avLst/>
          </a:prstGeom>
        </p:spPr>
      </p:pic>
      <p:pic>
        <p:nvPicPr>
          <p:cNvPr id="10" name="Рисунок 9" descr="Интернет контур">
            <a:extLst>
              <a:ext uri="{FF2B5EF4-FFF2-40B4-BE49-F238E27FC236}">
                <a16:creationId xmlns:a16="http://schemas.microsoft.com/office/drawing/2014/main" id="{7E414956-C995-5218-C4AB-A10A9AE03B0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037" y="3027174"/>
            <a:ext cx="392529" cy="392529"/>
          </a:xfrm>
          <a:prstGeom prst="rect">
            <a:avLst/>
          </a:prstGeom>
        </p:spPr>
      </p:pic>
      <p:pic>
        <p:nvPicPr>
          <p:cNvPr id="11" name="Рисунок 10" descr="Интернет вещей контур">
            <a:extLst>
              <a:ext uri="{FF2B5EF4-FFF2-40B4-BE49-F238E27FC236}">
                <a16:creationId xmlns:a16="http://schemas.microsoft.com/office/drawing/2014/main" id="{C1D55175-BE0F-69B0-2AE5-850A2848046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10229" y="2384821"/>
            <a:ext cx="442223" cy="442223"/>
          </a:xfrm>
          <a:prstGeom prst="rect">
            <a:avLst/>
          </a:prstGeom>
        </p:spPr>
      </p:pic>
      <p:pic>
        <p:nvPicPr>
          <p:cNvPr id="12" name="Рисунок 11" descr="Процессор со сплошной заливкой">
            <a:extLst>
              <a:ext uri="{FF2B5EF4-FFF2-40B4-BE49-F238E27FC236}">
                <a16:creationId xmlns:a16="http://schemas.microsoft.com/office/drawing/2014/main" id="{9DA24766-F53D-6C08-77D8-F4AF39E00E9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162985" y="2395461"/>
            <a:ext cx="392529" cy="392529"/>
          </a:xfrm>
          <a:prstGeom prst="rect">
            <a:avLst/>
          </a:prstGeom>
        </p:spPr>
      </p:pic>
      <p:pic>
        <p:nvPicPr>
          <p:cNvPr id="13" name="Рисунок 12" descr="Робот контур">
            <a:extLst>
              <a:ext uri="{FF2B5EF4-FFF2-40B4-BE49-F238E27FC236}">
                <a16:creationId xmlns:a16="http://schemas.microsoft.com/office/drawing/2014/main" id="{ABC0DBAF-E602-C0B6-2702-F5F241163EE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179250" y="3627748"/>
            <a:ext cx="392529" cy="392529"/>
          </a:xfrm>
          <a:prstGeom prst="rect">
            <a:avLst/>
          </a:prstGeom>
        </p:spPr>
      </p:pic>
      <p:pic>
        <p:nvPicPr>
          <p:cNvPr id="14" name="Рисунок 13" descr="Шредер контур">
            <a:extLst>
              <a:ext uri="{FF2B5EF4-FFF2-40B4-BE49-F238E27FC236}">
                <a16:creationId xmlns:a16="http://schemas.microsoft.com/office/drawing/2014/main" id="{DC167D00-A107-0845-6F55-81A87BFC4DD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45037" y="3707384"/>
            <a:ext cx="392529" cy="392529"/>
          </a:xfrm>
          <a:prstGeom prst="rect">
            <a:avLst/>
          </a:prstGeom>
        </p:spPr>
      </p:pic>
      <p:sp>
        <p:nvSpPr>
          <p:cNvPr id="15" name="TextBox 14">
            <a:extLst>
              <a:ext uri="{FF2B5EF4-FFF2-40B4-BE49-F238E27FC236}">
                <a16:creationId xmlns:a16="http://schemas.microsoft.com/office/drawing/2014/main" id="{7B82330B-E213-01F4-D841-09DEF2652008}"/>
              </a:ext>
            </a:extLst>
          </p:cNvPr>
          <p:cNvSpPr txBox="1"/>
          <p:nvPr/>
        </p:nvSpPr>
        <p:spPr>
          <a:xfrm>
            <a:off x="1124983" y="2356063"/>
            <a:ext cx="1768433" cy="369332"/>
          </a:xfrm>
          <a:prstGeom prst="rect">
            <a:avLst/>
          </a:prstGeom>
          <a:noFill/>
        </p:spPr>
        <p:txBody>
          <a:bodyPr wrap="none" rtlCol="0">
            <a:spAutoFit/>
          </a:bodyPr>
          <a:lstStyle/>
          <a:p>
            <a:r>
              <a:rPr lang="ru-RU" sz="1800" dirty="0">
                <a:solidFill>
                  <a:schemeClr val="accent6"/>
                </a:solidFill>
              </a:rPr>
              <a:t>Микросервисы</a:t>
            </a:r>
          </a:p>
        </p:txBody>
      </p:sp>
      <p:sp>
        <p:nvSpPr>
          <p:cNvPr id="16" name="TextBox 15">
            <a:extLst>
              <a:ext uri="{FF2B5EF4-FFF2-40B4-BE49-F238E27FC236}">
                <a16:creationId xmlns:a16="http://schemas.microsoft.com/office/drawing/2014/main" id="{63552166-A840-1DC1-4C5A-3F2FABA3BEC5}"/>
              </a:ext>
            </a:extLst>
          </p:cNvPr>
          <p:cNvSpPr txBox="1"/>
          <p:nvPr/>
        </p:nvSpPr>
        <p:spPr>
          <a:xfrm>
            <a:off x="1093515" y="3043403"/>
            <a:ext cx="2759089" cy="369332"/>
          </a:xfrm>
          <a:prstGeom prst="rect">
            <a:avLst/>
          </a:prstGeom>
          <a:noFill/>
        </p:spPr>
        <p:txBody>
          <a:bodyPr wrap="none" rtlCol="0">
            <a:spAutoFit/>
          </a:bodyPr>
          <a:lstStyle/>
          <a:p>
            <a:r>
              <a:rPr lang="ru-RU" sz="1800" dirty="0">
                <a:solidFill>
                  <a:schemeClr val="accent6"/>
                </a:solidFill>
              </a:rPr>
              <a:t>Кроссплатформенность</a:t>
            </a:r>
          </a:p>
        </p:txBody>
      </p:sp>
      <p:sp>
        <p:nvSpPr>
          <p:cNvPr id="17" name="TextBox 16">
            <a:extLst>
              <a:ext uri="{FF2B5EF4-FFF2-40B4-BE49-F238E27FC236}">
                <a16:creationId xmlns:a16="http://schemas.microsoft.com/office/drawing/2014/main" id="{7D17BEE8-41FF-D7D7-6028-1A1D98D3C145}"/>
              </a:ext>
            </a:extLst>
          </p:cNvPr>
          <p:cNvSpPr txBox="1"/>
          <p:nvPr/>
        </p:nvSpPr>
        <p:spPr>
          <a:xfrm>
            <a:off x="1093515" y="3724899"/>
            <a:ext cx="2856872" cy="369332"/>
          </a:xfrm>
          <a:prstGeom prst="rect">
            <a:avLst/>
          </a:prstGeom>
          <a:noFill/>
        </p:spPr>
        <p:txBody>
          <a:bodyPr wrap="none" rtlCol="0">
            <a:spAutoFit/>
          </a:bodyPr>
          <a:lstStyle/>
          <a:p>
            <a:r>
              <a:rPr lang="ru-RU" sz="1800" dirty="0">
                <a:solidFill>
                  <a:schemeClr val="accent6"/>
                </a:solidFill>
              </a:rPr>
              <a:t>Создание тестовых сред</a:t>
            </a:r>
          </a:p>
        </p:txBody>
      </p:sp>
      <p:sp>
        <p:nvSpPr>
          <p:cNvPr id="18" name="TextBox 17">
            <a:extLst>
              <a:ext uri="{FF2B5EF4-FFF2-40B4-BE49-F238E27FC236}">
                <a16:creationId xmlns:a16="http://schemas.microsoft.com/office/drawing/2014/main" id="{1C2B859D-D8D8-A9C4-E98E-32CFE1DD6D1F}"/>
              </a:ext>
            </a:extLst>
          </p:cNvPr>
          <p:cNvSpPr txBox="1"/>
          <p:nvPr/>
        </p:nvSpPr>
        <p:spPr>
          <a:xfrm>
            <a:off x="4612842" y="3669495"/>
            <a:ext cx="3031599" cy="369332"/>
          </a:xfrm>
          <a:prstGeom prst="rect">
            <a:avLst/>
          </a:prstGeom>
          <a:noFill/>
        </p:spPr>
        <p:txBody>
          <a:bodyPr wrap="none" rtlCol="0">
            <a:spAutoFit/>
          </a:bodyPr>
          <a:lstStyle/>
          <a:p>
            <a:r>
              <a:rPr lang="ru-RU" sz="1800" dirty="0">
                <a:solidFill>
                  <a:schemeClr val="accent6"/>
                </a:solidFill>
              </a:rPr>
              <a:t>Обучение и эксперименты</a:t>
            </a:r>
          </a:p>
        </p:txBody>
      </p:sp>
      <p:sp>
        <p:nvSpPr>
          <p:cNvPr id="19" name="TextBox 18">
            <a:extLst>
              <a:ext uri="{FF2B5EF4-FFF2-40B4-BE49-F238E27FC236}">
                <a16:creationId xmlns:a16="http://schemas.microsoft.com/office/drawing/2014/main" id="{5417A0FC-17EC-B1C1-A225-2C1823D9E266}"/>
              </a:ext>
            </a:extLst>
          </p:cNvPr>
          <p:cNvSpPr txBox="1"/>
          <p:nvPr/>
        </p:nvSpPr>
        <p:spPr>
          <a:xfrm>
            <a:off x="4642666" y="3019459"/>
            <a:ext cx="2605200" cy="369332"/>
          </a:xfrm>
          <a:prstGeom prst="rect">
            <a:avLst/>
          </a:prstGeom>
          <a:noFill/>
        </p:spPr>
        <p:txBody>
          <a:bodyPr wrap="none" rtlCol="0">
            <a:spAutoFit/>
          </a:bodyPr>
          <a:lstStyle/>
          <a:p>
            <a:r>
              <a:rPr lang="ru-RU" sz="1800" dirty="0">
                <a:solidFill>
                  <a:schemeClr val="accent6"/>
                </a:solidFill>
              </a:rPr>
              <a:t>Изоляция приложений</a:t>
            </a:r>
          </a:p>
        </p:txBody>
      </p:sp>
      <p:sp>
        <p:nvSpPr>
          <p:cNvPr id="20" name="TextBox 19">
            <a:extLst>
              <a:ext uri="{FF2B5EF4-FFF2-40B4-BE49-F238E27FC236}">
                <a16:creationId xmlns:a16="http://schemas.microsoft.com/office/drawing/2014/main" id="{CC60D0F2-3197-624D-D5C1-90EFAAAC8C6D}"/>
              </a:ext>
            </a:extLst>
          </p:cNvPr>
          <p:cNvSpPr txBox="1"/>
          <p:nvPr/>
        </p:nvSpPr>
        <p:spPr>
          <a:xfrm>
            <a:off x="4597898" y="1707339"/>
            <a:ext cx="3347391" cy="369332"/>
          </a:xfrm>
          <a:prstGeom prst="rect">
            <a:avLst/>
          </a:prstGeom>
          <a:noFill/>
        </p:spPr>
        <p:txBody>
          <a:bodyPr wrap="none" rtlCol="0">
            <a:spAutoFit/>
          </a:bodyPr>
          <a:lstStyle/>
          <a:p>
            <a:r>
              <a:rPr lang="ru-RU" sz="1800" dirty="0">
                <a:solidFill>
                  <a:schemeClr val="accent6"/>
                </a:solidFill>
              </a:rPr>
              <a:t>Легкость в масштабировании</a:t>
            </a:r>
          </a:p>
        </p:txBody>
      </p:sp>
      <p:sp>
        <p:nvSpPr>
          <p:cNvPr id="21" name="TextBox 20">
            <a:extLst>
              <a:ext uri="{FF2B5EF4-FFF2-40B4-BE49-F238E27FC236}">
                <a16:creationId xmlns:a16="http://schemas.microsoft.com/office/drawing/2014/main" id="{C6748365-E770-AA71-98A8-51C0FCB5017C}"/>
              </a:ext>
            </a:extLst>
          </p:cNvPr>
          <p:cNvSpPr txBox="1"/>
          <p:nvPr/>
        </p:nvSpPr>
        <p:spPr>
          <a:xfrm>
            <a:off x="4658477" y="2367101"/>
            <a:ext cx="4485523" cy="369332"/>
          </a:xfrm>
          <a:prstGeom prst="rect">
            <a:avLst/>
          </a:prstGeom>
          <a:noFill/>
        </p:spPr>
        <p:txBody>
          <a:bodyPr wrap="none" rtlCol="0">
            <a:spAutoFit/>
          </a:bodyPr>
          <a:lstStyle/>
          <a:p>
            <a:r>
              <a:rPr lang="ru-RU" sz="1800" dirty="0">
                <a:solidFill>
                  <a:schemeClr val="accent6"/>
                </a:solidFill>
              </a:rPr>
              <a:t>Поддержка легковесных виртуализации</a:t>
            </a:r>
          </a:p>
        </p:txBody>
      </p:sp>
    </p:spTree>
    <p:extLst>
      <p:ext uri="{BB962C8B-B14F-4D97-AF65-F5344CB8AC3E}">
        <p14:creationId xmlns:p14="http://schemas.microsoft.com/office/powerpoint/2010/main" val="2578211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A5DBF963-C3E7-FE04-14B3-4F04D844F80D}"/>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BC2898F8-DF9C-716D-683F-B7712F78B593}"/>
              </a:ext>
            </a:extLst>
          </p:cNvPr>
          <p:cNvPicPr>
            <a:picLocks noChangeAspect="1"/>
          </p:cNvPicPr>
          <p:nvPr/>
        </p:nvPicPr>
        <p:blipFill>
          <a:blip r:embed="rId3"/>
          <a:stretch>
            <a:fillRect/>
          </a:stretch>
        </p:blipFill>
        <p:spPr>
          <a:xfrm>
            <a:off x="6683643" y="0"/>
            <a:ext cx="2209063" cy="1242598"/>
          </a:xfrm>
          <a:prstGeom prst="rect">
            <a:avLst/>
          </a:prstGeom>
          <a:effectLst>
            <a:glow rad="228600">
              <a:schemeClr val="accent2">
                <a:satMod val="175000"/>
                <a:alpha val="40000"/>
              </a:schemeClr>
            </a:glow>
          </a:effectLst>
        </p:spPr>
      </p:pic>
      <p:sp>
        <p:nvSpPr>
          <p:cNvPr id="5" name="Заголовок 2">
            <a:extLst>
              <a:ext uri="{FF2B5EF4-FFF2-40B4-BE49-F238E27FC236}">
                <a16:creationId xmlns:a16="http://schemas.microsoft.com/office/drawing/2014/main" id="{092F337D-FF0E-FADB-9631-AC742893D5C7}"/>
              </a:ext>
            </a:extLst>
          </p:cNvPr>
          <p:cNvSpPr>
            <a:spLocks noGrp="1"/>
          </p:cNvSpPr>
          <p:nvPr>
            <p:ph type="title"/>
          </p:nvPr>
        </p:nvSpPr>
        <p:spPr>
          <a:xfrm>
            <a:off x="318800" y="319881"/>
            <a:ext cx="7982242" cy="725574"/>
          </a:xfrm>
        </p:spPr>
        <p:txBody>
          <a:bodyPr/>
          <a:lstStyle/>
          <a:p>
            <a:r>
              <a:rPr lang="ru-RU" sz="3200" dirty="0"/>
              <a:t>Архитектура </a:t>
            </a:r>
            <a:r>
              <a:rPr lang="en-US" sz="3200" dirty="0"/>
              <a:t>Docker</a:t>
            </a:r>
            <a:endParaRPr lang="ru-RU" sz="3200" dirty="0"/>
          </a:p>
        </p:txBody>
      </p:sp>
      <p:pic>
        <p:nvPicPr>
          <p:cNvPr id="30" name="Рисунок 29" descr="Изображение выглядит как текст, диаграмма, снимок экрана, План&#10;&#10;Контент, сгенерированный ИИ, может содержать ошибки.">
            <a:extLst>
              <a:ext uri="{FF2B5EF4-FFF2-40B4-BE49-F238E27FC236}">
                <a16:creationId xmlns:a16="http://schemas.microsoft.com/office/drawing/2014/main" id="{58DA906C-84A8-60A4-B1EF-16A35F8EB3C7}"/>
              </a:ext>
            </a:extLst>
          </p:cNvPr>
          <p:cNvPicPr>
            <a:picLocks noChangeAspect="1"/>
          </p:cNvPicPr>
          <p:nvPr/>
        </p:nvPicPr>
        <p:blipFill>
          <a:blip r:embed="rId4"/>
          <a:srcRect l="3558" t="28873" r="5285" b="7891"/>
          <a:stretch/>
        </p:blipFill>
        <p:spPr>
          <a:xfrm>
            <a:off x="951221" y="1417627"/>
            <a:ext cx="7456349" cy="3252564"/>
          </a:xfrm>
          <a:prstGeom prst="rect">
            <a:avLst/>
          </a:prstGeom>
          <a:effectLst>
            <a:softEdge rad="76200"/>
          </a:effectLst>
        </p:spPr>
      </p:pic>
    </p:spTree>
    <p:extLst>
      <p:ext uri="{BB962C8B-B14F-4D97-AF65-F5344CB8AC3E}">
        <p14:creationId xmlns:p14="http://schemas.microsoft.com/office/powerpoint/2010/main" val="1819780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9229EF45-B691-F7FF-32A4-F71A806C9120}"/>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1386CDB8-DFAD-FF74-77DE-E25FF76799CB}"/>
              </a:ext>
            </a:extLst>
          </p:cNvPr>
          <p:cNvPicPr>
            <a:picLocks noChangeAspect="1"/>
          </p:cNvPicPr>
          <p:nvPr/>
        </p:nvPicPr>
        <p:blipFill>
          <a:blip r:embed="rId3"/>
          <a:stretch>
            <a:fillRect/>
          </a:stretch>
        </p:blipFill>
        <p:spPr>
          <a:xfrm>
            <a:off x="6683643" y="0"/>
            <a:ext cx="2209063" cy="1242598"/>
          </a:xfrm>
          <a:prstGeom prst="rect">
            <a:avLst/>
          </a:prstGeom>
          <a:effectLst>
            <a:glow rad="228600">
              <a:schemeClr val="accent2">
                <a:satMod val="175000"/>
                <a:alpha val="40000"/>
              </a:schemeClr>
            </a:glow>
          </a:effectLst>
        </p:spPr>
      </p:pic>
      <p:sp>
        <p:nvSpPr>
          <p:cNvPr id="5" name="Заголовок 2">
            <a:extLst>
              <a:ext uri="{FF2B5EF4-FFF2-40B4-BE49-F238E27FC236}">
                <a16:creationId xmlns:a16="http://schemas.microsoft.com/office/drawing/2014/main" id="{3FE34A49-AD01-616E-CE76-89A6D29FBE12}"/>
              </a:ext>
            </a:extLst>
          </p:cNvPr>
          <p:cNvSpPr>
            <a:spLocks noGrp="1"/>
          </p:cNvSpPr>
          <p:nvPr>
            <p:ph type="title"/>
          </p:nvPr>
        </p:nvSpPr>
        <p:spPr>
          <a:xfrm>
            <a:off x="318800" y="319881"/>
            <a:ext cx="7982242" cy="725574"/>
          </a:xfrm>
        </p:spPr>
        <p:txBody>
          <a:bodyPr/>
          <a:lstStyle/>
          <a:p>
            <a:r>
              <a:rPr lang="ru-RU" sz="3200" dirty="0"/>
              <a:t>Основные команды</a:t>
            </a:r>
          </a:p>
        </p:txBody>
      </p:sp>
      <p:graphicFrame>
        <p:nvGraphicFramePr>
          <p:cNvPr id="2" name="Таблица 1">
            <a:extLst>
              <a:ext uri="{FF2B5EF4-FFF2-40B4-BE49-F238E27FC236}">
                <a16:creationId xmlns:a16="http://schemas.microsoft.com/office/drawing/2014/main" id="{FB15D529-C788-CD15-0BBB-24823C12DFAF}"/>
              </a:ext>
            </a:extLst>
          </p:cNvPr>
          <p:cNvGraphicFramePr>
            <a:graphicFrameLocks noGrp="1"/>
          </p:cNvGraphicFramePr>
          <p:nvPr>
            <p:extLst>
              <p:ext uri="{D42A27DB-BD31-4B8C-83A1-F6EECF244321}">
                <p14:modId xmlns:p14="http://schemas.microsoft.com/office/powerpoint/2010/main" val="2920350852"/>
              </p:ext>
            </p:extLst>
          </p:nvPr>
        </p:nvGraphicFramePr>
        <p:xfrm>
          <a:off x="717862" y="1562479"/>
          <a:ext cx="7853204" cy="3021264"/>
        </p:xfrm>
        <a:graphic>
          <a:graphicData uri="http://schemas.openxmlformats.org/drawingml/2006/table">
            <a:tbl>
              <a:tblPr firstRow="1" bandRow="1">
                <a:tableStyleId>{AF606853-7671-496A-8E4F-DF71F8EC918B}</a:tableStyleId>
              </a:tblPr>
              <a:tblGrid>
                <a:gridCol w="2303097">
                  <a:extLst>
                    <a:ext uri="{9D8B030D-6E8A-4147-A177-3AD203B41FA5}">
                      <a16:colId xmlns:a16="http://schemas.microsoft.com/office/drawing/2014/main" val="2332238174"/>
                    </a:ext>
                  </a:extLst>
                </a:gridCol>
                <a:gridCol w="5550107">
                  <a:extLst>
                    <a:ext uri="{9D8B030D-6E8A-4147-A177-3AD203B41FA5}">
                      <a16:colId xmlns:a16="http://schemas.microsoft.com/office/drawing/2014/main" val="635224807"/>
                    </a:ext>
                  </a:extLst>
                </a:gridCol>
              </a:tblGrid>
              <a:tr h="317473">
                <a:tc>
                  <a:txBody>
                    <a:bodyPr/>
                    <a:lstStyle/>
                    <a:p>
                      <a:r>
                        <a:rPr lang="ru-RU" sz="1600" dirty="0"/>
                        <a:t>Команда</a:t>
                      </a:r>
                    </a:p>
                  </a:txBody>
                  <a:tcPr/>
                </a:tc>
                <a:tc>
                  <a:txBody>
                    <a:bodyPr/>
                    <a:lstStyle/>
                    <a:p>
                      <a:r>
                        <a:rPr lang="ru-RU" sz="1600" dirty="0"/>
                        <a:t>Описание</a:t>
                      </a:r>
                    </a:p>
                  </a:txBody>
                  <a:tcPr/>
                </a:tc>
                <a:extLst>
                  <a:ext uri="{0D108BD9-81ED-4DB2-BD59-A6C34878D82A}">
                    <a16:rowId xmlns:a16="http://schemas.microsoft.com/office/drawing/2014/main" val="1912713696"/>
                  </a:ext>
                </a:extLst>
              </a:tr>
              <a:tr h="351144">
                <a:tc>
                  <a:txBody>
                    <a:bodyPr/>
                    <a:lstStyle/>
                    <a:p>
                      <a:r>
                        <a:rPr lang="en-US" sz="1600" dirty="0">
                          <a:solidFill>
                            <a:schemeClr val="accent1"/>
                          </a:solidFill>
                        </a:rPr>
                        <a:t>docker --version</a:t>
                      </a:r>
                      <a:endParaRPr lang="ru-RU" sz="1600" dirty="0">
                        <a:solidFill>
                          <a:schemeClr val="accent1"/>
                        </a:solidFill>
                      </a:endParaRPr>
                    </a:p>
                  </a:txBody>
                  <a:tcPr/>
                </a:tc>
                <a:tc>
                  <a:txBody>
                    <a:bodyPr/>
                    <a:lstStyle/>
                    <a:p>
                      <a:r>
                        <a:rPr lang="ru-RU" sz="1600" dirty="0">
                          <a:solidFill>
                            <a:schemeClr val="accent1"/>
                          </a:solidFill>
                        </a:rPr>
                        <a:t>Версия </a:t>
                      </a:r>
                      <a:r>
                        <a:rPr lang="en-US" sz="1600" dirty="0">
                          <a:solidFill>
                            <a:schemeClr val="accent1"/>
                          </a:solidFill>
                        </a:rPr>
                        <a:t>docker</a:t>
                      </a:r>
                      <a:r>
                        <a:rPr lang="ru-RU" sz="1600" dirty="0">
                          <a:solidFill>
                            <a:schemeClr val="accent1"/>
                          </a:solidFill>
                        </a:rPr>
                        <a:t>.</a:t>
                      </a:r>
                    </a:p>
                  </a:txBody>
                  <a:tcPr/>
                </a:tc>
                <a:extLst>
                  <a:ext uri="{0D108BD9-81ED-4DB2-BD59-A6C34878D82A}">
                    <a16:rowId xmlns:a16="http://schemas.microsoft.com/office/drawing/2014/main" val="278894862"/>
                  </a:ext>
                </a:extLst>
              </a:tr>
              <a:tr h="351144">
                <a:tc>
                  <a:txBody>
                    <a:bodyPr/>
                    <a:lstStyle/>
                    <a:p>
                      <a:r>
                        <a:rPr lang="en-US" sz="1600" dirty="0">
                          <a:solidFill>
                            <a:schemeClr val="accent1"/>
                          </a:solidFill>
                        </a:rPr>
                        <a:t>docker images</a:t>
                      </a:r>
                      <a:endParaRPr lang="ru-RU" sz="1600" dirty="0">
                        <a:solidFill>
                          <a:schemeClr val="accent1"/>
                        </a:solidFill>
                      </a:endParaRPr>
                    </a:p>
                  </a:txBody>
                  <a:tcPr/>
                </a:tc>
                <a:tc>
                  <a:txBody>
                    <a:bodyPr/>
                    <a:lstStyle/>
                    <a:p>
                      <a:r>
                        <a:rPr lang="ru-RU" sz="1600" dirty="0">
                          <a:solidFill>
                            <a:schemeClr val="accent1"/>
                          </a:solidFill>
                        </a:rPr>
                        <a:t>Список загруженных образов.</a:t>
                      </a:r>
                    </a:p>
                  </a:txBody>
                  <a:tcPr/>
                </a:tc>
                <a:extLst>
                  <a:ext uri="{0D108BD9-81ED-4DB2-BD59-A6C34878D82A}">
                    <a16:rowId xmlns:a16="http://schemas.microsoft.com/office/drawing/2014/main" val="3246320861"/>
                  </a:ext>
                </a:extLst>
              </a:tr>
              <a:tr h="351144">
                <a:tc>
                  <a:txBody>
                    <a:bodyPr/>
                    <a:lstStyle/>
                    <a:p>
                      <a:r>
                        <a:rPr lang="en-US" sz="1600" dirty="0">
                          <a:solidFill>
                            <a:schemeClr val="accent1"/>
                          </a:solidFill>
                        </a:rPr>
                        <a:t>docker pull &lt;image&gt;</a:t>
                      </a:r>
                      <a:endParaRPr lang="ru-RU" sz="1600" dirty="0">
                        <a:solidFill>
                          <a:schemeClr val="accent1"/>
                        </a:solidFill>
                      </a:endParaRPr>
                    </a:p>
                  </a:txBody>
                  <a:tcPr/>
                </a:tc>
                <a:tc>
                  <a:txBody>
                    <a:bodyPr/>
                    <a:lstStyle/>
                    <a:p>
                      <a:r>
                        <a:rPr lang="ru-RU" sz="1600" dirty="0">
                          <a:solidFill>
                            <a:schemeClr val="accent1"/>
                          </a:solidFill>
                        </a:rPr>
                        <a:t>Загрузить образ из Docker </a:t>
                      </a:r>
                      <a:r>
                        <a:rPr lang="ru-RU" sz="1600" dirty="0" err="1">
                          <a:solidFill>
                            <a:schemeClr val="accent1"/>
                          </a:solidFill>
                        </a:rPr>
                        <a:t>Hub</a:t>
                      </a:r>
                      <a:r>
                        <a:rPr lang="ru-RU" sz="1600" dirty="0">
                          <a:solidFill>
                            <a:schemeClr val="accent1"/>
                          </a:solidFill>
                        </a:rPr>
                        <a:t> или другого реестра.</a:t>
                      </a:r>
                    </a:p>
                  </a:txBody>
                  <a:tcPr/>
                </a:tc>
                <a:extLst>
                  <a:ext uri="{0D108BD9-81ED-4DB2-BD59-A6C34878D82A}">
                    <a16:rowId xmlns:a16="http://schemas.microsoft.com/office/drawing/2014/main" val="4239106360"/>
                  </a:ext>
                </a:extLst>
              </a:tr>
              <a:tr h="351144">
                <a:tc>
                  <a:txBody>
                    <a:bodyPr/>
                    <a:lstStyle/>
                    <a:p>
                      <a:r>
                        <a:rPr lang="en-US" sz="1600" dirty="0">
                          <a:solidFill>
                            <a:schemeClr val="accent1"/>
                          </a:solidFill>
                        </a:rPr>
                        <a:t>docker </a:t>
                      </a:r>
                      <a:r>
                        <a:rPr lang="en-US" sz="1600" dirty="0" err="1">
                          <a:solidFill>
                            <a:schemeClr val="accent1"/>
                          </a:solidFill>
                        </a:rPr>
                        <a:t>rmi</a:t>
                      </a:r>
                      <a:r>
                        <a:rPr lang="en-US" sz="1600" dirty="0">
                          <a:solidFill>
                            <a:schemeClr val="accent1"/>
                          </a:solidFill>
                        </a:rPr>
                        <a:t> &lt;image&gt;</a:t>
                      </a:r>
                      <a:endParaRPr lang="ru-RU" sz="1600" dirty="0">
                        <a:solidFill>
                          <a:schemeClr val="accent1"/>
                        </a:solidFill>
                      </a:endParaRPr>
                    </a:p>
                  </a:txBody>
                  <a:tcPr/>
                </a:tc>
                <a:tc>
                  <a:txBody>
                    <a:bodyPr/>
                    <a:lstStyle/>
                    <a:p>
                      <a:r>
                        <a:rPr lang="ru-RU" sz="1600" dirty="0">
                          <a:solidFill>
                            <a:schemeClr val="accent1"/>
                          </a:solidFill>
                        </a:rPr>
                        <a:t>Удалить указанный образ.</a:t>
                      </a:r>
                    </a:p>
                  </a:txBody>
                  <a:tcPr/>
                </a:tc>
                <a:extLst>
                  <a:ext uri="{0D108BD9-81ED-4DB2-BD59-A6C34878D82A}">
                    <a16:rowId xmlns:a16="http://schemas.microsoft.com/office/drawing/2014/main" val="1136563723"/>
                  </a:ext>
                </a:extLst>
              </a:tr>
              <a:tr h="351144">
                <a:tc>
                  <a:txBody>
                    <a:bodyPr/>
                    <a:lstStyle/>
                    <a:p>
                      <a:r>
                        <a:rPr lang="en-US" sz="1600" dirty="0">
                          <a:solidFill>
                            <a:schemeClr val="accent1"/>
                          </a:solidFill>
                        </a:rPr>
                        <a:t>docker run &lt;image&gt;</a:t>
                      </a:r>
                      <a:endParaRPr lang="ru-RU" sz="1600" dirty="0">
                        <a:solidFill>
                          <a:schemeClr val="accent1"/>
                        </a:solidFill>
                      </a:endParaRPr>
                    </a:p>
                  </a:txBody>
                  <a:tcPr/>
                </a:tc>
                <a:tc>
                  <a:txBody>
                    <a:bodyPr/>
                    <a:lstStyle/>
                    <a:p>
                      <a:r>
                        <a:rPr lang="ru-RU" sz="1600" dirty="0">
                          <a:solidFill>
                            <a:schemeClr val="accent1"/>
                          </a:solidFill>
                        </a:rPr>
                        <a:t>Запустить контейнер из указанного образа.</a:t>
                      </a:r>
                    </a:p>
                  </a:txBody>
                  <a:tcPr/>
                </a:tc>
                <a:extLst>
                  <a:ext uri="{0D108BD9-81ED-4DB2-BD59-A6C34878D82A}">
                    <a16:rowId xmlns:a16="http://schemas.microsoft.com/office/drawing/2014/main" val="2181371712"/>
                  </a:ext>
                </a:extLst>
              </a:tr>
              <a:tr h="351144">
                <a:tc>
                  <a:txBody>
                    <a:bodyPr/>
                    <a:lstStyle/>
                    <a:p>
                      <a:r>
                        <a:rPr lang="en-US" sz="1600" dirty="0">
                          <a:solidFill>
                            <a:schemeClr val="accent1"/>
                          </a:solidFill>
                        </a:rPr>
                        <a:t>docker </a:t>
                      </a:r>
                      <a:r>
                        <a:rPr lang="en-US" sz="1600" dirty="0" err="1">
                          <a:solidFill>
                            <a:schemeClr val="accent1"/>
                          </a:solidFill>
                        </a:rPr>
                        <a:t>ps</a:t>
                      </a:r>
                      <a:endParaRPr lang="ru-RU" sz="1600" dirty="0">
                        <a:solidFill>
                          <a:schemeClr val="accent1"/>
                        </a:solidFill>
                      </a:endParaRPr>
                    </a:p>
                  </a:txBody>
                  <a:tcPr/>
                </a:tc>
                <a:tc>
                  <a:txBody>
                    <a:bodyPr/>
                    <a:lstStyle/>
                    <a:p>
                      <a:r>
                        <a:rPr lang="ru-RU" sz="1600" dirty="0">
                          <a:solidFill>
                            <a:schemeClr val="accent1"/>
                          </a:solidFill>
                        </a:rPr>
                        <a:t>Показать список запущенных контейнеров.</a:t>
                      </a:r>
                    </a:p>
                  </a:txBody>
                  <a:tcPr/>
                </a:tc>
                <a:extLst>
                  <a:ext uri="{0D108BD9-81ED-4DB2-BD59-A6C34878D82A}">
                    <a16:rowId xmlns:a16="http://schemas.microsoft.com/office/drawing/2014/main" val="3543166488"/>
                  </a:ext>
                </a:extLst>
              </a:tr>
              <a:tr h="548362">
                <a:tc>
                  <a:txBody>
                    <a:bodyPr/>
                    <a:lstStyle/>
                    <a:p>
                      <a:r>
                        <a:rPr lang="en-US" sz="1600" dirty="0">
                          <a:solidFill>
                            <a:schemeClr val="accent1"/>
                          </a:solidFill>
                        </a:rPr>
                        <a:t>docker </a:t>
                      </a:r>
                      <a:r>
                        <a:rPr lang="en-US" sz="1600" dirty="0" err="1">
                          <a:solidFill>
                            <a:schemeClr val="accent1"/>
                          </a:solidFill>
                        </a:rPr>
                        <a:t>ps</a:t>
                      </a:r>
                      <a:r>
                        <a:rPr lang="en-US" sz="1600" dirty="0">
                          <a:solidFill>
                            <a:schemeClr val="accent1"/>
                          </a:solidFill>
                        </a:rPr>
                        <a:t> -a</a:t>
                      </a:r>
                      <a:endParaRPr lang="ru-RU" sz="1600" dirty="0">
                        <a:solidFill>
                          <a:schemeClr val="accent1"/>
                        </a:solidFill>
                      </a:endParaRPr>
                    </a:p>
                  </a:txBody>
                  <a:tcPr/>
                </a:tc>
                <a:tc>
                  <a:txBody>
                    <a:bodyPr/>
                    <a:lstStyle/>
                    <a:p>
                      <a:r>
                        <a:rPr lang="ru-RU" sz="1600" dirty="0">
                          <a:solidFill>
                            <a:schemeClr val="accent1"/>
                          </a:solidFill>
                        </a:rPr>
                        <a:t>Показать список всех контейнеров, включая остановленные.</a:t>
                      </a:r>
                    </a:p>
                  </a:txBody>
                  <a:tcPr/>
                </a:tc>
                <a:extLst>
                  <a:ext uri="{0D108BD9-81ED-4DB2-BD59-A6C34878D82A}">
                    <a16:rowId xmlns:a16="http://schemas.microsoft.com/office/drawing/2014/main" val="202803231"/>
                  </a:ext>
                </a:extLst>
              </a:tr>
            </a:tbl>
          </a:graphicData>
        </a:graphic>
      </p:graphicFrame>
    </p:spTree>
    <p:extLst>
      <p:ext uri="{BB962C8B-B14F-4D97-AF65-F5344CB8AC3E}">
        <p14:creationId xmlns:p14="http://schemas.microsoft.com/office/powerpoint/2010/main" val="3192059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EFA2DDDF-9F45-4188-4387-D57BD6160CE9}"/>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A754065C-F1E4-FD73-27E3-301FA4D50E3E}"/>
              </a:ext>
            </a:extLst>
          </p:cNvPr>
          <p:cNvPicPr>
            <a:picLocks noChangeAspect="1"/>
          </p:cNvPicPr>
          <p:nvPr/>
        </p:nvPicPr>
        <p:blipFill>
          <a:blip r:embed="rId3"/>
          <a:stretch>
            <a:fillRect/>
          </a:stretch>
        </p:blipFill>
        <p:spPr>
          <a:xfrm>
            <a:off x="6683643" y="0"/>
            <a:ext cx="2209063" cy="1242598"/>
          </a:xfrm>
          <a:prstGeom prst="rect">
            <a:avLst/>
          </a:prstGeom>
          <a:effectLst>
            <a:glow rad="228600">
              <a:schemeClr val="accent2">
                <a:satMod val="175000"/>
                <a:alpha val="40000"/>
              </a:schemeClr>
            </a:glow>
          </a:effectLst>
        </p:spPr>
      </p:pic>
      <p:sp>
        <p:nvSpPr>
          <p:cNvPr id="5" name="Заголовок 2">
            <a:extLst>
              <a:ext uri="{FF2B5EF4-FFF2-40B4-BE49-F238E27FC236}">
                <a16:creationId xmlns:a16="http://schemas.microsoft.com/office/drawing/2014/main" id="{108F0490-ABC2-769E-5F39-F4E4DF4603C0}"/>
              </a:ext>
            </a:extLst>
          </p:cNvPr>
          <p:cNvSpPr>
            <a:spLocks noGrp="1"/>
          </p:cNvSpPr>
          <p:nvPr>
            <p:ph type="title"/>
          </p:nvPr>
        </p:nvSpPr>
        <p:spPr>
          <a:xfrm>
            <a:off x="318800" y="319881"/>
            <a:ext cx="7982242" cy="725574"/>
          </a:xfrm>
        </p:spPr>
        <p:txBody>
          <a:bodyPr/>
          <a:lstStyle/>
          <a:p>
            <a:r>
              <a:rPr lang="ru-RU" sz="3200" dirty="0"/>
              <a:t>Основные команды</a:t>
            </a:r>
          </a:p>
        </p:txBody>
      </p:sp>
      <p:graphicFrame>
        <p:nvGraphicFramePr>
          <p:cNvPr id="2" name="Таблица 1">
            <a:extLst>
              <a:ext uri="{FF2B5EF4-FFF2-40B4-BE49-F238E27FC236}">
                <a16:creationId xmlns:a16="http://schemas.microsoft.com/office/drawing/2014/main" id="{F3948AD2-406B-E2A2-9F90-BAE2BC785CFB}"/>
              </a:ext>
            </a:extLst>
          </p:cNvPr>
          <p:cNvGraphicFramePr>
            <a:graphicFrameLocks noGrp="1"/>
          </p:cNvGraphicFramePr>
          <p:nvPr>
            <p:extLst>
              <p:ext uri="{D42A27DB-BD31-4B8C-83A1-F6EECF244321}">
                <p14:modId xmlns:p14="http://schemas.microsoft.com/office/powerpoint/2010/main" val="1732747837"/>
              </p:ext>
            </p:extLst>
          </p:nvPr>
        </p:nvGraphicFramePr>
        <p:xfrm>
          <a:off x="717862" y="1562479"/>
          <a:ext cx="7853204" cy="3021264"/>
        </p:xfrm>
        <a:graphic>
          <a:graphicData uri="http://schemas.openxmlformats.org/drawingml/2006/table">
            <a:tbl>
              <a:tblPr firstRow="1" bandRow="1">
                <a:tableStyleId>{AF606853-7671-496A-8E4F-DF71F8EC918B}</a:tableStyleId>
              </a:tblPr>
              <a:tblGrid>
                <a:gridCol w="2712672">
                  <a:extLst>
                    <a:ext uri="{9D8B030D-6E8A-4147-A177-3AD203B41FA5}">
                      <a16:colId xmlns:a16="http://schemas.microsoft.com/office/drawing/2014/main" val="2332238174"/>
                    </a:ext>
                  </a:extLst>
                </a:gridCol>
                <a:gridCol w="5140532">
                  <a:extLst>
                    <a:ext uri="{9D8B030D-6E8A-4147-A177-3AD203B41FA5}">
                      <a16:colId xmlns:a16="http://schemas.microsoft.com/office/drawing/2014/main" val="635224807"/>
                    </a:ext>
                  </a:extLst>
                </a:gridCol>
              </a:tblGrid>
              <a:tr h="317473">
                <a:tc>
                  <a:txBody>
                    <a:bodyPr/>
                    <a:lstStyle/>
                    <a:p>
                      <a:r>
                        <a:rPr lang="ru-RU" sz="1600" dirty="0"/>
                        <a:t>Команда</a:t>
                      </a:r>
                    </a:p>
                  </a:txBody>
                  <a:tcPr/>
                </a:tc>
                <a:tc>
                  <a:txBody>
                    <a:bodyPr/>
                    <a:lstStyle/>
                    <a:p>
                      <a:r>
                        <a:rPr lang="ru-RU" sz="1600" dirty="0"/>
                        <a:t>Описание</a:t>
                      </a:r>
                    </a:p>
                  </a:txBody>
                  <a:tcPr/>
                </a:tc>
                <a:extLst>
                  <a:ext uri="{0D108BD9-81ED-4DB2-BD59-A6C34878D82A}">
                    <a16:rowId xmlns:a16="http://schemas.microsoft.com/office/drawing/2014/main" val="1912713696"/>
                  </a:ext>
                </a:extLst>
              </a:tr>
              <a:tr h="351144">
                <a:tc>
                  <a:txBody>
                    <a:bodyPr/>
                    <a:lstStyle/>
                    <a:p>
                      <a:r>
                        <a:rPr lang="en-US" sz="1600" dirty="0">
                          <a:solidFill>
                            <a:schemeClr val="accent1"/>
                          </a:solidFill>
                        </a:rPr>
                        <a:t>docker stop &lt;container&gt;</a:t>
                      </a:r>
                      <a:endParaRPr lang="ru-RU" sz="1600" dirty="0">
                        <a:solidFill>
                          <a:schemeClr val="accent1"/>
                        </a:solidFill>
                      </a:endParaRPr>
                    </a:p>
                  </a:txBody>
                  <a:tcPr/>
                </a:tc>
                <a:tc>
                  <a:txBody>
                    <a:bodyPr/>
                    <a:lstStyle/>
                    <a:p>
                      <a:r>
                        <a:rPr lang="ru-RU" sz="1600" dirty="0">
                          <a:solidFill>
                            <a:schemeClr val="accent1"/>
                          </a:solidFill>
                        </a:rPr>
                        <a:t>Остановить запущенный контейнер.</a:t>
                      </a:r>
                    </a:p>
                  </a:txBody>
                  <a:tcPr/>
                </a:tc>
                <a:extLst>
                  <a:ext uri="{0D108BD9-81ED-4DB2-BD59-A6C34878D82A}">
                    <a16:rowId xmlns:a16="http://schemas.microsoft.com/office/drawing/2014/main" val="278894862"/>
                  </a:ext>
                </a:extLst>
              </a:tr>
              <a:tr h="351144">
                <a:tc>
                  <a:txBody>
                    <a:bodyPr/>
                    <a:lstStyle/>
                    <a:p>
                      <a:r>
                        <a:rPr lang="en-US" sz="1600" dirty="0">
                          <a:solidFill>
                            <a:schemeClr val="accent1"/>
                          </a:solidFill>
                        </a:rPr>
                        <a:t>docker start &lt;container&gt;</a:t>
                      </a:r>
                      <a:endParaRPr lang="ru-RU" sz="1600" dirty="0">
                        <a:solidFill>
                          <a:schemeClr val="accent1"/>
                        </a:solidFill>
                      </a:endParaRPr>
                    </a:p>
                  </a:txBody>
                  <a:tcPr/>
                </a:tc>
                <a:tc>
                  <a:txBody>
                    <a:bodyPr/>
                    <a:lstStyle/>
                    <a:p>
                      <a:r>
                        <a:rPr lang="ru-RU" sz="1600" dirty="0">
                          <a:solidFill>
                            <a:schemeClr val="accent1"/>
                          </a:solidFill>
                        </a:rPr>
                        <a:t>Запустить остановленный контейнер.</a:t>
                      </a:r>
                    </a:p>
                  </a:txBody>
                  <a:tcPr/>
                </a:tc>
                <a:extLst>
                  <a:ext uri="{0D108BD9-81ED-4DB2-BD59-A6C34878D82A}">
                    <a16:rowId xmlns:a16="http://schemas.microsoft.com/office/drawing/2014/main" val="3246320861"/>
                  </a:ext>
                </a:extLst>
              </a:tr>
              <a:tr h="351144">
                <a:tc>
                  <a:txBody>
                    <a:bodyPr/>
                    <a:lstStyle/>
                    <a:p>
                      <a:r>
                        <a:rPr lang="en-US" sz="1600" dirty="0">
                          <a:solidFill>
                            <a:schemeClr val="accent1"/>
                          </a:solidFill>
                        </a:rPr>
                        <a:t>docker restart &lt;container&gt;</a:t>
                      </a:r>
                      <a:endParaRPr lang="ru-RU" sz="1600" dirty="0">
                        <a:solidFill>
                          <a:schemeClr val="accent1"/>
                        </a:solidFill>
                      </a:endParaRPr>
                    </a:p>
                  </a:txBody>
                  <a:tcPr/>
                </a:tc>
                <a:tc>
                  <a:txBody>
                    <a:bodyPr/>
                    <a:lstStyle/>
                    <a:p>
                      <a:r>
                        <a:rPr lang="ru-RU" sz="1600" dirty="0">
                          <a:solidFill>
                            <a:schemeClr val="accent1"/>
                          </a:solidFill>
                        </a:rPr>
                        <a:t>Перезапустить указанный контейнер.</a:t>
                      </a:r>
                    </a:p>
                  </a:txBody>
                  <a:tcPr/>
                </a:tc>
                <a:extLst>
                  <a:ext uri="{0D108BD9-81ED-4DB2-BD59-A6C34878D82A}">
                    <a16:rowId xmlns:a16="http://schemas.microsoft.com/office/drawing/2014/main" val="4239106360"/>
                  </a:ext>
                </a:extLst>
              </a:tr>
              <a:tr h="351144">
                <a:tc>
                  <a:txBody>
                    <a:bodyPr/>
                    <a:lstStyle/>
                    <a:p>
                      <a:r>
                        <a:rPr lang="en-US" sz="1600" dirty="0">
                          <a:solidFill>
                            <a:schemeClr val="accent1"/>
                          </a:solidFill>
                        </a:rPr>
                        <a:t>docker rm &lt;container&gt;</a:t>
                      </a:r>
                      <a:endParaRPr lang="ru-RU" sz="1600" dirty="0">
                        <a:solidFill>
                          <a:schemeClr val="accent1"/>
                        </a:solidFill>
                      </a:endParaRPr>
                    </a:p>
                  </a:txBody>
                  <a:tcPr/>
                </a:tc>
                <a:tc>
                  <a:txBody>
                    <a:bodyPr/>
                    <a:lstStyle/>
                    <a:p>
                      <a:r>
                        <a:rPr lang="ru-RU" sz="1600" dirty="0">
                          <a:solidFill>
                            <a:schemeClr val="accent1"/>
                          </a:solidFill>
                        </a:rPr>
                        <a:t>Удалить указанный контейнер</a:t>
                      </a:r>
                    </a:p>
                  </a:txBody>
                  <a:tcPr/>
                </a:tc>
                <a:extLst>
                  <a:ext uri="{0D108BD9-81ED-4DB2-BD59-A6C34878D82A}">
                    <a16:rowId xmlns:a16="http://schemas.microsoft.com/office/drawing/2014/main" val="1136563723"/>
                  </a:ext>
                </a:extLst>
              </a:tr>
              <a:tr h="351144">
                <a:tc>
                  <a:txBody>
                    <a:bodyPr/>
                    <a:lstStyle/>
                    <a:p>
                      <a:r>
                        <a:rPr lang="en-US" sz="1600" dirty="0">
                          <a:solidFill>
                            <a:schemeClr val="accent1"/>
                          </a:solidFill>
                        </a:rPr>
                        <a:t>docker inspect &lt;container&gt;</a:t>
                      </a:r>
                      <a:endParaRPr lang="ru-RU" sz="1600" dirty="0">
                        <a:solidFill>
                          <a:schemeClr val="accent1"/>
                        </a:solidFill>
                      </a:endParaRPr>
                    </a:p>
                  </a:txBody>
                  <a:tcPr/>
                </a:tc>
                <a:tc>
                  <a:txBody>
                    <a:bodyPr/>
                    <a:lstStyle/>
                    <a:p>
                      <a:r>
                        <a:rPr lang="ru-RU" sz="1600" dirty="0">
                          <a:solidFill>
                            <a:schemeClr val="accent1"/>
                          </a:solidFill>
                        </a:rPr>
                        <a:t>Получение информации о контейнере</a:t>
                      </a:r>
                    </a:p>
                  </a:txBody>
                  <a:tcPr/>
                </a:tc>
                <a:extLst>
                  <a:ext uri="{0D108BD9-81ED-4DB2-BD59-A6C34878D82A}">
                    <a16:rowId xmlns:a16="http://schemas.microsoft.com/office/drawing/2014/main" val="2181371712"/>
                  </a:ext>
                </a:extLst>
              </a:tr>
              <a:tr h="351144">
                <a:tc>
                  <a:txBody>
                    <a:bodyPr/>
                    <a:lstStyle/>
                    <a:p>
                      <a:r>
                        <a:rPr lang="en-US" sz="1600" dirty="0">
                          <a:solidFill>
                            <a:schemeClr val="accent1"/>
                          </a:solidFill>
                        </a:rPr>
                        <a:t>docker logs &lt;container&gt;</a:t>
                      </a:r>
                      <a:endParaRPr lang="ru-RU" sz="1600" dirty="0">
                        <a:solidFill>
                          <a:schemeClr val="accent1"/>
                        </a:solidFill>
                      </a:endParaRPr>
                    </a:p>
                  </a:txBody>
                  <a:tcPr/>
                </a:tc>
                <a:tc>
                  <a:txBody>
                    <a:bodyPr/>
                    <a:lstStyle/>
                    <a:p>
                      <a:r>
                        <a:rPr lang="ru-RU" sz="1600" dirty="0">
                          <a:solidFill>
                            <a:schemeClr val="accent1"/>
                          </a:solidFill>
                        </a:rPr>
                        <a:t>Показать логи указанного контейнера.</a:t>
                      </a:r>
                    </a:p>
                  </a:txBody>
                  <a:tcPr/>
                </a:tc>
                <a:extLst>
                  <a:ext uri="{0D108BD9-81ED-4DB2-BD59-A6C34878D82A}">
                    <a16:rowId xmlns:a16="http://schemas.microsoft.com/office/drawing/2014/main" val="3543166488"/>
                  </a:ext>
                </a:extLst>
              </a:tr>
              <a:tr h="548362">
                <a:tc>
                  <a:txBody>
                    <a:bodyPr/>
                    <a:lstStyle/>
                    <a:p>
                      <a:r>
                        <a:rPr lang="en-US" sz="1600" dirty="0">
                          <a:solidFill>
                            <a:schemeClr val="accent1"/>
                          </a:solidFill>
                        </a:rPr>
                        <a:t>docker exec -it &lt;container&gt; /bin/bash</a:t>
                      </a:r>
                      <a:endParaRPr lang="ru-RU" sz="1600" dirty="0">
                        <a:solidFill>
                          <a:schemeClr val="accent1"/>
                        </a:solidFill>
                      </a:endParaRPr>
                    </a:p>
                  </a:txBody>
                  <a:tcPr/>
                </a:tc>
                <a:tc>
                  <a:txBody>
                    <a:bodyPr/>
                    <a:lstStyle/>
                    <a:p>
                      <a:r>
                        <a:rPr lang="ru-RU" sz="1600" dirty="0">
                          <a:solidFill>
                            <a:schemeClr val="accent1"/>
                          </a:solidFill>
                        </a:rPr>
                        <a:t>Запустить интерактивную оболочку внутри запущенного контейнера.</a:t>
                      </a:r>
                    </a:p>
                  </a:txBody>
                  <a:tcPr/>
                </a:tc>
                <a:extLst>
                  <a:ext uri="{0D108BD9-81ED-4DB2-BD59-A6C34878D82A}">
                    <a16:rowId xmlns:a16="http://schemas.microsoft.com/office/drawing/2014/main" val="202803231"/>
                  </a:ext>
                </a:extLst>
              </a:tr>
            </a:tbl>
          </a:graphicData>
        </a:graphic>
      </p:graphicFrame>
    </p:spTree>
    <p:extLst>
      <p:ext uri="{BB962C8B-B14F-4D97-AF65-F5344CB8AC3E}">
        <p14:creationId xmlns:p14="http://schemas.microsoft.com/office/powerpoint/2010/main" val="1231862331"/>
      </p:ext>
    </p:extLst>
  </p:cSld>
  <p:clrMapOvr>
    <a:masterClrMapping/>
  </p:clrMapOvr>
  <p:transition spd="slow">
    <p:push dir="u"/>
  </p:transition>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3422</TotalTime>
  <Words>3182</Words>
  <Application>Microsoft Office PowerPoint</Application>
  <PresentationFormat>Экран (16:9)</PresentationFormat>
  <Paragraphs>515</Paragraphs>
  <Slides>51</Slides>
  <Notes>51</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51</vt:i4>
      </vt:variant>
    </vt:vector>
  </HeadingPairs>
  <TitlesOfParts>
    <vt:vector size="60" baseType="lpstr">
      <vt:lpstr>Wingdings</vt:lpstr>
      <vt:lpstr>Arial</vt:lpstr>
      <vt:lpstr>Fira Sans Condensed Light</vt:lpstr>
      <vt:lpstr>Anaheim</vt:lpstr>
      <vt:lpstr>Rajdhani</vt:lpstr>
      <vt:lpstr>Fira Sans Condensed</vt:lpstr>
      <vt:lpstr>??</vt:lpstr>
      <vt:lpstr>Roboto Condensed Light</vt:lpstr>
      <vt:lpstr>AI Tech Agency Infographics by Slidesgo</vt:lpstr>
      <vt:lpstr>Практика Docker</vt:lpstr>
      <vt:lpstr>Презентация PowerPoint</vt:lpstr>
      <vt:lpstr>План занятия:</vt:lpstr>
      <vt:lpstr>Презентация PowerPoint</vt:lpstr>
      <vt:lpstr>Презентация PowerPoint</vt:lpstr>
      <vt:lpstr>Для чего docker</vt:lpstr>
      <vt:lpstr>Архитектура Docker</vt:lpstr>
      <vt:lpstr>Основные команды</vt:lpstr>
      <vt:lpstr>Основные команды</vt:lpstr>
      <vt:lpstr>Основные команды</vt:lpstr>
      <vt:lpstr>Dockerfile</vt:lpstr>
      <vt:lpstr>Лучшие практики работы с Docker</vt:lpstr>
      <vt:lpstr>Описание проекта:</vt:lpstr>
      <vt:lpstr>Презентация PowerPoint</vt:lpstr>
      <vt:lpstr>Docker Volumes</vt:lpstr>
      <vt:lpstr> Типы хранения данных в Docker</vt:lpstr>
      <vt:lpstr>Команды для Volumes</vt:lpstr>
      <vt:lpstr>Зачем Volumes</vt:lpstr>
      <vt:lpstr>Что будет без Volumes?</vt:lpstr>
      <vt:lpstr>Презентация PowerPoint</vt:lpstr>
      <vt:lpstr>Зачем Docker нужны сети?</vt:lpstr>
      <vt:lpstr>Типы сетей в Docker</vt:lpstr>
      <vt:lpstr>bridge (мост, стандартная сеть)</vt:lpstr>
      <vt:lpstr>bridge ключевые особенности</vt:lpstr>
      <vt:lpstr>host (сеть хоста)</vt:lpstr>
      <vt:lpstr>host основные характеристики</vt:lpstr>
      <vt:lpstr>none (нет сети)</vt:lpstr>
      <vt:lpstr>Пользовательские сети (Custom Bridge)</vt:lpstr>
      <vt:lpstr>Создание и использование</vt:lpstr>
      <vt:lpstr>Создание и использование</vt:lpstr>
      <vt:lpstr>Сценарии использования</vt:lpstr>
      <vt:lpstr>Проброс портов</vt:lpstr>
      <vt:lpstr>Основные команды:</vt:lpstr>
      <vt:lpstr>Итоги по сетям:</vt:lpstr>
      <vt:lpstr>Презентация PowerPoint</vt:lpstr>
      <vt:lpstr>Что такое Docker Compose?</vt:lpstr>
      <vt:lpstr>Основные преимущества</vt:lpstr>
      <vt:lpstr>Пример</vt:lpstr>
      <vt:lpstr>Основные директивы</vt:lpstr>
      <vt:lpstr>Основные директивы</vt:lpstr>
      <vt:lpstr>Основные команды Docker Compose</vt:lpstr>
      <vt:lpstr>Полезные возможности</vt:lpstr>
      <vt:lpstr>Docker Compose особенно полезен для:</vt:lpstr>
      <vt:lpstr>Презентация PowerPoint</vt:lpstr>
      <vt:lpstr>Интересные моменты </vt:lpstr>
      <vt:lpstr>Интересные моменты </vt:lpstr>
      <vt:lpstr>Заключение</vt:lpstr>
      <vt:lpstr>Что дальше?</vt:lpstr>
      <vt:lpstr>Что дальше?</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Системы контроля версий (Git)</dc:title>
  <dc:creator>Соловьева Елизавета</dc:creator>
  <cp:lastModifiedBy>Влад Филатьев</cp:lastModifiedBy>
  <cp:revision>57</cp:revision>
  <dcterms:modified xsi:type="dcterms:W3CDTF">2025-04-09T15:43:55Z</dcterms:modified>
</cp:coreProperties>
</file>