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1" r:id="rId4"/>
    <p:sldId id="261" r:id="rId5"/>
    <p:sldId id="272" r:id="rId6"/>
    <p:sldId id="276" r:id="rId7"/>
    <p:sldId id="275" r:id="rId8"/>
    <p:sldId id="277" r:id="rId9"/>
    <p:sldId id="280" r:id="rId10"/>
    <p:sldId id="281" r:id="rId11"/>
    <p:sldId id="282" r:id="rId12"/>
    <p:sldId id="283" r:id="rId13"/>
    <p:sldId id="284" r:id="rId14"/>
    <p:sldId id="288" r:id="rId15"/>
    <p:sldId id="287" r:id="rId16"/>
    <p:sldId id="285" r:id="rId17"/>
    <p:sldId id="289" r:id="rId18"/>
    <p:sldId id="290" r:id="rId19"/>
    <p:sldId id="291" r:id="rId20"/>
    <p:sldId id="293" r:id="rId21"/>
    <p:sldId id="278" r:id="rId22"/>
    <p:sldId id="260" r:id="rId23"/>
  </p:sldIdLst>
  <p:sldSz cx="12192000" cy="6858000"/>
  <p:notesSz cx="6858000" cy="9144000"/>
  <p:embeddedFontLst>
    <p:embeddedFont>
      <p:font typeface="Arial Black" panose="020B0A04020102020204" pitchFamily="34" charset="0"/>
      <p:bold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4" d="100"/>
          <a:sy n="104" d="100"/>
        </p:scale>
        <p:origin x="834" y="7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customschemas.google.com/relationships/presentationmetadata" Target="meta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1" r:id="rId5"/>
    <p:sldLayoutId id="2147483660" r:id="rId6"/>
    <p:sldLayoutId id="2147483662" r:id="rId7"/>
    <p:sldLayoutId id="2147483651" r:id="rId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444500" algn="ctr">
              <a:lnSpc>
                <a:spcPct val="150000"/>
              </a:lnSpc>
            </a:pPr>
            <a:br>
              <a:rPr lang="ru-RU" sz="4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</a:br>
            <a:r>
              <a:rPr lang="ru-RU" sz="32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Образовательный центр МГТУ </a:t>
            </a:r>
            <a:br>
              <a:rPr lang="ru-RU" sz="3200" b="0" strike="noStrike" spc="-1" dirty="0">
                <a:solidFill>
                  <a:srgbClr val="333333"/>
                </a:solidFill>
                <a:latin typeface="Arial"/>
                <a:ea typeface="DejaVu Sans"/>
              </a:rPr>
            </a:br>
            <a:r>
              <a:rPr lang="ru-RU" sz="32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им. Н.Э. Баумана</a:t>
            </a:r>
            <a:br>
              <a:rPr lang="en-US" sz="4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курсу «Data Science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b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Тема: «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Прогнозирование конечных свойств новых материалов (композиционных материалов)». </a:t>
            </a:r>
            <a:endParaRPr lang="ru-RU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>
                <a:latin typeface="+mn-lt"/>
              </a:rPr>
              <a:t>Докладчик: Ларионов Владислав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566" y="1446352"/>
            <a:ext cx="11350868" cy="4352701"/>
          </a:xfrm>
        </p:spPr>
        <p:txBody>
          <a:bodyPr>
            <a:normAutofit fontScale="92500"/>
          </a:bodyPr>
          <a:lstStyle/>
          <a:p>
            <a:pPr marL="76200" indent="0" algn="just">
              <a:buNone/>
            </a:pPr>
            <a:r>
              <a:rPr lang="ru-RU" sz="2200" dirty="0"/>
              <a:t>Используемые метрики качества:</a:t>
            </a:r>
          </a:p>
          <a:p>
            <a:pPr marL="76200" indent="0" algn="just">
              <a:buNone/>
            </a:pPr>
            <a:endParaRPr lang="ru-RU" sz="2200" dirty="0"/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R2 или коэффициент детерминации 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RMSE (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Root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Mean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Squared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Error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) или корень из средней квадратичной ошибки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MAE (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Mean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Absolute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Error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) или средняя абсолютная ошибка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MAPE (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Mean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Absolute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Percentage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Error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) или средняя абсолютная процентная ошибка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max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error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или максимальная ошибка данной модели</a:t>
            </a:r>
            <a:endParaRPr lang="ru-RU" sz="2400" b="0" strike="noStrike" spc="-1" dirty="0">
              <a:latin typeface="Arial"/>
            </a:endParaRPr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Выбор модели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20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566" y="1446352"/>
            <a:ext cx="11350868" cy="4352701"/>
          </a:xfrm>
        </p:spPr>
        <p:txBody>
          <a:bodyPr>
            <a:normAutofit fontScale="62500" lnSpcReduction="20000"/>
          </a:bodyPr>
          <a:lstStyle/>
          <a:p>
            <a:pPr marL="76200" indent="0" algn="just">
              <a:buNone/>
            </a:pPr>
            <a:r>
              <a:rPr lang="ru-RU" sz="2200" dirty="0"/>
              <a:t>Используемые Модели:</a:t>
            </a:r>
          </a:p>
          <a:p>
            <a:pPr marL="76200" indent="0" algn="just">
              <a:buNone/>
            </a:pPr>
            <a:endParaRPr lang="ru-RU" sz="2200" dirty="0"/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Линейная регрессия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Лассо (LASSO) и гребневая (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Ridge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) регрессия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Метод опорных векторов для регрессии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Метод k-ближайших соседей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Деревья решений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Случайный лес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Градиентный 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бустинг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Нейронная сеть</a:t>
            </a:r>
            <a:endParaRPr lang="ru-RU" sz="2400" b="0" strike="noStrike" spc="-1" dirty="0">
              <a:latin typeface="Arial"/>
            </a:endParaRPr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Выбор модели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56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8368339" cy="821530"/>
            <a:chOff x="1476753" y="3499669"/>
            <a:chExt cx="4619247" cy="82153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65519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Модель для модуля упругости при растяжении</a:t>
              </a:r>
            </a:p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 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3" name="CustomShape 2">
            <a:extLst>
              <a:ext uri="{FF2B5EF4-FFF2-40B4-BE49-F238E27FC236}">
                <a16:creationId xmlns:a16="http://schemas.microsoft.com/office/drawing/2014/main" id="{E8D828EB-047B-A88F-0890-3281C9B85919}"/>
              </a:ext>
            </a:extLst>
          </p:cNvPr>
          <p:cNvSpPr/>
          <p:nvPr/>
        </p:nvSpPr>
        <p:spPr>
          <a:xfrm>
            <a:off x="609412" y="1561457"/>
            <a:ext cx="4020077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Значения выхода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от 64 до 83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3D6FF76-788F-3FB5-F45B-36F96A9EC8D1}"/>
              </a:ext>
            </a:extLst>
          </p:cNvPr>
          <p:cNvSpPr/>
          <p:nvPr/>
        </p:nvSpPr>
        <p:spPr>
          <a:xfrm>
            <a:off x="609412" y="2142836"/>
            <a:ext cx="3717642" cy="424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По умолчанию </a:t>
            </a: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Arial"/>
              </a:rPr>
              <a:t>↓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C3437DD-A2B4-B5DC-CCC4-7A6E611AE56A}"/>
              </a:ext>
            </a:extLst>
          </p:cNvPr>
          <p:cNvSpPr/>
          <p:nvPr/>
        </p:nvSpPr>
        <p:spPr>
          <a:xfrm>
            <a:off x="5852735" y="3531687"/>
            <a:ext cx="5683483" cy="10972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После подбора</a:t>
            </a:r>
            <a:r>
              <a:rPr lang="ru-RU" sz="2000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000" spc="-1" dirty="0" err="1">
                <a:solidFill>
                  <a:srgbClr val="333333"/>
                </a:solidFill>
                <a:latin typeface="Arial"/>
                <a:ea typeface="DejaVu Sans"/>
              </a:rPr>
              <a:t>г</a:t>
            </a:r>
            <a:r>
              <a:rPr lang="ru-RU" sz="20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иперпараметров</a:t>
            </a: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Arial"/>
              </a:rPr>
              <a:t>↓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6354F8-B966-B39B-85FB-F6838A5F9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77" y="2644867"/>
            <a:ext cx="4400550" cy="21145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9DFE11C-56D9-09A2-3864-4431D53AD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233" y="4869201"/>
            <a:ext cx="85820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8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8368339" cy="821530"/>
            <a:chOff x="1476753" y="3499669"/>
            <a:chExt cx="4619247" cy="82153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65519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Модель для модуля упругости при растяжении</a:t>
              </a:r>
            </a:p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 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5DC44E-3ECC-4C2D-35C6-24472271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609725"/>
            <a:ext cx="8553450" cy="36385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0FA768D-8E25-29FF-B8C9-D6DC3056B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186" y="5332182"/>
            <a:ext cx="4762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9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8368339" cy="821530"/>
            <a:chOff x="1476753" y="3499669"/>
            <a:chExt cx="4619247" cy="82153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65519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Модель для прочности при растяжении</a:t>
              </a:r>
            </a:p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 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3" name="CustomShape 2">
            <a:extLst>
              <a:ext uri="{FF2B5EF4-FFF2-40B4-BE49-F238E27FC236}">
                <a16:creationId xmlns:a16="http://schemas.microsoft.com/office/drawing/2014/main" id="{E8D828EB-047B-A88F-0890-3281C9B85919}"/>
              </a:ext>
            </a:extLst>
          </p:cNvPr>
          <p:cNvSpPr/>
          <p:nvPr/>
        </p:nvSpPr>
        <p:spPr>
          <a:xfrm>
            <a:off x="609412" y="1561457"/>
            <a:ext cx="4020077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Значения выхода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от 1071 до 3849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3D6FF76-788F-3FB5-F45B-36F96A9EC8D1}"/>
              </a:ext>
            </a:extLst>
          </p:cNvPr>
          <p:cNvSpPr/>
          <p:nvPr/>
        </p:nvSpPr>
        <p:spPr>
          <a:xfrm>
            <a:off x="609412" y="2142836"/>
            <a:ext cx="3717642" cy="424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По умолчанию </a:t>
            </a: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Arial"/>
              </a:rPr>
              <a:t>↓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C3437DD-A2B4-B5DC-CCC4-7A6E611AE56A}"/>
              </a:ext>
            </a:extLst>
          </p:cNvPr>
          <p:cNvSpPr/>
          <p:nvPr/>
        </p:nvSpPr>
        <p:spPr>
          <a:xfrm>
            <a:off x="5852735" y="3531687"/>
            <a:ext cx="5683483" cy="10972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После подбора</a:t>
            </a:r>
            <a:r>
              <a:rPr lang="ru-RU" sz="2000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000" spc="-1" dirty="0" err="1">
                <a:solidFill>
                  <a:srgbClr val="333333"/>
                </a:solidFill>
                <a:latin typeface="Arial"/>
                <a:ea typeface="DejaVu Sans"/>
              </a:rPr>
              <a:t>г</a:t>
            </a:r>
            <a:r>
              <a:rPr lang="ru-RU" sz="20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иперпараметров</a:t>
            </a: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Arial"/>
              </a:rPr>
              <a:t>↓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04221B9-B78D-FD28-54D2-BB76F65C6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12" y="2818196"/>
            <a:ext cx="4819650" cy="18954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8C03A07-1473-1247-DF11-37BD5831A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450" y="4808573"/>
            <a:ext cx="83343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8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084752" y="449238"/>
            <a:ext cx="7259976" cy="821530"/>
            <a:chOff x="1476753" y="3499669"/>
            <a:chExt cx="4619247" cy="82153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65519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Модель для прочности при растяжении</a:t>
              </a:r>
            </a:p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 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9394D3-8C56-6F49-1BA7-F7E50DB63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609725"/>
            <a:ext cx="8486775" cy="36385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8A7CD15-F60A-FF4F-052D-F6A61FC98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11" y="5352237"/>
            <a:ext cx="52863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9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2949670" y="477005"/>
            <a:ext cx="6489894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00000"/>
                </a:lnSpc>
              </a:pPr>
              <a:r>
                <a:rPr lang="ru-RU" sz="20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Модель для соотношения матрица-наполнитель</a:t>
              </a: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6" name="CustomShape 2">
            <a:extLst>
              <a:ext uri="{FF2B5EF4-FFF2-40B4-BE49-F238E27FC236}">
                <a16:creationId xmlns:a16="http://schemas.microsoft.com/office/drawing/2014/main" id="{52D60CE4-9E48-3630-1F24-B151C8707ED3}"/>
              </a:ext>
            </a:extLst>
          </p:cNvPr>
          <p:cNvSpPr/>
          <p:nvPr/>
        </p:nvSpPr>
        <p:spPr>
          <a:xfrm>
            <a:off x="720000" y="1728000"/>
            <a:ext cx="4320360" cy="1190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15000"/>
              </a:lnSpc>
            </a:pPr>
            <a:r>
              <a:rPr lang="ru-RU" sz="22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MLPRegressor</a:t>
            </a:r>
            <a:r>
              <a:rPr lang="ru-RU" sz="22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endParaRPr lang="ru-RU" sz="22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ru-RU" sz="22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из библиотеки </a:t>
            </a:r>
            <a:r>
              <a:rPr lang="ru-RU" sz="22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sklearn</a:t>
            </a:r>
            <a:endParaRPr lang="ru-RU" sz="2200" b="0" strike="noStrike" spc="-1" dirty="0">
              <a:latin typeface="Arial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E2F4C16-6EDB-10D6-AEA1-B2D08DDE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509" y="1334078"/>
            <a:ext cx="3670154" cy="271430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E4734AA-3C70-79D9-B9AA-4E194466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8" y="2992194"/>
            <a:ext cx="5957326" cy="211238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BBE671D-0798-A068-5B96-4758E7C48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982" y="4107558"/>
            <a:ext cx="4086225" cy="800100"/>
          </a:xfrm>
          <a:prstGeom prst="rect">
            <a:avLst/>
          </a:prstGeom>
        </p:spPr>
      </p:pic>
      <p:sp>
        <p:nvSpPr>
          <p:cNvPr id="23" name="CustomShape 3">
            <a:extLst>
              <a:ext uri="{FF2B5EF4-FFF2-40B4-BE49-F238E27FC236}">
                <a16:creationId xmlns:a16="http://schemas.microsoft.com/office/drawing/2014/main" id="{48D4B057-129A-F086-72CA-F988EC3A0A7F}"/>
              </a:ext>
            </a:extLst>
          </p:cNvPr>
          <p:cNvSpPr/>
          <p:nvPr/>
        </p:nvSpPr>
        <p:spPr>
          <a:xfrm>
            <a:off x="6936509" y="4931599"/>
            <a:ext cx="37314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MLPRegressor</a:t>
            </a:r>
            <a:r>
              <a:rPr lang="ru-RU" sz="1800" b="0" strike="noStrike" spc="-1" dirty="0">
                <a:latin typeface="Arial"/>
              </a:rPr>
              <a:t> выдаёт ошибку по всем метрикам хуже, чем у базовой модели. </a:t>
            </a:r>
          </a:p>
        </p:txBody>
      </p:sp>
    </p:spTree>
    <p:extLst>
      <p:ext uri="{BB962C8B-B14F-4D97-AF65-F5344CB8AC3E}">
        <p14:creationId xmlns:p14="http://schemas.microsoft.com/office/powerpoint/2010/main" val="331875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2949670" y="477005"/>
            <a:ext cx="6489894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00000"/>
                </a:lnSpc>
              </a:pPr>
              <a:r>
                <a:rPr lang="ru-RU" sz="20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Модель для соотношения матрица-наполнитель</a:t>
              </a: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6" name="CustomShape 2">
            <a:extLst>
              <a:ext uri="{FF2B5EF4-FFF2-40B4-BE49-F238E27FC236}">
                <a16:creationId xmlns:a16="http://schemas.microsoft.com/office/drawing/2014/main" id="{52D60CE4-9E48-3630-1F24-B151C8707ED3}"/>
              </a:ext>
            </a:extLst>
          </p:cNvPr>
          <p:cNvSpPr/>
          <p:nvPr/>
        </p:nvSpPr>
        <p:spPr>
          <a:xfrm>
            <a:off x="720000" y="1728000"/>
            <a:ext cx="4320360" cy="1190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15000"/>
              </a:lnSpc>
            </a:pPr>
            <a:r>
              <a:rPr lang="ru-RU" sz="22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MLPRegressor</a:t>
            </a:r>
            <a:r>
              <a:rPr lang="ru-RU" sz="22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endParaRPr lang="ru-RU" sz="22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ru-RU" sz="22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из библиотеки </a:t>
            </a:r>
            <a:r>
              <a:rPr lang="ru-RU" sz="22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sklearn</a:t>
            </a:r>
            <a:endParaRPr lang="ru-RU" sz="2200" b="0" strike="noStrike" spc="-1" dirty="0">
              <a:latin typeface="Arial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E2F4C16-6EDB-10D6-AEA1-B2D08DDE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509" y="1334078"/>
            <a:ext cx="3670154" cy="271430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E4734AA-3C70-79D9-B9AA-4E194466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8" y="2992194"/>
            <a:ext cx="5957326" cy="211238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BBE671D-0798-A068-5B96-4758E7C48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982" y="4107558"/>
            <a:ext cx="4086225" cy="800100"/>
          </a:xfrm>
          <a:prstGeom prst="rect">
            <a:avLst/>
          </a:prstGeom>
        </p:spPr>
      </p:pic>
      <p:sp>
        <p:nvSpPr>
          <p:cNvPr id="23" name="CustomShape 3">
            <a:extLst>
              <a:ext uri="{FF2B5EF4-FFF2-40B4-BE49-F238E27FC236}">
                <a16:creationId xmlns:a16="http://schemas.microsoft.com/office/drawing/2014/main" id="{48D4B057-129A-F086-72CA-F988EC3A0A7F}"/>
              </a:ext>
            </a:extLst>
          </p:cNvPr>
          <p:cNvSpPr/>
          <p:nvPr/>
        </p:nvSpPr>
        <p:spPr>
          <a:xfrm>
            <a:off x="6936509" y="4931599"/>
            <a:ext cx="37314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MLPRegressor</a:t>
            </a:r>
            <a:r>
              <a:rPr lang="ru-RU" sz="1800" b="0" strike="noStrike" spc="-1" dirty="0">
                <a:latin typeface="Arial"/>
              </a:rPr>
              <a:t> выдаёт ошибку по всем метрикам хуже, чем у базовой модели. </a:t>
            </a:r>
          </a:p>
        </p:txBody>
      </p:sp>
    </p:spTree>
    <p:extLst>
      <p:ext uri="{BB962C8B-B14F-4D97-AF65-F5344CB8AC3E}">
        <p14:creationId xmlns:p14="http://schemas.microsoft.com/office/powerpoint/2010/main" val="1195862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18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2949670" y="477005"/>
            <a:ext cx="6489894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00000"/>
                </a:lnSpc>
              </a:pPr>
              <a:r>
                <a:rPr lang="ru-RU" sz="20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Модель для соотношения матрица-наполнитель</a:t>
              </a: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" name="CustomShape 2">
            <a:extLst>
              <a:ext uri="{FF2B5EF4-FFF2-40B4-BE49-F238E27FC236}">
                <a16:creationId xmlns:a16="http://schemas.microsoft.com/office/drawing/2014/main" id="{551E140A-A836-FD55-F0B8-092D1D8BD969}"/>
              </a:ext>
            </a:extLst>
          </p:cNvPr>
          <p:cNvSpPr/>
          <p:nvPr/>
        </p:nvSpPr>
        <p:spPr>
          <a:xfrm>
            <a:off x="862560" y="1728000"/>
            <a:ext cx="3170985" cy="3594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Нейросеть из библиотеки </a:t>
            </a:r>
            <a:r>
              <a:rPr lang="ru-RU" sz="12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tensorflow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92DC31B5-8EF1-BA8E-4140-1B87D78FC024}"/>
              </a:ext>
            </a:extLst>
          </p:cNvPr>
          <p:cNvSpPr/>
          <p:nvPr/>
        </p:nvSpPr>
        <p:spPr>
          <a:xfrm>
            <a:off x="862560" y="2264331"/>
            <a:ext cx="28504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Обучение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нейросети</a:t>
            </a:r>
            <a:endParaRPr lang="ru-RU" sz="2800" b="0" strike="noStrike" spc="-1" dirty="0">
              <a:latin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D445B6-555F-A64E-218A-44320FAD7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295" y="1452509"/>
            <a:ext cx="2927160" cy="249895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2B9014FA-0196-ED81-8D09-4B01587D72EF}"/>
              </a:ext>
            </a:extLst>
          </p:cNvPr>
          <p:cNvSpPr/>
          <p:nvPr/>
        </p:nvSpPr>
        <p:spPr>
          <a:xfrm>
            <a:off x="770046" y="4216828"/>
            <a:ext cx="28504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Борьба с переобучением: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ранняя остановка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F7B7671-BED3-2BF3-F49D-12940ABC1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017" y="4041846"/>
            <a:ext cx="2973438" cy="2502272"/>
          </a:xfrm>
          <a:prstGeom prst="rect">
            <a:avLst/>
          </a:prstGeom>
        </p:spPr>
      </p:pic>
      <p:sp>
        <p:nvSpPr>
          <p:cNvPr id="15" name="CustomShape 4">
            <a:extLst>
              <a:ext uri="{FF2B5EF4-FFF2-40B4-BE49-F238E27FC236}">
                <a16:creationId xmlns:a16="http://schemas.microsoft.com/office/drawing/2014/main" id="{261203C9-4A5D-5802-218B-5E9003E2F341}"/>
              </a:ext>
            </a:extLst>
          </p:cNvPr>
          <p:cNvSpPr/>
          <p:nvPr/>
        </p:nvSpPr>
        <p:spPr>
          <a:xfrm>
            <a:off x="6589084" y="3429000"/>
            <a:ext cx="28504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Борьба с переобучением: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Dropout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722895E-E377-0D11-AA99-E444B8881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999" y="2845418"/>
            <a:ext cx="2681441" cy="23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67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19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2949670" y="477005"/>
            <a:ext cx="6489894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00000"/>
                </a:lnSpc>
              </a:pPr>
              <a:r>
                <a:rPr lang="ru-RU" sz="20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Модель для соотношения матрица-наполнитель</a:t>
              </a: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5" name="CustomShape 2">
            <a:extLst>
              <a:ext uri="{FF2B5EF4-FFF2-40B4-BE49-F238E27FC236}">
                <a16:creationId xmlns:a16="http://schemas.microsoft.com/office/drawing/2014/main" id="{92DC31B5-8EF1-BA8E-4140-1B87D78FC024}"/>
              </a:ext>
            </a:extLst>
          </p:cNvPr>
          <p:cNvSpPr/>
          <p:nvPr/>
        </p:nvSpPr>
        <p:spPr>
          <a:xfrm>
            <a:off x="843937" y="1720741"/>
            <a:ext cx="2647258" cy="3768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Обучение нейросети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2B9014FA-0196-ED81-8D09-4B01587D72EF}"/>
              </a:ext>
            </a:extLst>
          </p:cNvPr>
          <p:cNvSpPr/>
          <p:nvPr/>
        </p:nvSpPr>
        <p:spPr>
          <a:xfrm>
            <a:off x="843937" y="3196972"/>
            <a:ext cx="2647258" cy="10017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Борьба с переобучением: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ранняя остановка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5" name="CustomShape 4">
            <a:extLst>
              <a:ext uri="{FF2B5EF4-FFF2-40B4-BE49-F238E27FC236}">
                <a16:creationId xmlns:a16="http://schemas.microsoft.com/office/drawing/2014/main" id="{261203C9-4A5D-5802-218B-5E9003E2F341}"/>
              </a:ext>
            </a:extLst>
          </p:cNvPr>
          <p:cNvSpPr/>
          <p:nvPr/>
        </p:nvSpPr>
        <p:spPr>
          <a:xfrm>
            <a:off x="843937" y="5087541"/>
            <a:ext cx="28504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Борьба с переобучением: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Dropout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E0620D-2AC5-EA44-A46D-0BCE8F04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196" y="1096605"/>
            <a:ext cx="5252898" cy="184868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0167B33-2652-D771-6A8F-44EF08B79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453" y="3056252"/>
            <a:ext cx="5347701" cy="171890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CE5D3A8-E327-D843-6C48-06640F769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195" y="4933935"/>
            <a:ext cx="5367959" cy="165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1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z="2600" dirty="0"/>
              <a:t>Pipeline </a:t>
            </a:r>
            <a:r>
              <a:rPr lang="ru-RU" sz="2600" dirty="0"/>
              <a:t>учебный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48F6635-4E54-DACE-AE7E-98098C26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06" y="1934380"/>
            <a:ext cx="9145588" cy="4133970"/>
          </a:xfrm>
          <a:prstGeom prst="rect">
            <a:avLst/>
          </a:prstGeom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F2737E5-80F5-BE90-5716-4F3F12AC3506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409D236B-78E2-8FA7-C342-DFA40C5B0255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Pipeline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5" name="Прямоугольник 58">
              <a:extLst>
                <a:ext uri="{FF2B5EF4-FFF2-40B4-BE49-F238E27FC236}">
                  <a16:creationId xmlns:a16="http://schemas.microsoft.com/office/drawing/2014/main" id="{670A3610-79FB-2647-8FCD-D1A343FD860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6" name="Прямоугольник 58">
              <a:extLst>
                <a:ext uri="{FF2B5EF4-FFF2-40B4-BE49-F238E27FC236}">
                  <a16:creationId xmlns:a16="http://schemas.microsoft.com/office/drawing/2014/main" id="{D6E1DB34-6664-5AD0-E9E9-3CF4DB3C3EE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24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20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2949670" y="477005"/>
            <a:ext cx="3460366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00000"/>
                </a:lnSpc>
              </a:pPr>
              <a:r>
                <a:rPr lang="ru-RU" sz="20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Оценка точности модели</a:t>
              </a: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5" name="CustomShape 2">
            <a:extLst>
              <a:ext uri="{FF2B5EF4-FFF2-40B4-BE49-F238E27FC236}">
                <a16:creationId xmlns:a16="http://schemas.microsoft.com/office/drawing/2014/main" id="{92DC31B5-8EF1-BA8E-4140-1B87D78FC024}"/>
              </a:ext>
            </a:extLst>
          </p:cNvPr>
          <p:cNvSpPr/>
          <p:nvPr/>
        </p:nvSpPr>
        <p:spPr>
          <a:xfrm>
            <a:off x="843937" y="1720741"/>
            <a:ext cx="2647258" cy="3768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Модель для модуля упругости при растяжении (Дерево решений)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2B9014FA-0196-ED81-8D09-4B01587D72EF}"/>
              </a:ext>
            </a:extLst>
          </p:cNvPr>
          <p:cNvSpPr/>
          <p:nvPr/>
        </p:nvSpPr>
        <p:spPr>
          <a:xfrm>
            <a:off x="843937" y="3196972"/>
            <a:ext cx="2647258" cy="10017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Модель для прочности при растяжении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5" name="CustomShape 4">
            <a:extLst>
              <a:ext uri="{FF2B5EF4-FFF2-40B4-BE49-F238E27FC236}">
                <a16:creationId xmlns:a16="http://schemas.microsoft.com/office/drawing/2014/main" id="{261203C9-4A5D-5802-218B-5E9003E2F341}"/>
              </a:ext>
            </a:extLst>
          </p:cNvPr>
          <p:cNvSpPr/>
          <p:nvPr/>
        </p:nvSpPr>
        <p:spPr>
          <a:xfrm>
            <a:off x="843937" y="4652014"/>
            <a:ext cx="2647258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Модель для соотношения матрица-наполнитель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3A9CA0-1FB6-0573-E094-7E8AA4B2A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3" y="2021636"/>
            <a:ext cx="5688786" cy="800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D6080B-6553-821C-FE70-9892D1E81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473" y="3240735"/>
            <a:ext cx="5743575" cy="7715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32104D0-BDFE-ADAB-E555-DBC43CF7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56" y="4760419"/>
            <a:ext cx="58864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9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21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lang="ru-RU" sz="2600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F1F41D5-9876-C2E8-D00B-8EBD7085C8B3}"/>
              </a:ext>
            </a:extLst>
          </p:cNvPr>
          <p:cNvGrpSpPr/>
          <p:nvPr/>
        </p:nvGrpSpPr>
        <p:grpSpPr>
          <a:xfrm>
            <a:off x="3167880" y="469293"/>
            <a:ext cx="1902884" cy="666000"/>
            <a:chOff x="1476753" y="3499669"/>
            <a:chExt cx="4619247" cy="66600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971928F4-5203-31BA-BBF8-85199D0D6C3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Итоги</a:t>
              </a:r>
              <a:endParaRPr lang="ru-RU" sz="2800" dirty="0"/>
            </a:p>
          </p:txBody>
        </p:sp>
        <p:sp>
          <p:nvSpPr>
            <p:cNvPr id="4" name="Прямоугольник 58">
              <a:extLst>
                <a:ext uri="{FF2B5EF4-FFF2-40B4-BE49-F238E27FC236}">
                  <a16:creationId xmlns:a16="http://schemas.microsoft.com/office/drawing/2014/main" id="{9E1205DE-0999-1CA5-F537-9CBE96576124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5" name="Прямоугольник 58">
              <a:extLst>
                <a:ext uri="{FF2B5EF4-FFF2-40B4-BE49-F238E27FC236}">
                  <a16:creationId xmlns:a16="http://schemas.microsoft.com/office/drawing/2014/main" id="{F15D5A1A-A089-D4DA-8C70-4439159062F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45812A8-2AA7-0A08-D7AD-A9A7FB991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54" y="1934380"/>
            <a:ext cx="5104434" cy="2989241"/>
          </a:xfrm>
          <a:prstGeom prst="rect">
            <a:avLst/>
          </a:prstGeom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DF3FB0CD-4218-A646-F303-548B4FE1C2CF}"/>
              </a:ext>
            </a:extLst>
          </p:cNvPr>
          <p:cNvSpPr/>
          <p:nvPr/>
        </p:nvSpPr>
        <p:spPr>
          <a:xfrm>
            <a:off x="5984249" y="841207"/>
            <a:ext cx="5173278" cy="750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 dirty="0">
                <a:solidFill>
                  <a:srgbClr val="3465A4"/>
                </a:solidFill>
                <a:latin typeface="Arial Black"/>
              </a:rPr>
              <a:t>Задача не решена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6F0AA4C-A5CF-15FB-5324-08847C15D707}"/>
              </a:ext>
            </a:extLst>
          </p:cNvPr>
          <p:cNvSpPr/>
          <p:nvPr/>
        </p:nvSpPr>
        <p:spPr>
          <a:xfrm>
            <a:off x="6439197" y="2111171"/>
            <a:ext cx="4976249" cy="25726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ru-RU" sz="2200" b="0" strike="noStrike" spc="-1" dirty="0">
                <a:latin typeface="Arial"/>
              </a:rPr>
              <a:t>Пути решения проблемы:</a:t>
            </a:r>
          </a:p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latin typeface="Arial"/>
              </a:rPr>
              <a:t>Изучить более подробно нейронные сети; </a:t>
            </a:r>
            <a:endParaRPr lang="ru-RU" sz="22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latin typeface="Arial"/>
              </a:rPr>
              <a:t>Провести перебор параметров НС;</a:t>
            </a:r>
          </a:p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latin typeface="Arial"/>
              </a:rPr>
              <a:t>Исследовать другой </a:t>
            </a:r>
            <a:r>
              <a:rPr lang="ru-RU" sz="2200" b="0" strike="noStrike" spc="-1" dirty="0" err="1">
                <a:latin typeface="Arial"/>
              </a:rPr>
              <a:t>датасет</a:t>
            </a:r>
            <a:r>
              <a:rPr lang="ru-RU" sz="2200" b="0" strike="noStrike" spc="-1" dirty="0">
                <a:latin typeface="Arial"/>
              </a:rPr>
              <a:t> (более сырой/предоставленный другим заказчиком/вопрос доверия к данным – собрать самим?);</a:t>
            </a:r>
          </a:p>
          <a:p>
            <a:pPr marL="432000" indent="-323640">
              <a:spcBef>
                <a:spcPts val="850"/>
              </a:spcBef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latin typeface="Arial"/>
              </a:rPr>
              <a:t>Исследовать научные </a:t>
            </a:r>
            <a:r>
              <a:rPr lang="ru-RU" sz="2200" spc="-1" dirty="0">
                <a:latin typeface="Arial"/>
              </a:rPr>
              <a:t>аспекты КМ;</a:t>
            </a:r>
          </a:p>
          <a:p>
            <a:pPr marL="432000" indent="-323640">
              <a:spcBef>
                <a:spcPts val="850"/>
              </a:spcBef>
              <a:buSzPct val="45000"/>
              <a:buFont typeface="Wingdings" charset="2"/>
              <a:buChar char=""/>
            </a:pPr>
            <a:r>
              <a:rPr lang="ru-RU" sz="2200" spc="-1" dirty="0">
                <a:latin typeface="Arial"/>
              </a:rPr>
              <a:t>Проконсультироваться у экспертов в области строительства;</a:t>
            </a:r>
          </a:p>
          <a:p>
            <a:pPr marL="432000" indent="-323640">
              <a:spcBef>
                <a:spcPts val="850"/>
              </a:spcBef>
              <a:buSzPct val="45000"/>
              <a:buFont typeface="Wingdings" charset="2"/>
              <a:buChar char=""/>
            </a:pPr>
            <a:r>
              <a:rPr lang="ru-RU" sz="2200" spc="-1">
                <a:latin typeface="Arial"/>
              </a:rPr>
              <a:t>Нужно время.</a:t>
            </a:r>
            <a:endParaRPr lang="ru-RU" sz="22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50EA3DB-6D07-9791-3C04-72F4884C17D7}"/>
              </a:ext>
            </a:extLst>
          </p:cNvPr>
          <p:cNvSpPr/>
          <p:nvPr/>
        </p:nvSpPr>
        <p:spPr>
          <a:xfrm>
            <a:off x="2839268" y="5419825"/>
            <a:ext cx="5173278" cy="750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 fontScale="92500"/>
          </a:bodyPr>
          <a:lstStyle/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 dirty="0">
                <a:solidFill>
                  <a:srgbClr val="3465A4"/>
                </a:solidFill>
                <a:latin typeface="Arial Black"/>
              </a:rPr>
              <a:t>Спасибо за внимание!</a:t>
            </a: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146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Pipeline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9059DB3B-69A6-8D62-F767-F60B174EAA56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z="2600" dirty="0"/>
              <a:t>Pipeline </a:t>
            </a:r>
            <a:r>
              <a:rPr lang="ru-RU" sz="2600" dirty="0"/>
              <a:t>выпускной квалификационной работы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A9EE78-2442-964C-1DDB-170BE83C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3977"/>
            <a:ext cx="12192000" cy="33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endParaRPr lang="ru-RU" sz="2200" dirty="0"/>
          </a:p>
          <a:p>
            <a:pPr marL="76200" indent="0" algn="just">
              <a:buNone/>
            </a:pPr>
            <a:endParaRPr lang="ru-RU" sz="2200" dirty="0"/>
          </a:p>
          <a:p>
            <a:pPr marL="76200" indent="0" algn="just">
              <a:buNone/>
            </a:pPr>
            <a:endParaRPr lang="ru-RU" sz="2200" dirty="0"/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Работа с данными</a:t>
              </a:r>
              <a:endParaRPr lang="ru-RU" sz="2800" dirty="0"/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37B6D4-2DD6-FDF7-6CD7-7523BE0E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37" y="2778729"/>
            <a:ext cx="2409825" cy="2667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204E562-8619-DD72-3E6D-EC8D6E2C6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222" y="2751452"/>
            <a:ext cx="1543050" cy="11906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D4D32DF-9CC3-C2CB-605B-3BB4DAA13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934" y="3943576"/>
            <a:ext cx="809625" cy="4953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386535F-34C7-1602-2532-2762C302A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749" y="5445729"/>
            <a:ext cx="838200" cy="5238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90AD87E-7143-DCAF-CA9E-C78554BDA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3911" y="2778729"/>
            <a:ext cx="3609975" cy="240982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8173544-FBAD-9661-7374-9EAC081D5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5482" y="5256961"/>
            <a:ext cx="838200" cy="209550"/>
          </a:xfrm>
          <a:prstGeom prst="rect">
            <a:avLst/>
          </a:prstGeom>
        </p:spPr>
      </p:pic>
      <p:sp>
        <p:nvSpPr>
          <p:cNvPr id="25" name="Текст 2">
            <a:extLst>
              <a:ext uri="{FF2B5EF4-FFF2-40B4-BE49-F238E27FC236}">
                <a16:creationId xmlns:a16="http://schemas.microsoft.com/office/drawing/2014/main" id="{EAA83F0A-9285-AC36-FD68-45E2CA8E6F02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 err="1"/>
              <a:t>Датасеты</a:t>
            </a:r>
            <a:r>
              <a:rPr lang="ru-RU" sz="2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344720" y="1324453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1800" dirty="0"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Описание признаков </a:t>
            </a:r>
            <a:r>
              <a:rPr lang="ru-RU" sz="1800" dirty="0" err="1">
                <a:latin typeface="Times New Roman" panose="02020603050405020304" pitchFamily="18" charset="0"/>
              </a:rPr>
              <a:t>датасета</a:t>
            </a:r>
            <a:r>
              <a:rPr lang="ru-RU" sz="1800" dirty="0">
                <a:latin typeface="Times New Roman" panose="02020603050405020304" pitchFamily="18" charset="0"/>
              </a:rPr>
              <a:t> + Описательная статистика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F1F41D5-9876-C2E8-D00B-8EBD7085C8B3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971928F4-5203-31BA-BBF8-85199D0D6C3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Работа с данными</a:t>
              </a:r>
              <a:endParaRPr lang="ru-RU" sz="2800" dirty="0"/>
            </a:p>
          </p:txBody>
        </p:sp>
        <p:sp>
          <p:nvSpPr>
            <p:cNvPr id="4" name="Прямоугольник 58">
              <a:extLst>
                <a:ext uri="{FF2B5EF4-FFF2-40B4-BE49-F238E27FC236}">
                  <a16:creationId xmlns:a16="http://schemas.microsoft.com/office/drawing/2014/main" id="{9E1205DE-0999-1CA5-F537-9CBE96576124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5" name="Прямоугольник 58">
              <a:extLst>
                <a:ext uri="{FF2B5EF4-FFF2-40B4-BE49-F238E27FC236}">
                  <a16:creationId xmlns:a16="http://schemas.microsoft.com/office/drawing/2014/main" id="{F15D5A1A-A089-D4DA-8C70-4439159062F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CFE8C88-0044-3981-DD48-BE2AFE393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49839"/>
              </p:ext>
            </p:extLst>
          </p:nvPr>
        </p:nvGraphicFramePr>
        <p:xfrm>
          <a:off x="7777900" y="1204030"/>
          <a:ext cx="3854185" cy="4891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027">
                  <a:extLst>
                    <a:ext uri="{9D8B030D-6E8A-4147-A177-3AD203B41FA5}">
                      <a16:colId xmlns:a16="http://schemas.microsoft.com/office/drawing/2014/main" val="2950020004"/>
                    </a:ext>
                  </a:extLst>
                </a:gridCol>
                <a:gridCol w="521517">
                  <a:extLst>
                    <a:ext uri="{9D8B030D-6E8A-4147-A177-3AD203B41FA5}">
                      <a16:colId xmlns:a16="http://schemas.microsoft.com/office/drawing/2014/main" val="3140119598"/>
                    </a:ext>
                  </a:extLst>
                </a:gridCol>
                <a:gridCol w="634699">
                  <a:extLst>
                    <a:ext uri="{9D8B030D-6E8A-4147-A177-3AD203B41FA5}">
                      <a16:colId xmlns:a16="http://schemas.microsoft.com/office/drawing/2014/main" val="996118507"/>
                    </a:ext>
                  </a:extLst>
                </a:gridCol>
                <a:gridCol w="521517">
                  <a:extLst>
                    <a:ext uri="{9D8B030D-6E8A-4147-A177-3AD203B41FA5}">
                      <a16:colId xmlns:a16="http://schemas.microsoft.com/office/drawing/2014/main" val="3480032775"/>
                    </a:ext>
                  </a:extLst>
                </a:gridCol>
                <a:gridCol w="587506">
                  <a:extLst>
                    <a:ext uri="{9D8B030D-6E8A-4147-A177-3AD203B41FA5}">
                      <a16:colId xmlns:a16="http://schemas.microsoft.com/office/drawing/2014/main" val="4046981547"/>
                    </a:ext>
                  </a:extLst>
                </a:gridCol>
                <a:gridCol w="503919">
                  <a:extLst>
                    <a:ext uri="{9D8B030D-6E8A-4147-A177-3AD203B41FA5}">
                      <a16:colId xmlns:a16="http://schemas.microsoft.com/office/drawing/2014/main" val="1295998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 dirty="0">
                          <a:effectLst/>
                        </a:rPr>
                        <a:t> </a:t>
                      </a:r>
                      <a:endParaRPr lang="ru-RU" sz="8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Среднее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 dirty="0">
                          <a:effectLst/>
                        </a:rPr>
                        <a:t>Стандартное отклонение</a:t>
                      </a:r>
                      <a:endParaRPr lang="ru-RU" sz="8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 dirty="0">
                          <a:effectLst/>
                        </a:rPr>
                        <a:t>Минимум</a:t>
                      </a:r>
                      <a:endParaRPr lang="ru-RU" sz="8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Максимум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Медиана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extLst>
                  <a:ext uri="{0D108BD9-81ED-4DB2-BD59-A6C34878D82A}">
                    <a16:rowId xmlns:a16="http://schemas.microsoft.com/office/drawing/2014/main" val="3599409592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Соотношение матрица-наполнитель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2.9304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0.9132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0.3894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5.5917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2.9069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extLst>
                  <a:ext uri="{0D108BD9-81ED-4DB2-BD59-A6C34878D82A}">
                    <a16:rowId xmlns:a16="http://schemas.microsoft.com/office/drawing/2014/main" val="1388864849"/>
                  </a:ext>
                </a:extLst>
              </a:tr>
              <a:tr h="190750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Плотность, кг/м3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1975.7349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73.7292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1731.7646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2207.7735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1977.6217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extLst>
                  <a:ext uri="{0D108BD9-81ED-4DB2-BD59-A6C34878D82A}">
                    <a16:rowId xmlns:a16="http://schemas.microsoft.com/office/drawing/2014/main" val="1952908403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модуль упругости, ГПа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739.9232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330.2316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2.4369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1911.5365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739.6643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extLst>
                  <a:ext uri="{0D108BD9-81ED-4DB2-BD59-A6C34878D82A}">
                    <a16:rowId xmlns:a16="http://schemas.microsoft.com/office/drawing/2014/main" val="763009770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Количество отвердителя, м.%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110.5708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28.2959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17.7403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198.9532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110.5648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extLst>
                  <a:ext uri="{0D108BD9-81ED-4DB2-BD59-A6C34878D82A}">
                    <a16:rowId xmlns:a16="http://schemas.microsoft.com/office/drawing/2014/main" val="953006940"/>
                  </a:ext>
                </a:extLst>
              </a:tr>
              <a:tr h="580527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Содержание эпоксидных групп,%_2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22.2444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2.4063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14.2550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33.0000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22.2307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extLst>
                  <a:ext uri="{0D108BD9-81ED-4DB2-BD59-A6C34878D82A}">
                    <a16:rowId xmlns:a16="http://schemas.microsoft.com/office/drawing/2014/main" val="2306669375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Температура вспышки, С_2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285.8822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40.9433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100.0000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413.2734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285.8968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extLst>
                  <a:ext uri="{0D108BD9-81ED-4DB2-BD59-A6C34878D82A}">
                    <a16:rowId xmlns:a16="http://schemas.microsoft.com/office/drawing/2014/main" val="2908040786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Поверхностная плотность, г/м2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482.7318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281.3147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0.6037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1399.5424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451.8644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extLst>
                  <a:ext uri="{0D108BD9-81ED-4DB2-BD59-A6C34878D82A}">
                    <a16:rowId xmlns:a16="http://schemas.microsoft.com/office/drawing/2014/main" val="694673969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Модуль упругости при растяжении, ГПа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73.3286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3.1190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64.0541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82.6821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73.2688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extLst>
                  <a:ext uri="{0D108BD9-81ED-4DB2-BD59-A6C34878D82A}">
                    <a16:rowId xmlns:a16="http://schemas.microsoft.com/office/drawing/2014/main" val="4009783291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Прочность при растяжении, МПа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2466.9228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485.6280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1036.8566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3848.4367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2459.5245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extLst>
                  <a:ext uri="{0D108BD9-81ED-4DB2-BD59-A6C34878D82A}">
                    <a16:rowId xmlns:a16="http://schemas.microsoft.com/office/drawing/2014/main" val="1589761451"/>
                  </a:ext>
                </a:extLst>
              </a:tr>
              <a:tr h="378980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Потребление смолы, г/м2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218.4231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59.7359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33.8030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414.5906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219.1989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extLst>
                  <a:ext uri="{0D108BD9-81ED-4DB2-BD59-A6C34878D82A}">
                    <a16:rowId xmlns:a16="http://schemas.microsoft.com/office/drawing/2014/main" val="3440578482"/>
                  </a:ext>
                </a:extLst>
              </a:tr>
              <a:tr h="280326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Угол нашивки, град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44.2522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45.0158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0.0000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90.0000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0.0000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extLst>
                  <a:ext uri="{0D108BD9-81ED-4DB2-BD59-A6C34878D82A}">
                    <a16:rowId xmlns:a16="http://schemas.microsoft.com/office/drawing/2014/main" val="1604448336"/>
                  </a:ext>
                </a:extLst>
              </a:tr>
              <a:tr h="190750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Шаг нашивки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6.8992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2.5635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0.0000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14.4405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6.9161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extLst>
                  <a:ext uri="{0D108BD9-81ED-4DB2-BD59-A6C34878D82A}">
                    <a16:rowId xmlns:a16="http://schemas.microsoft.com/office/drawing/2014/main" val="2344153826"/>
                  </a:ext>
                </a:extLst>
              </a:tr>
              <a:tr h="190750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Плотность нашивки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57.1539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12.3510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0.0000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103.9889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 dirty="0">
                          <a:effectLst/>
                        </a:rPr>
                        <a:t>57.3419</a:t>
                      </a:r>
                      <a:endParaRPr lang="ru-RU" sz="8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11197" marR="11197" marT="0" marB="0" anchor="ctr"/>
                </a:tc>
                <a:extLst>
                  <a:ext uri="{0D108BD9-81ED-4DB2-BD59-A6C34878D82A}">
                    <a16:rowId xmlns:a16="http://schemas.microsoft.com/office/drawing/2014/main" val="1883205462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F2454089-29C1-606A-6985-46C660007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538730"/>
              </p:ext>
            </p:extLst>
          </p:nvPr>
        </p:nvGraphicFramePr>
        <p:xfrm>
          <a:off x="1267442" y="1785828"/>
          <a:ext cx="3609356" cy="4796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2099">
                  <a:extLst>
                    <a:ext uri="{9D8B030D-6E8A-4147-A177-3AD203B41FA5}">
                      <a16:colId xmlns:a16="http://schemas.microsoft.com/office/drawing/2014/main" val="558322023"/>
                    </a:ext>
                  </a:extLst>
                </a:gridCol>
                <a:gridCol w="527660">
                  <a:extLst>
                    <a:ext uri="{9D8B030D-6E8A-4147-A177-3AD203B41FA5}">
                      <a16:colId xmlns:a16="http://schemas.microsoft.com/office/drawing/2014/main" val="998246754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396399867"/>
                    </a:ext>
                  </a:extLst>
                </a:gridCol>
                <a:gridCol w="594694">
                  <a:extLst>
                    <a:ext uri="{9D8B030D-6E8A-4147-A177-3AD203B41FA5}">
                      <a16:colId xmlns:a16="http://schemas.microsoft.com/office/drawing/2014/main" val="605472934"/>
                    </a:ext>
                  </a:extLst>
                </a:gridCol>
                <a:gridCol w="597314">
                  <a:extLst>
                    <a:ext uri="{9D8B030D-6E8A-4147-A177-3AD203B41FA5}">
                      <a16:colId xmlns:a16="http://schemas.microsoft.com/office/drawing/2014/main" val="4092822168"/>
                    </a:ext>
                  </a:extLst>
                </a:gridCol>
              </a:tblGrid>
              <a:tr h="35691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 dirty="0">
                          <a:effectLst/>
                        </a:rPr>
                        <a:t>Название</a:t>
                      </a:r>
                      <a:endParaRPr lang="ru-RU" sz="8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 dirty="0">
                          <a:effectLst/>
                        </a:rPr>
                        <a:t>Тип данных</a:t>
                      </a:r>
                      <a:endParaRPr lang="ru-RU" sz="8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 dirty="0">
                          <a:effectLst/>
                        </a:rPr>
                        <a:t>Непустых значений</a:t>
                      </a:r>
                      <a:endParaRPr lang="ru-RU" sz="8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 dirty="0">
                          <a:effectLst/>
                        </a:rPr>
                        <a:t>Уникальных значений</a:t>
                      </a:r>
                      <a:endParaRPr lang="ru-RU" sz="8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 dirty="0">
                          <a:effectLst/>
                        </a:rPr>
                        <a:t>Количество пропусков</a:t>
                      </a:r>
                      <a:endParaRPr lang="ru-RU" sz="8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extLst>
                  <a:ext uri="{0D108BD9-81ED-4DB2-BD59-A6C34878D82A}">
                    <a16:rowId xmlns:a16="http://schemas.microsoft.com/office/drawing/2014/main" val="3849179442"/>
                  </a:ext>
                </a:extLst>
              </a:tr>
              <a:tr h="435204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 dirty="0">
                          <a:effectLst/>
                        </a:rPr>
                        <a:t>Соотношение матрица-наполнитель</a:t>
                      </a:r>
                      <a:endParaRPr lang="ru-RU" sz="8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float64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1023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1014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extLst>
                  <a:ext uri="{0D108BD9-81ED-4DB2-BD59-A6C34878D82A}">
                    <a16:rowId xmlns:a16="http://schemas.microsoft.com/office/drawing/2014/main" val="587238178"/>
                  </a:ext>
                </a:extLst>
              </a:tr>
              <a:tr h="228272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Плотность, кг/м3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float64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1023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1013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extLst>
                  <a:ext uri="{0D108BD9-81ED-4DB2-BD59-A6C34878D82A}">
                    <a16:rowId xmlns:a16="http://schemas.microsoft.com/office/drawing/2014/main" val="2586280178"/>
                  </a:ext>
                </a:extLst>
              </a:tr>
              <a:tr h="421631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 dirty="0">
                          <a:effectLst/>
                        </a:rPr>
                        <a:t>модуль упругости, ГПа</a:t>
                      </a:r>
                      <a:endParaRPr lang="ru-RU" sz="8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float64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1023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1020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extLst>
                  <a:ext uri="{0D108BD9-81ED-4DB2-BD59-A6C34878D82A}">
                    <a16:rowId xmlns:a16="http://schemas.microsoft.com/office/drawing/2014/main" val="3930753010"/>
                  </a:ext>
                </a:extLst>
              </a:tr>
              <a:tr h="435204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Количество отвердителя, м.%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float64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1023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1005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extLst>
                  <a:ext uri="{0D108BD9-81ED-4DB2-BD59-A6C34878D82A}">
                    <a16:rowId xmlns:a16="http://schemas.microsoft.com/office/drawing/2014/main" val="714119697"/>
                  </a:ext>
                </a:extLst>
              </a:tr>
              <a:tr h="435204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 dirty="0">
                          <a:effectLst/>
                        </a:rPr>
                        <a:t>Содержание эпоксидных групп,%_2</a:t>
                      </a:r>
                      <a:endParaRPr lang="ru-RU" sz="8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float64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1023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1004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extLst>
                  <a:ext uri="{0D108BD9-81ED-4DB2-BD59-A6C34878D82A}">
                    <a16:rowId xmlns:a16="http://schemas.microsoft.com/office/drawing/2014/main" val="1170126064"/>
                  </a:ext>
                </a:extLst>
              </a:tr>
              <a:tr h="228272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 dirty="0">
                          <a:effectLst/>
                        </a:rPr>
                        <a:t>Температура вспышки, С_2</a:t>
                      </a:r>
                      <a:endParaRPr lang="ru-RU" sz="8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float64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1023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1003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extLst>
                  <a:ext uri="{0D108BD9-81ED-4DB2-BD59-A6C34878D82A}">
                    <a16:rowId xmlns:a16="http://schemas.microsoft.com/office/drawing/2014/main" val="3972722114"/>
                  </a:ext>
                </a:extLst>
              </a:tr>
              <a:tr h="435204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Поверхностная плотность, г/м2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float64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1023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1004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extLst>
                  <a:ext uri="{0D108BD9-81ED-4DB2-BD59-A6C34878D82A}">
                    <a16:rowId xmlns:a16="http://schemas.microsoft.com/office/drawing/2014/main" val="4084601098"/>
                  </a:ext>
                </a:extLst>
              </a:tr>
              <a:tr h="435204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Модуль упругости при растяжении, ГПа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float64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 dirty="0">
                          <a:effectLst/>
                        </a:rPr>
                        <a:t>1023</a:t>
                      </a:r>
                      <a:endParaRPr lang="ru-RU" sz="8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1004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extLst>
                  <a:ext uri="{0D108BD9-81ED-4DB2-BD59-A6C34878D82A}">
                    <a16:rowId xmlns:a16="http://schemas.microsoft.com/office/drawing/2014/main" val="2355098338"/>
                  </a:ext>
                </a:extLst>
              </a:tr>
              <a:tr h="435204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Прочность при растяжении, МПа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float64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1023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1004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extLst>
                  <a:ext uri="{0D108BD9-81ED-4DB2-BD59-A6C34878D82A}">
                    <a16:rowId xmlns:a16="http://schemas.microsoft.com/office/drawing/2014/main" val="4161240334"/>
                  </a:ext>
                </a:extLst>
              </a:tr>
              <a:tr h="228272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Потребление смолы, г/м2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float64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1023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 dirty="0">
                          <a:effectLst/>
                        </a:rPr>
                        <a:t>1003</a:t>
                      </a:r>
                      <a:endParaRPr lang="ru-RU" sz="8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extLst>
                  <a:ext uri="{0D108BD9-81ED-4DB2-BD59-A6C34878D82A}">
                    <a16:rowId xmlns:a16="http://schemas.microsoft.com/office/drawing/2014/main" val="419984170"/>
                  </a:ext>
                </a:extLst>
              </a:tr>
              <a:tr h="228272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Угол нашивки, град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float64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1023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2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extLst>
                  <a:ext uri="{0D108BD9-81ED-4DB2-BD59-A6C34878D82A}">
                    <a16:rowId xmlns:a16="http://schemas.microsoft.com/office/drawing/2014/main" val="1705788177"/>
                  </a:ext>
                </a:extLst>
              </a:tr>
              <a:tr h="228272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Шаг нашивки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float64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1023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 dirty="0">
                          <a:effectLst/>
                        </a:rPr>
                        <a:t>989</a:t>
                      </a:r>
                      <a:endParaRPr lang="ru-RU" sz="8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0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extLst>
                  <a:ext uri="{0D108BD9-81ED-4DB2-BD59-A6C34878D82A}">
                    <a16:rowId xmlns:a16="http://schemas.microsoft.com/office/drawing/2014/main" val="2827023046"/>
                  </a:ext>
                </a:extLst>
              </a:tr>
              <a:tr h="228272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</a:pPr>
                      <a:r>
                        <a:rPr lang="ru-RU" sz="800" kern="100" dirty="0">
                          <a:effectLst/>
                        </a:rPr>
                        <a:t>Плотность нашивки</a:t>
                      </a:r>
                      <a:endParaRPr lang="ru-RU" sz="8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float64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>
                          <a:effectLst/>
                        </a:rPr>
                        <a:t>1023</a:t>
                      </a:r>
                      <a:endParaRPr lang="ru-RU" sz="8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 dirty="0">
                          <a:effectLst/>
                        </a:rPr>
                        <a:t>988</a:t>
                      </a:r>
                      <a:endParaRPr lang="ru-RU" sz="8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ru-RU" sz="800" kern="100" dirty="0">
                          <a:effectLst/>
                        </a:rPr>
                        <a:t>0</a:t>
                      </a:r>
                      <a:endParaRPr lang="ru-RU" sz="8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24011" marR="24011" marT="24011" marB="24011"/>
                </a:tc>
                <a:extLst>
                  <a:ext uri="{0D108BD9-81ED-4DB2-BD59-A6C34878D82A}">
                    <a16:rowId xmlns:a16="http://schemas.microsoft.com/office/drawing/2014/main" val="625252163"/>
                  </a:ext>
                </a:extLst>
              </a:tr>
            </a:tbl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E6AA3CD-4024-9478-B07A-3E03FEA2E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220" y="2974107"/>
            <a:ext cx="1728258" cy="15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Гистограммы + скрипичная диаграмма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F1F41D5-9876-C2E8-D00B-8EBD7085C8B3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971928F4-5203-31BA-BBF8-85199D0D6C3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Работа с данными</a:t>
              </a:r>
              <a:endParaRPr lang="ru-RU" sz="2800" dirty="0"/>
            </a:p>
          </p:txBody>
        </p:sp>
        <p:sp>
          <p:nvSpPr>
            <p:cNvPr id="4" name="Прямоугольник 58">
              <a:extLst>
                <a:ext uri="{FF2B5EF4-FFF2-40B4-BE49-F238E27FC236}">
                  <a16:creationId xmlns:a16="http://schemas.microsoft.com/office/drawing/2014/main" id="{9E1205DE-0999-1CA5-F537-9CBE96576124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5" name="Прямоугольник 58">
              <a:extLst>
                <a:ext uri="{FF2B5EF4-FFF2-40B4-BE49-F238E27FC236}">
                  <a16:creationId xmlns:a16="http://schemas.microsoft.com/office/drawing/2014/main" id="{F15D5A1A-A089-D4DA-8C70-4439159062F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DC37B1-8F04-1F70-389D-07641FC5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375" y="802293"/>
            <a:ext cx="3983875" cy="52823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D17756-3C92-A8C1-0B76-7A3A9BAE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05" y="2059708"/>
            <a:ext cx="5307013" cy="42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611187" y="4256951"/>
            <a:ext cx="4967577" cy="198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1050" dirty="0">
                <a:solidFill>
                  <a:srgbClr val="262626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Можно пройтись по значениям среднего и отклонений, однако в нём существует некое "Философское затруднение" - искать выбросы с помощью среднего и отклонения, чьи значения как раз и обусловлены наличием выбросов. Порочный круг. Наиболее оптимальным и классическим представляется метод "3-х сигм", но для чистоты эксперимента попробуем оба варианта.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105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1050" dirty="0">
                <a:solidFill>
                  <a:srgbClr val="262626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Исходя из полученных данных следует, что линейная зависимость между признаками отсутствует. </a:t>
            </a:r>
            <a:r>
              <a:rPr lang="ru-RU" sz="1050" dirty="0" err="1">
                <a:solidFill>
                  <a:srgbClr val="262626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Выходые</a:t>
            </a:r>
            <a:r>
              <a:rPr lang="ru-RU" sz="1050" dirty="0">
                <a:solidFill>
                  <a:srgbClr val="262626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 переменные не отображают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1050" dirty="0">
                <a:solidFill>
                  <a:srgbClr val="262626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свою зависимость от входных. Использовать линейную регрессию для предсказания не представляется возможным.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105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Выбросы + корреляция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F1F41D5-9876-C2E8-D00B-8EBD7085C8B3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971928F4-5203-31BA-BBF8-85199D0D6C3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</a:t>
              </a:r>
              <a:endParaRPr lang="ru-RU" sz="2800" dirty="0"/>
            </a:p>
          </p:txBody>
        </p:sp>
        <p:sp>
          <p:nvSpPr>
            <p:cNvPr id="4" name="Прямоугольник 58">
              <a:extLst>
                <a:ext uri="{FF2B5EF4-FFF2-40B4-BE49-F238E27FC236}">
                  <a16:creationId xmlns:a16="http://schemas.microsoft.com/office/drawing/2014/main" id="{9E1205DE-0999-1CA5-F537-9CBE96576124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5" name="Прямоугольник 58">
              <a:extLst>
                <a:ext uri="{FF2B5EF4-FFF2-40B4-BE49-F238E27FC236}">
                  <a16:creationId xmlns:a16="http://schemas.microsoft.com/office/drawing/2014/main" id="{F15D5A1A-A089-D4DA-8C70-4439159062F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974F05-81A0-16C5-5DDF-A9DFCA0E6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820" y="1333690"/>
            <a:ext cx="5292725" cy="4608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E92AC62-3912-BB91-3CF1-80D68A90E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9" y="2257435"/>
            <a:ext cx="5587711" cy="17557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94C9AC1-3657-39FF-08FE-2E99B8E4B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7" y="4046325"/>
            <a:ext cx="9620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1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623128" y="2091642"/>
            <a:ext cx="4962941" cy="404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indent="450215" algn="just" hangingPunct="0">
              <a:lnSpc>
                <a:spcPct val="150000"/>
              </a:lnSpc>
            </a:pPr>
            <a:r>
              <a:rPr lang="ru-RU" sz="1000" kern="100" dirty="0"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Одна из статей сообщает, что композитные материалы характеризуются следующим набором свойств:</a:t>
            </a:r>
          </a:p>
          <a:p>
            <a:pPr indent="450215" algn="just" hangingPunct="0">
              <a:lnSpc>
                <a:spcPct val="150000"/>
              </a:lnSpc>
            </a:pPr>
            <a:r>
              <a:rPr lang="ru-RU" sz="1000" kern="100" dirty="0"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- Не менее двух компонентов в составе, как правило, пластичной основы (матрицы) и наполнителей, обладающих специфическим химическим составом;</a:t>
            </a:r>
          </a:p>
          <a:p>
            <a:pPr indent="450215" algn="just" hangingPunct="0">
              <a:lnSpc>
                <a:spcPct val="150000"/>
              </a:lnSpc>
            </a:pPr>
            <a:r>
              <a:rPr lang="ru-RU" sz="1000" kern="100" dirty="0"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- Материалы, образующие эти компоненты, образуют производные свойства материала отличные от свойств исходных компонентов;</a:t>
            </a:r>
          </a:p>
          <a:p>
            <a:pPr indent="450215" algn="just" hangingPunct="0">
              <a:lnSpc>
                <a:spcPct val="150000"/>
              </a:lnSpc>
            </a:pPr>
            <a:r>
              <a:rPr lang="ru-RU" sz="1000" kern="100" dirty="0"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- В большом масштабе являются однородными, в маленьком масштабе - неоднородными;</a:t>
            </a:r>
          </a:p>
          <a:p>
            <a:pPr indent="450215" algn="just" hangingPunct="0">
              <a:lnSpc>
                <a:spcPct val="150000"/>
              </a:lnSpc>
            </a:pPr>
            <a:r>
              <a:rPr lang="ru-RU" sz="1000" kern="100" dirty="0"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- Свойства материала являются производными свойств исходных компонентов, содержащихся в материале в нужном количестве (больше определённого порогового значения).</a:t>
            </a:r>
          </a:p>
          <a:p>
            <a:pPr indent="450215" algn="just" hangingPunct="0">
              <a:lnSpc>
                <a:spcPct val="150000"/>
              </a:lnSpc>
            </a:pPr>
            <a:r>
              <a:rPr lang="ru-RU" sz="1000" kern="100" dirty="0"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Таким образом весь процесс создания композитных материалов делятся на химические свойства:</a:t>
            </a:r>
          </a:p>
          <a:p>
            <a:pPr indent="450215" algn="just" hangingPunct="0">
              <a:lnSpc>
                <a:spcPct val="150000"/>
              </a:lnSpc>
            </a:pPr>
            <a:r>
              <a:rPr lang="ru-RU" sz="1000" kern="100" dirty="0"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–    пластичной основы (матрицы);</a:t>
            </a:r>
          </a:p>
          <a:p>
            <a:pPr indent="450215" algn="just" hangingPunct="0">
              <a:lnSpc>
                <a:spcPct val="150000"/>
              </a:lnSpc>
            </a:pPr>
            <a:r>
              <a:rPr lang="ru-RU" sz="1000" kern="100" dirty="0"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 –   наполнителей;</a:t>
            </a:r>
          </a:p>
          <a:p>
            <a:pPr indent="450215" algn="just" hangingPunct="0">
              <a:lnSpc>
                <a:spcPct val="150000"/>
              </a:lnSpc>
            </a:pPr>
            <a:r>
              <a:rPr lang="ru-RU" sz="1000" kern="100" dirty="0"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  –  смеси в процессе создания КМ;</a:t>
            </a:r>
          </a:p>
          <a:p>
            <a:pPr indent="450215" algn="just" hangingPunct="0">
              <a:lnSpc>
                <a:spcPct val="150000"/>
              </a:lnSpc>
            </a:pPr>
            <a:r>
              <a:rPr lang="ru-RU" sz="1000" kern="100" dirty="0"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   – свойства КМ на выходе.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105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Выбор признаков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F1F41D5-9876-C2E8-D00B-8EBD7085C8B3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971928F4-5203-31BA-BBF8-85199D0D6C3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</a:t>
              </a:r>
              <a:endParaRPr lang="ru-RU" sz="2800" dirty="0"/>
            </a:p>
          </p:txBody>
        </p:sp>
        <p:sp>
          <p:nvSpPr>
            <p:cNvPr id="4" name="Прямоугольник 58">
              <a:extLst>
                <a:ext uri="{FF2B5EF4-FFF2-40B4-BE49-F238E27FC236}">
                  <a16:creationId xmlns:a16="http://schemas.microsoft.com/office/drawing/2014/main" id="{9E1205DE-0999-1CA5-F537-9CBE96576124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5" name="Прямоугольник 58">
              <a:extLst>
                <a:ext uri="{FF2B5EF4-FFF2-40B4-BE49-F238E27FC236}">
                  <a16:creationId xmlns:a16="http://schemas.microsoft.com/office/drawing/2014/main" id="{F15D5A1A-A089-D4DA-8C70-4439159062F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6F0659-9828-BD1F-A6DD-49B56C458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932" y="1176428"/>
            <a:ext cx="4368313" cy="53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566" y="1446352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Для обеспечения корректной работы моделей мы проводим следующий ряд действий:</a:t>
            </a:r>
          </a:p>
          <a:p>
            <a:pPr marL="76200" indent="0" algn="just">
              <a:buNone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400" kern="100" dirty="0">
                <a:latin typeface="Times New Roman" panose="02020603050405020304" pitchFamily="18" charset="0"/>
              </a:rPr>
              <a:t>Преобразуем категориальный признак «Угол нашивки, град» в значения 0 и 1 с помощью </a:t>
            </a:r>
            <a:r>
              <a:rPr lang="ru-RU" sz="2400" kern="100" dirty="0" err="1">
                <a:latin typeface="Times New Roman" panose="02020603050405020304" pitchFamily="18" charset="0"/>
              </a:rPr>
              <a:t>OrdinalEncoder</a:t>
            </a:r>
            <a:endParaRPr lang="ru-RU" sz="2400" kern="100" dirty="0">
              <a:latin typeface="Times New Roman" panose="02020603050405020304" pitchFamily="18" charset="0"/>
            </a:endParaRPr>
          </a:p>
          <a:p>
            <a:pPr marL="533400" indent="-457200" algn="just">
              <a:buFont typeface="+mj-lt"/>
              <a:buAutoNum type="arabicPeriod"/>
            </a:pPr>
            <a:r>
              <a:rPr lang="ru-RU" sz="2400" kern="100" dirty="0">
                <a:latin typeface="Times New Roman" panose="02020603050405020304" pitchFamily="18" charset="0"/>
                <a:ea typeface="Noto Serif CJK SC"/>
                <a:cs typeface="Lohit Devanagari"/>
              </a:rPr>
              <a:t>Нормализация: приведение </a:t>
            </a:r>
            <a:r>
              <a:rPr lang="ru-RU" sz="2400" kern="100" dirty="0">
                <a:latin typeface="Times New Roman" panose="02020603050405020304" pitchFamily="18" charset="0"/>
              </a:rPr>
              <a:t>значений количественных в диапазон от 0 до 1 с использованием </a:t>
            </a:r>
            <a:r>
              <a:rPr lang="ru-RU" sz="2400" kern="100" dirty="0" err="1">
                <a:latin typeface="Times New Roman" panose="02020603050405020304" pitchFamily="18" charset="0"/>
              </a:rPr>
              <a:t>MinMaxScaler</a:t>
            </a:r>
            <a:r>
              <a:rPr lang="ru-RU" sz="2400" kern="100" dirty="0">
                <a:latin typeface="Times New Roman" panose="02020603050405020304" pitchFamily="18" charset="0"/>
              </a:rPr>
              <a:t>.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400" kern="100" dirty="0">
                <a:latin typeface="Times New Roman" panose="02020603050405020304" pitchFamily="18" charset="0"/>
                <a:ea typeface="Noto Serif CJK SC"/>
                <a:cs typeface="Lohit Devanagari"/>
              </a:rPr>
              <a:t>Стандартизация: приведение </a:t>
            </a:r>
            <a:r>
              <a:rPr lang="ru-RU" sz="2400" kern="100" dirty="0">
                <a:latin typeface="Times New Roman" panose="02020603050405020304" pitchFamily="18" charset="0"/>
              </a:rPr>
              <a:t>количественных </a:t>
            </a:r>
            <a:r>
              <a:rPr lang="ru-RU" sz="2400" kern="100" dirty="0">
                <a:latin typeface="Times New Roman" panose="02020603050405020304" pitchFamily="18" charset="0"/>
                <a:ea typeface="Noto Serif CJK SC"/>
                <a:cs typeface="Lohit Devanagari"/>
              </a:rPr>
              <a:t>значений к среднему значению 0 и стандартному отклонению 1 с помощью </a:t>
            </a:r>
            <a:r>
              <a:rPr lang="ru-RU" sz="2400" kern="100" dirty="0" err="1">
                <a:latin typeface="Times New Roman" panose="02020603050405020304" pitchFamily="18" charset="0"/>
                <a:ea typeface="Noto Serif CJK SC"/>
                <a:cs typeface="Lohit Devanagari"/>
              </a:rPr>
              <a:t>StandardScaler</a:t>
            </a:r>
            <a:r>
              <a:rPr lang="ru-RU" sz="2400" kern="100" dirty="0">
                <a:latin typeface="Times New Roman" panose="02020603050405020304" pitchFamily="18" charset="0"/>
                <a:ea typeface="Noto Serif CJK SC"/>
                <a:cs typeface="Lohit Devanagari"/>
              </a:rPr>
              <a:t>.</a:t>
            </a:r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err="1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Препроцессинг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03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916</Words>
  <Application>Microsoft Office PowerPoint</Application>
  <PresentationFormat>Широкоэкранный</PresentationFormat>
  <Paragraphs>283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Open Sans</vt:lpstr>
      <vt:lpstr>Times New Roman</vt:lpstr>
      <vt:lpstr>ALS Sector Regular</vt:lpstr>
      <vt:lpstr>ALS Sector Bold</vt:lpstr>
      <vt:lpstr>Noto Sans Symbols</vt:lpstr>
      <vt:lpstr>Wingdings</vt:lpstr>
      <vt:lpstr>If,kjyVUNE_28012021</vt:lpstr>
      <vt:lpstr> Образовательный центр МГТУ  им. Н.Э. Баумана Выпускная квалификационная работа по курсу «Data Science» Тема: «Прогнозирование конечных свойств новых материалов (композиционных материалов)».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lawyerforjob@rambler.ru</cp:lastModifiedBy>
  <cp:revision>99</cp:revision>
  <dcterms:created xsi:type="dcterms:W3CDTF">2021-02-24T09:03:25Z</dcterms:created>
  <dcterms:modified xsi:type="dcterms:W3CDTF">2023-09-17T06:59:14Z</dcterms:modified>
</cp:coreProperties>
</file>