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769" r:id="rId2"/>
    <p:sldId id="770" r:id="rId3"/>
    <p:sldId id="771" r:id="rId4"/>
    <p:sldId id="772" r:id="rId5"/>
    <p:sldId id="773" r:id="rId6"/>
    <p:sldId id="778" r:id="rId7"/>
    <p:sldId id="774" r:id="rId8"/>
    <p:sldId id="775" r:id="rId9"/>
    <p:sldId id="776" r:id="rId10"/>
    <p:sldId id="7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390"/>
    <a:srgbClr val="3B4D61"/>
    <a:srgbClr val="2D5593"/>
    <a:srgbClr val="5218FA"/>
    <a:srgbClr val="FF6B6B"/>
    <a:srgbClr val="363636"/>
    <a:srgbClr val="C2D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5244" autoAdjust="0"/>
  </p:normalViewPr>
  <p:slideViewPr>
    <p:cSldViewPr snapToGrid="0">
      <p:cViewPr varScale="1">
        <p:scale>
          <a:sx n="48" d="100"/>
          <a:sy n="48" d="100"/>
        </p:scale>
        <p:origin x="14" y="6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9DC1B-35EC-4A76-989C-05BFA8EC06E5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73D8A-E9D8-4AC4-A311-16DB158CA8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176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73D8A-E9D8-4AC4-A311-16DB158CA8B9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394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214857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63393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37884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72288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18576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2047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773775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56246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87198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89830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217033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42411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686520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16068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22920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00917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048530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EA73144-A062-4CE4-8A65-9C429D2CF998}" type="datetime1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7F1859-E7E1-4358-8983-B29CB5CC9EDF}" type="slidenum">
              <a:rPr lang="uk-UA" smtClean="0"/>
              <a:t>‹#›</a:t>
            </a:fld>
            <a:endParaRPr lang="uk-UA"/>
          </a:p>
        </p:txBody>
      </p:sp>
      <p:sp>
        <p:nvSpPr>
          <p:cNvPr id="7" name="Овал 6"/>
          <p:cNvSpPr/>
          <p:nvPr userDrawn="1"/>
        </p:nvSpPr>
        <p:spPr>
          <a:xfrm>
            <a:off x="9737733" y="-513080"/>
            <a:ext cx="2977507" cy="2936240"/>
          </a:xfrm>
          <a:prstGeom prst="ellipse">
            <a:avLst/>
          </a:prstGeom>
          <a:blipFill>
            <a:blip r:embed="rId1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91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7609930-6C97-3FF0-93D4-6A6D000C5FBC}"/>
              </a:ext>
            </a:extLst>
          </p:cNvPr>
          <p:cNvSpPr/>
          <p:nvPr/>
        </p:nvSpPr>
        <p:spPr>
          <a:xfrm>
            <a:off x="2763009" y="397472"/>
            <a:ext cx="72348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+mj-lt"/>
              </a:rPr>
              <a:t>Харківський національний економічний університет ім. С. Кузнеця</a:t>
            </a:r>
          </a:p>
          <a:p>
            <a:pPr algn="ctr"/>
            <a:r>
              <a:rPr lang="uk-UA" dirty="0">
                <a:latin typeface="+mj-lt"/>
              </a:rPr>
              <a:t>Факультет інформаційних технологій</a:t>
            </a:r>
            <a:br>
              <a:rPr lang="uk-UA" dirty="0">
                <a:latin typeface="+mj-lt"/>
              </a:rPr>
            </a:br>
            <a:r>
              <a:rPr lang="uk-UA" b="1" dirty="0">
                <a:latin typeface="+mj-lt"/>
              </a:rPr>
              <a:t>Кафедра інформаційних систем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924405E-D3A3-EF78-6604-42593939EADB}"/>
              </a:ext>
            </a:extLst>
          </p:cNvPr>
          <p:cNvSpPr txBox="1">
            <a:spLocks/>
          </p:cNvSpPr>
          <p:nvPr/>
        </p:nvSpPr>
        <p:spPr>
          <a:xfrm>
            <a:off x="619340" y="2059844"/>
            <a:ext cx="10951956" cy="1491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uk-UA" sz="3200" b="1" dirty="0"/>
              <a:t>КУРСОВИЙ ПРОЄКТ: ОБ’ЄКТНО-ОРІЄНТОВАНЕ ПРОГРАМУВАННЯ </a:t>
            </a:r>
            <a:r>
              <a:rPr lang="ru-RU" sz="28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sz="2800" dirty="0"/>
              <a:t>Розроблення програмної системи для роботи з даними про товари магазина побутової техніки</a:t>
            </a:r>
            <a:r>
              <a:rPr lang="ru-RU" sz="28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800" dirty="0">
              <a:latin typeface="+mn-lt"/>
            </a:endParaRPr>
          </a:p>
        </p:txBody>
      </p:sp>
      <p:sp>
        <p:nvSpPr>
          <p:cNvPr id="11" name="Прямоугольник 5">
            <a:extLst>
              <a:ext uri="{FF2B5EF4-FFF2-40B4-BE49-F238E27FC236}">
                <a16:creationId xmlns:a16="http://schemas.microsoft.com/office/drawing/2014/main" id="{2ECD86B4-A769-0FBF-C5A5-79B50D555EBA}"/>
              </a:ext>
            </a:extLst>
          </p:cNvPr>
          <p:cNvSpPr/>
          <p:nvPr/>
        </p:nvSpPr>
        <p:spPr>
          <a:xfrm>
            <a:off x="619340" y="4290479"/>
            <a:ext cx="63802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uk-UA" sz="2000" b="1" dirty="0">
                <a:latin typeface="+mj-lt"/>
              </a:rPr>
              <a:t>Виконав</a:t>
            </a:r>
            <a:r>
              <a:rPr lang="ru-RU" sz="2000" b="1" dirty="0">
                <a:latin typeface="+mj-lt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latin typeface="+mj-lt"/>
              </a:rPr>
              <a:t>Студент 2 </a:t>
            </a:r>
            <a:r>
              <a:rPr lang="uk-UA" sz="2000" b="1" dirty="0">
                <a:latin typeface="+mj-lt"/>
              </a:rPr>
              <a:t>курсу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latin typeface="+mj-lt"/>
              </a:rPr>
              <a:t>Групи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smtClean="0">
                <a:latin typeface="+mj-lt"/>
              </a:rPr>
              <a:t>6.04.121.01</a:t>
            </a:r>
            <a:r>
              <a:rPr lang="ru-RU" sz="2000" b="1" dirty="0" smtClean="0">
                <a:latin typeface="+mj-lt"/>
              </a:rPr>
              <a:t>3</a:t>
            </a:r>
            <a:r>
              <a:rPr lang="en-US" sz="2000" b="1" dirty="0" smtClean="0">
                <a:latin typeface="+mj-lt"/>
              </a:rPr>
              <a:t>.22.2</a:t>
            </a:r>
            <a:endParaRPr lang="ru-RU" sz="20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uk-UA" sz="2000" b="1" dirty="0">
                <a:latin typeface="+mj-lt"/>
              </a:rPr>
              <a:t>Спеціальності</a:t>
            </a:r>
            <a:r>
              <a:rPr lang="ru-RU" sz="2000" b="1" dirty="0">
                <a:latin typeface="+mj-lt"/>
              </a:rPr>
              <a:t> 12</a:t>
            </a:r>
            <a:r>
              <a:rPr lang="en-US" sz="2000" b="1" dirty="0">
                <a:latin typeface="+mj-lt"/>
              </a:rPr>
              <a:t>1</a:t>
            </a:r>
            <a:r>
              <a:rPr lang="ru-RU" sz="2000" b="1" dirty="0">
                <a:latin typeface="+mj-lt"/>
              </a:rPr>
              <a:t> «Інженерія програмного забезпечення»</a:t>
            </a:r>
            <a:endParaRPr lang="en-US" sz="20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uk-UA" sz="2000" b="1" dirty="0" smtClean="0">
                <a:latin typeface="+mj-lt"/>
              </a:rPr>
              <a:t>Максаков В.О.</a:t>
            </a:r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12" name="Прямоугольник 6">
            <a:extLst>
              <a:ext uri="{FF2B5EF4-FFF2-40B4-BE49-F238E27FC236}">
                <a16:creationId xmlns:a16="http://schemas.microsoft.com/office/drawing/2014/main" id="{95F4152F-0AB4-5E82-527F-B54172BF161B}"/>
              </a:ext>
            </a:extLst>
          </p:cNvPr>
          <p:cNvSpPr/>
          <p:nvPr/>
        </p:nvSpPr>
        <p:spPr>
          <a:xfrm>
            <a:off x="8204200" y="4741698"/>
            <a:ext cx="3850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latin typeface="+mj-lt"/>
              </a:rPr>
              <a:t>Керівник: </a:t>
            </a:r>
          </a:p>
          <a:p>
            <a:r>
              <a:rPr lang="ru-RU" sz="2000" b="1" dirty="0">
                <a:latin typeface="+mj-lt"/>
              </a:rPr>
              <a:t>к.т.н., доц. Парфьонов Ю.Є.</a:t>
            </a:r>
          </a:p>
        </p:txBody>
      </p:sp>
      <p:sp>
        <p:nvSpPr>
          <p:cNvPr id="13" name="Прямоугольник 7">
            <a:extLst>
              <a:ext uri="{FF2B5EF4-FFF2-40B4-BE49-F238E27FC236}">
                <a16:creationId xmlns:a16="http://schemas.microsoft.com/office/drawing/2014/main" id="{A289B828-7A06-2B94-5800-538946C27CAC}"/>
              </a:ext>
            </a:extLst>
          </p:cNvPr>
          <p:cNvSpPr/>
          <p:nvPr/>
        </p:nvSpPr>
        <p:spPr>
          <a:xfrm>
            <a:off x="4907220" y="6229471"/>
            <a:ext cx="29464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>
                <a:latin typeface="+mj-lt"/>
              </a:rPr>
              <a:t>м. Харків – 2024  рік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48315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B481AB-5336-3EC4-3DA4-154D82F3F182}"/>
              </a:ext>
            </a:extLst>
          </p:cNvPr>
          <p:cNvSpPr txBox="1"/>
          <p:nvPr/>
        </p:nvSpPr>
        <p:spPr>
          <a:xfrm>
            <a:off x="977847" y="2644170"/>
            <a:ext cx="10236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+mj-lt"/>
              </a:rPr>
              <a:t>ДЯКУЮ ЗА </a:t>
            </a:r>
            <a:r>
              <a:rPr lang="uk-UA" sz="5400" b="1" dirty="0" smtClean="0">
                <a:latin typeface="+mj-lt"/>
              </a:rPr>
              <a:t>УВАГУ</a:t>
            </a:r>
            <a:endParaRPr lang="uk-UA" sz="5400" b="1" dirty="0">
              <a:latin typeface="+mj-lt"/>
            </a:endParaRPr>
          </a:p>
        </p:txBody>
      </p:sp>
      <p:sp>
        <p:nvSpPr>
          <p:cNvPr id="8" name="Місце для номера слайда 7">
            <a:extLst>
              <a:ext uri="{FF2B5EF4-FFF2-40B4-BE49-F238E27FC236}">
                <a16:creationId xmlns:a16="http://schemas.microsoft.com/office/drawing/2014/main" id="{5672BC23-0D0E-E460-AF30-2CE4994D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9E7F1859-E7E1-4358-8983-B29CB5CC9EDF}" type="slidenum">
              <a:rPr lang="uk-UA" sz="2000" b="1" smtClean="0">
                <a:solidFill>
                  <a:schemeClr val="tx1"/>
                </a:solidFill>
              </a:rPr>
              <a:t>10</a:t>
            </a:fld>
            <a:endParaRPr lang="uk-UA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977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6498B37-1379-08E0-B508-3E676FB5B409}"/>
              </a:ext>
            </a:extLst>
          </p:cNvPr>
          <p:cNvSpPr txBox="1">
            <a:spLocks/>
          </p:cNvSpPr>
          <p:nvPr/>
        </p:nvSpPr>
        <p:spPr>
          <a:xfrm>
            <a:off x="4737138" y="8457"/>
            <a:ext cx="2717713" cy="850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uk-UA" b="1" dirty="0"/>
              <a:t>ЗМІСТ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B75AA6F-6E8D-778B-FA3D-DDE963F1FF0E}"/>
              </a:ext>
            </a:extLst>
          </p:cNvPr>
          <p:cNvSpPr txBox="1">
            <a:spLocks/>
          </p:cNvSpPr>
          <p:nvPr/>
        </p:nvSpPr>
        <p:spPr>
          <a:xfrm>
            <a:off x="620019" y="2145232"/>
            <a:ext cx="10951956" cy="1491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800" dirty="0">
              <a:latin typeface="+mn-lt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8426D5B-EEA9-22F2-75A8-E444F229B0D7}"/>
              </a:ext>
            </a:extLst>
          </p:cNvPr>
          <p:cNvSpPr txBox="1">
            <a:spLocks/>
          </p:cNvSpPr>
          <p:nvPr/>
        </p:nvSpPr>
        <p:spPr>
          <a:xfrm>
            <a:off x="304800" y="1703250"/>
            <a:ext cx="11694160" cy="5032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Clr>
                <a:srgbClr val="3B4D61"/>
              </a:buClr>
              <a:buFont typeface="Wingdings" panose="05000000000000000000" pitchFamily="2" charset="2"/>
              <a:buChar char="v"/>
            </a:pPr>
            <a:r>
              <a:rPr lang="ru-RU" sz="3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Актуальність теми</a:t>
            </a:r>
          </a:p>
          <a:p>
            <a:pPr marL="457200" indent="-457200">
              <a:lnSpc>
                <a:spcPct val="150000"/>
              </a:lnSpc>
              <a:buClr>
                <a:srgbClr val="3B4D61"/>
              </a:buClr>
              <a:buFont typeface="Wingdings" panose="05000000000000000000" pitchFamily="2" charset="2"/>
              <a:buChar char="v"/>
            </a:pPr>
            <a:r>
              <a:rPr lang="ru-RU" sz="3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Коротка постановка </a:t>
            </a:r>
            <a:r>
              <a:rPr lang="uk-UA" sz="32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</a:p>
          <a:p>
            <a:pPr marL="457200" indent="-457200">
              <a:lnSpc>
                <a:spcPct val="150000"/>
              </a:lnSpc>
              <a:buClr>
                <a:srgbClr val="3B4D61"/>
              </a:buClr>
              <a:buFont typeface="Wingdings" panose="05000000000000000000" pitchFamily="2" charset="2"/>
              <a:buChar char="v"/>
            </a:pPr>
            <a:r>
              <a:rPr lang="uk-UA" sz="3200" b="1" dirty="0" smtClean="0"/>
              <a:t> Математичний опис задачі</a:t>
            </a:r>
          </a:p>
          <a:p>
            <a:pPr marL="457200" indent="-457200">
              <a:lnSpc>
                <a:spcPct val="150000"/>
              </a:lnSpc>
              <a:buClr>
                <a:srgbClr val="3B4D61"/>
              </a:buClr>
              <a:buFont typeface="Wingdings" panose="05000000000000000000" pitchFamily="2" charset="2"/>
              <a:buChar char="v"/>
            </a:pPr>
            <a:r>
              <a:rPr lang="ru-RU" sz="3200" b="1" dirty="0" smtClean="0"/>
              <a:t> </a:t>
            </a:r>
            <a:r>
              <a:rPr lang="en-US" sz="3200" b="1" dirty="0" smtClean="0"/>
              <a:t>UML-</a:t>
            </a:r>
            <a:r>
              <a:rPr lang="uk-UA" sz="3200" b="1" dirty="0" smtClean="0"/>
              <a:t>Діаграма</a:t>
            </a:r>
            <a:r>
              <a:rPr lang="ru-RU" sz="3200" b="1" dirty="0" smtClean="0"/>
              <a:t> </a:t>
            </a:r>
            <a:r>
              <a:rPr lang="uk-UA" sz="3200" b="1" dirty="0" smtClean="0"/>
              <a:t>класів</a:t>
            </a:r>
          </a:p>
          <a:p>
            <a:pPr marL="457200" indent="-457200">
              <a:lnSpc>
                <a:spcPct val="150000"/>
              </a:lnSpc>
              <a:buClr>
                <a:srgbClr val="3B4D61"/>
              </a:buClr>
              <a:buFont typeface="Wingdings" panose="05000000000000000000" pitchFamily="2" charset="2"/>
              <a:buChar char="v"/>
            </a:pPr>
            <a:r>
              <a:rPr lang="ru-RU" sz="3200" b="1" dirty="0" smtClean="0"/>
              <a:t> </a:t>
            </a:r>
            <a:r>
              <a:rPr lang="uk-UA" sz="3200" b="1" dirty="0" smtClean="0"/>
              <a:t>Використані інструментальні засоби та технології</a:t>
            </a:r>
          </a:p>
          <a:p>
            <a:pPr marL="457200" indent="-457200">
              <a:lnSpc>
                <a:spcPct val="150000"/>
              </a:lnSpc>
              <a:buClr>
                <a:srgbClr val="3B4D61"/>
              </a:buClr>
              <a:buFont typeface="Wingdings" panose="05000000000000000000" pitchFamily="2" charset="2"/>
              <a:buChar char="v"/>
            </a:pPr>
            <a:r>
              <a:rPr lang="ru-RU" sz="3200" b="1" dirty="0" smtClean="0"/>
              <a:t> </a:t>
            </a:r>
            <a:r>
              <a:rPr lang="uk-UA" sz="3200" b="1" dirty="0" smtClean="0"/>
              <a:t>Висновки</a:t>
            </a:r>
            <a:endParaRPr lang="uk-UA" sz="3200" b="1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8BB6C3C-F327-5D4B-6D86-1CE8796C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375" y="6492875"/>
            <a:ext cx="753545" cy="365125"/>
          </a:xfrm>
        </p:spPr>
        <p:txBody>
          <a:bodyPr/>
          <a:lstStyle/>
          <a:p>
            <a:fld id="{9E7F1859-E7E1-4358-8983-B29CB5CC9EDF}" type="slidenum">
              <a:rPr lang="uk-UA" sz="2000" b="1" smtClean="0">
                <a:solidFill>
                  <a:schemeClr val="tx1"/>
                </a:solidFill>
              </a:rPr>
              <a:t>2</a:t>
            </a:fld>
            <a:endParaRPr lang="uk-UA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229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2B9B13F-2C8E-30AB-91CF-DEF4F11B5D9A}"/>
              </a:ext>
            </a:extLst>
          </p:cNvPr>
          <p:cNvSpPr txBox="1">
            <a:spLocks/>
          </p:cNvSpPr>
          <p:nvPr/>
        </p:nvSpPr>
        <p:spPr>
          <a:xfrm>
            <a:off x="491989" y="771309"/>
            <a:ext cx="11273914" cy="2569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5390"/>
              </a:buClr>
              <a:buSzPts val="2800"/>
            </a:pPr>
            <a:endParaRPr lang="uk-UA" sz="2000" noProof="1">
              <a:solidFill>
                <a:srgbClr val="3B4D61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7C3AB87-99E2-3856-41BE-9E18A409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375" y="6487795"/>
            <a:ext cx="753545" cy="365125"/>
          </a:xfrm>
        </p:spPr>
        <p:txBody>
          <a:bodyPr/>
          <a:lstStyle/>
          <a:p>
            <a:fld id="{9E7F1859-E7E1-4358-8983-B29CB5CC9EDF}" type="slidenum">
              <a:rPr lang="uk-UA" sz="2000" b="1" smtClean="0">
                <a:solidFill>
                  <a:schemeClr val="tx1"/>
                </a:solidFill>
              </a:rPr>
              <a:t>3</a:t>
            </a:fld>
            <a:endParaRPr lang="uk-UA" sz="2000" b="1" dirty="0">
              <a:solidFill>
                <a:schemeClr val="tx1"/>
              </a:solidFill>
            </a:endParaRPr>
          </a:p>
        </p:txBody>
      </p:sp>
      <p:sp>
        <p:nvSpPr>
          <p:cNvPr id="8" name="Google Shape;97;p15"/>
          <p:cNvSpPr txBox="1">
            <a:spLocks noGrp="1"/>
          </p:cNvSpPr>
          <p:nvPr>
            <p:ph type="title"/>
          </p:nvPr>
        </p:nvSpPr>
        <p:spPr>
          <a:xfrm>
            <a:off x="353896" y="673992"/>
            <a:ext cx="11580580" cy="738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 dirty="0"/>
              <a:t>Актуальність теми</a:t>
            </a:r>
            <a:endParaRPr sz="3600" dirty="0"/>
          </a:p>
        </p:txBody>
      </p:sp>
      <p:sp>
        <p:nvSpPr>
          <p:cNvPr id="9" name="Google Shape;98;p15"/>
          <p:cNvSpPr txBox="1">
            <a:spLocks/>
          </p:cNvSpPr>
          <p:nvPr/>
        </p:nvSpPr>
        <p:spPr>
          <a:xfrm>
            <a:off x="311700" y="1859280"/>
            <a:ext cx="11666940" cy="45211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buFont typeface="Wingdings 2" charset="2"/>
              <a:buNone/>
            </a:pPr>
            <a:r>
              <a:rPr lang="uk-UA" sz="2800" dirty="0" smtClean="0">
                <a:effectLst/>
              </a:rPr>
              <a:t>З розвитком електронної комерції та розширенням асортименту побутової техніки, потреба у програмних системах для ефективного управління даними стає все більш наростаючою.</a:t>
            </a:r>
          </a:p>
          <a:p>
            <a:pPr marL="0" indent="450000" algn="just">
              <a:buFont typeface="Wingdings 2" charset="2"/>
              <a:buNone/>
            </a:pPr>
            <a:r>
              <a:rPr lang="uk-UA" sz="2800" dirty="0" smtClean="0">
                <a:effectLst/>
              </a:rPr>
              <a:t>Така система допоможе автоматизувати процеси складського обліку, замовлення та управління товаром, що значно спростить роботу магазину та покращить обслуговування клієнтів.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8346590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A6A8EE-89AE-C29A-24DF-8940C28D7DED}"/>
              </a:ext>
            </a:extLst>
          </p:cNvPr>
          <p:cNvSpPr txBox="1"/>
          <p:nvPr/>
        </p:nvSpPr>
        <p:spPr>
          <a:xfrm>
            <a:off x="569966" y="1282049"/>
            <a:ext cx="98033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>
              <a:buClr>
                <a:srgbClr val="315390"/>
              </a:buClr>
              <a:buSzPts val="2800"/>
            </a:pPr>
            <a:r>
              <a:rPr lang="ru-RU" sz="2000" noProof="1">
                <a:ea typeface="Times New Roman" panose="02020603050405020304" pitchFamily="18" charset="0"/>
                <a:cs typeface="Times New Roman" panose="02020603050405020304" pitchFamily="18" charset="0"/>
              </a:rPr>
              <a:t>Підприємство веде облік побутових приладів, з використанням відомості в «паперовому» вигляді. Кількість запитів </a:t>
            </a:r>
            <a:r>
              <a:rPr lang="ru-RU" sz="2000" noProof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необмежена.</a:t>
            </a:r>
            <a:endParaRPr lang="uk-UA" sz="2000" noProof="1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5CA57-9D96-B01F-977C-2BBA45FC9D97}"/>
              </a:ext>
            </a:extLst>
          </p:cNvPr>
          <p:cNvSpPr txBox="1"/>
          <p:nvPr/>
        </p:nvSpPr>
        <p:spPr>
          <a:xfrm>
            <a:off x="569966" y="4617557"/>
            <a:ext cx="108905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>
              <a:buClr>
                <a:srgbClr val="315390"/>
              </a:buClr>
              <a:buSzPts val="2800"/>
            </a:pPr>
            <a:r>
              <a:rPr lang="ru-RU" sz="2000" noProof="1">
                <a:ea typeface="Times New Roman" panose="02020603050405020304" pitchFamily="18" charset="0"/>
                <a:cs typeface="Times New Roman" panose="02020603050405020304" pitchFamily="18" charset="0"/>
              </a:rPr>
              <a:t>Необхідно розробити програмну систему для автоматизації роботи з даними про товари магазина побутової  техніки.</a:t>
            </a:r>
          </a:p>
          <a:p>
            <a:pPr indent="450000" algn="just">
              <a:buClr>
                <a:srgbClr val="315390"/>
              </a:buClr>
              <a:buSzPts val="2800"/>
            </a:pPr>
            <a:r>
              <a:rPr lang="ru-RU" sz="2000" noProof="1">
                <a:ea typeface="Times New Roman" panose="02020603050405020304" pitchFamily="18" charset="0"/>
                <a:cs typeface="Times New Roman" panose="02020603050405020304" pitchFamily="18" charset="0"/>
              </a:rPr>
              <a:t>Програмна система повинна містити у собі інформацію про товари та їхні характеристики такі як тип побутової техніки, ціна,колір, виробник та інше.</a:t>
            </a:r>
          </a:p>
          <a:p>
            <a:pPr indent="450000" algn="just">
              <a:buClr>
                <a:srgbClr val="315390"/>
              </a:buClr>
              <a:buSzPts val="2800"/>
            </a:pPr>
            <a:r>
              <a:rPr lang="ru-RU" sz="2000" noProof="1">
                <a:ea typeface="Times New Roman" panose="02020603050405020304" pitchFamily="18" charset="0"/>
                <a:cs typeface="Times New Roman" panose="02020603050405020304" pitchFamily="18" charset="0"/>
              </a:rPr>
              <a:t>Програмна сисема повинна підсчитувати загальну ціну </a:t>
            </a:r>
            <a:r>
              <a:rPr lang="ru-RU" sz="2000" noProof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товару одного типу, загальну ціну усіх товарів та </a:t>
            </a:r>
            <a:r>
              <a:rPr lang="ru-RU" sz="2000" noProof="1">
                <a:ea typeface="Times New Roman" panose="02020603050405020304" pitchFamily="18" charset="0"/>
                <a:cs typeface="Times New Roman" panose="02020603050405020304" pitchFamily="18" charset="0"/>
              </a:rPr>
              <a:t>виводити інформацію у табличному вигляді.</a:t>
            </a:r>
          </a:p>
        </p:txBody>
      </p:sp>
      <p:graphicFrame>
        <p:nvGraphicFramePr>
          <p:cNvPr id="11" name="Таблиця 10">
            <a:extLst>
              <a:ext uri="{FF2B5EF4-FFF2-40B4-BE49-F238E27FC236}">
                <a16:creationId xmlns:a16="http://schemas.microsoft.com/office/drawing/2014/main" id="{908DEA0A-4568-FA2B-58AF-70FE1AB82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205139"/>
              </p:ext>
            </p:extLst>
          </p:nvPr>
        </p:nvGraphicFramePr>
        <p:xfrm>
          <a:off x="833120" y="2054053"/>
          <a:ext cx="10241280" cy="2499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797">
                  <a:extLst>
                    <a:ext uri="{9D8B030D-6E8A-4147-A177-3AD203B41FA5}">
                      <a16:colId xmlns:a16="http://schemas.microsoft.com/office/drawing/2014/main" val="4071699587"/>
                    </a:ext>
                  </a:extLst>
                </a:gridCol>
                <a:gridCol w="1455563">
                  <a:extLst>
                    <a:ext uri="{9D8B030D-6E8A-4147-A177-3AD203B41FA5}">
                      <a16:colId xmlns:a16="http://schemas.microsoft.com/office/drawing/2014/main" val="3016443230"/>
                    </a:ext>
                  </a:extLst>
                </a:gridCol>
                <a:gridCol w="1289301">
                  <a:extLst>
                    <a:ext uri="{9D8B030D-6E8A-4147-A177-3AD203B41FA5}">
                      <a16:colId xmlns:a16="http://schemas.microsoft.com/office/drawing/2014/main" val="2777692391"/>
                    </a:ext>
                  </a:extLst>
                </a:gridCol>
                <a:gridCol w="1625188">
                  <a:extLst>
                    <a:ext uri="{9D8B030D-6E8A-4147-A177-3AD203B41FA5}">
                      <a16:colId xmlns:a16="http://schemas.microsoft.com/office/drawing/2014/main" val="355724764"/>
                    </a:ext>
                  </a:extLst>
                </a:gridCol>
                <a:gridCol w="1639692">
                  <a:extLst>
                    <a:ext uri="{9D8B030D-6E8A-4147-A177-3AD203B41FA5}">
                      <a16:colId xmlns:a16="http://schemas.microsoft.com/office/drawing/2014/main" val="124649262"/>
                    </a:ext>
                  </a:extLst>
                </a:gridCol>
                <a:gridCol w="1676060">
                  <a:extLst>
                    <a:ext uri="{9D8B030D-6E8A-4147-A177-3AD203B41FA5}">
                      <a16:colId xmlns:a16="http://schemas.microsoft.com/office/drawing/2014/main" val="639583755"/>
                    </a:ext>
                  </a:extLst>
                </a:gridCol>
                <a:gridCol w="1892679">
                  <a:extLst>
                    <a:ext uri="{9D8B030D-6E8A-4147-A177-3AD203B41FA5}">
                      <a16:colId xmlns:a16="http://schemas.microsoft.com/office/drawing/2014/main" val="1062556907"/>
                    </a:ext>
                  </a:extLst>
                </a:gridCol>
              </a:tblGrid>
              <a:tr h="543013">
                <a:tc gridSpan="7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1" dirty="0">
                          <a:effectLst/>
                        </a:rPr>
                        <a:t>Відомість </a:t>
                      </a:r>
                      <a:r>
                        <a:rPr lang="uk-UA" sz="1400" b="1" dirty="0" smtClean="0">
                          <a:effectLst/>
                        </a:rPr>
                        <a:t>товарів магазину</a:t>
                      </a:r>
                      <a:r>
                        <a:rPr lang="uk-UA" sz="1400" b="1" baseline="0" dirty="0" smtClean="0">
                          <a:effectLst/>
                        </a:rPr>
                        <a:t> побутової техніки</a:t>
                      </a:r>
                      <a:endParaRPr lang="uk-UA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90115" marR="90115" marT="45057" marB="450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97057"/>
                  </a:ext>
                </a:extLst>
              </a:tr>
              <a:tr h="3610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1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uk-UA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1" dirty="0" smtClean="0">
                          <a:solidFill>
                            <a:schemeClr val="tx1"/>
                          </a:solidFill>
                          <a:effectLst/>
                        </a:rPr>
                        <a:t>Тип</a:t>
                      </a:r>
                      <a:endParaRPr lang="uk-UA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1" noProof="1" smtClean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Виробник</a:t>
                      </a:r>
                      <a:endParaRPr lang="uk-UA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1" noProof="1" smtClean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Колір</a:t>
                      </a:r>
                      <a:endParaRPr lang="uk-UA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1" dirty="0" smtClean="0">
                          <a:solidFill>
                            <a:schemeClr val="tx1"/>
                          </a:solidFill>
                          <a:effectLst/>
                        </a:rPr>
                        <a:t>Ціна</a:t>
                      </a:r>
                      <a:endParaRPr lang="uk-UA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1" noProof="1" smtClean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</a:t>
                      </a:r>
                      <a:endParaRPr lang="uk-UA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1" noProof="1" smtClean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Загальна сума</a:t>
                      </a:r>
                      <a:endParaRPr lang="uk-UA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53022"/>
                  </a:ext>
                </a:extLst>
              </a:tr>
              <a:tr h="3610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 smtClean="0">
                          <a:solidFill>
                            <a:schemeClr val="bg1"/>
                          </a:solidFill>
                          <a:effectLst/>
                        </a:rPr>
                        <a:t>Холодильник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effectLst/>
                        </a:rPr>
                        <a:t>Electrolux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 smtClean="0">
                          <a:solidFill>
                            <a:schemeClr val="bg1"/>
                          </a:solidFill>
                          <a:effectLst/>
                        </a:rPr>
                        <a:t>Білий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 smtClean="0">
                          <a:solidFill>
                            <a:schemeClr val="bg1"/>
                          </a:solidFill>
                          <a:effectLst/>
                        </a:rPr>
                        <a:t>25 000,00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 smtClean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 smtClean="0">
                          <a:solidFill>
                            <a:schemeClr val="bg1"/>
                          </a:solidFill>
                          <a:effectLst/>
                        </a:rPr>
                        <a:t>625</a:t>
                      </a:r>
                      <a:r>
                        <a:rPr lang="uk-UA" sz="1400" b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uk-UA" sz="1400" b="0" dirty="0" smtClean="0">
                          <a:solidFill>
                            <a:schemeClr val="bg1"/>
                          </a:solidFill>
                          <a:effectLst/>
                        </a:rPr>
                        <a:t>000,00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76866"/>
                  </a:ext>
                </a:extLst>
              </a:tr>
              <a:tr h="3610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 smtClean="0">
                          <a:solidFill>
                            <a:schemeClr val="bg1"/>
                          </a:solidFill>
                          <a:effectLst/>
                        </a:rPr>
                        <a:t>Соковижималка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effectLst/>
                        </a:rPr>
                        <a:t>Bosch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 smtClean="0">
                          <a:solidFill>
                            <a:schemeClr val="bg1"/>
                          </a:solidFill>
                          <a:effectLst/>
                        </a:rPr>
                        <a:t>Сірий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 smtClean="0">
                          <a:solidFill>
                            <a:schemeClr val="bg1"/>
                          </a:solidFill>
                          <a:effectLst/>
                        </a:rPr>
                        <a:t>7 550,00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 smtClean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 smtClean="0">
                          <a:solidFill>
                            <a:schemeClr val="bg1"/>
                          </a:solidFill>
                          <a:effectLst/>
                        </a:rPr>
                        <a:t>188 750,00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25291"/>
                  </a:ext>
                </a:extLst>
              </a:tr>
              <a:tr h="3610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uk-UA" sz="1400" b="0" dirty="0" smtClean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51034"/>
                  </a:ext>
                </a:extLst>
              </a:tr>
              <a:tr h="361077">
                <a:tc gridSpan="2"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uk-UA" sz="14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Загальна сума усіх товарів</a:t>
                      </a:r>
                      <a:endParaRPr lang="uk-UA" sz="14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uk-UA" sz="14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1 088750</a:t>
                      </a:r>
                      <a:endParaRPr lang="uk-UA" sz="14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uk-UA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75879" marR="75879" marT="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endParaRPr lang="en-US" sz="14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endParaRPr lang="en-US" sz="14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endParaRPr lang="en-US" sz="14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879" marR="7587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56455"/>
                  </a:ext>
                </a:extLst>
              </a:tr>
            </a:tbl>
          </a:graphicData>
        </a:graphic>
      </p:graphicFrame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2576A1E3-AA79-B41C-BCEA-079D1375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375" y="6492875"/>
            <a:ext cx="753545" cy="365125"/>
          </a:xfrm>
        </p:spPr>
        <p:txBody>
          <a:bodyPr/>
          <a:lstStyle/>
          <a:p>
            <a:fld id="{9E7F1859-E7E1-4358-8983-B29CB5CC9EDF}" type="slidenum">
              <a:rPr lang="uk-UA" sz="2000" b="1" smtClean="0">
                <a:solidFill>
                  <a:schemeClr val="tx1"/>
                </a:solidFill>
              </a:rPr>
              <a:t>4</a:t>
            </a:fld>
            <a:endParaRPr lang="uk-UA" sz="20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57321" y="272712"/>
            <a:ext cx="69158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dirty="0">
                <a:latin typeface="+mj-lt"/>
              </a:rPr>
              <a:t>Коротка постановка </a:t>
            </a:r>
            <a:r>
              <a:rPr lang="ru-RU" sz="4000" b="1" dirty="0" err="1">
                <a:latin typeface="+mj-lt"/>
              </a:rPr>
              <a:t>задачі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87535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B6EA014-AED9-EF39-7BF1-504429128010}"/>
              </a:ext>
            </a:extLst>
          </p:cNvPr>
          <p:cNvSpPr txBox="1"/>
          <p:nvPr/>
        </p:nvSpPr>
        <p:spPr>
          <a:xfrm>
            <a:off x="584526" y="1264421"/>
            <a:ext cx="992886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450000" algn="just"/>
            <a:r>
              <a:rPr lang="uk-UA" sz="2600" dirty="0" smtClean="0"/>
              <a:t>Програма включає функцію для розрахунку остаточної вартості товару, використовуючи дані про його ціну та </a:t>
            </a:r>
            <a:r>
              <a:rPr lang="uk-UA" sz="2600" dirty="0" smtClean="0"/>
              <a:t>кількість</a:t>
            </a:r>
            <a:r>
              <a:rPr lang="en-US" sz="2600" dirty="0" smtClean="0"/>
              <a:t>:</a:t>
            </a:r>
            <a:endParaRPr lang="uk-UA" sz="2600" dirty="0" smtClean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3126B-7E66-706E-9674-B966AFB20227}"/>
              </a:ext>
            </a:extLst>
          </p:cNvPr>
          <p:cNvSpPr txBox="1"/>
          <p:nvPr/>
        </p:nvSpPr>
        <p:spPr>
          <a:xfrm>
            <a:off x="700568" y="2557083"/>
            <a:ext cx="1094326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600" dirty="0"/>
              <a:t>Cost</a:t>
            </a:r>
            <a:r>
              <a:rPr lang="en-US" sz="2600" baseline="-25000" dirty="0"/>
              <a:t>i</a:t>
            </a:r>
            <a:r>
              <a:rPr lang="en-US" sz="2600" dirty="0"/>
              <a:t> = Price</a:t>
            </a:r>
            <a:r>
              <a:rPr lang="en-US" sz="2600" baseline="-25000" dirty="0"/>
              <a:t>i</a:t>
            </a:r>
            <a:r>
              <a:rPr lang="en-US" sz="2600" dirty="0"/>
              <a:t> * Amount</a:t>
            </a:r>
            <a:r>
              <a:rPr lang="en-US" sz="2600" baseline="-25000" dirty="0"/>
              <a:t>i</a:t>
            </a:r>
            <a:endParaRPr lang="en-US" sz="2600" dirty="0"/>
          </a:p>
          <a:p>
            <a:pPr lvl="0">
              <a:spcBef>
                <a:spcPts val="1200"/>
              </a:spcBef>
            </a:pPr>
            <a:endParaRPr lang="en-US" sz="2600" dirty="0"/>
          </a:p>
          <a:p>
            <a:pPr indent="450000" algn="just"/>
            <a:r>
              <a:rPr lang="ru-RU" sz="2600" dirty="0"/>
              <a:t>де і – номер </a:t>
            </a:r>
            <a:r>
              <a:rPr lang="ru-RU" sz="2600" dirty="0" err="1"/>
              <a:t>індексу</a:t>
            </a:r>
            <a:r>
              <a:rPr lang="ru-RU" sz="2600" dirty="0"/>
              <a:t> товару,  1 ≤ і ≤ </a:t>
            </a:r>
            <a:r>
              <a:rPr lang="en-US" sz="2600" dirty="0"/>
              <a:t>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AFE6C1-404B-3215-5263-1129C5B0821E}"/>
              </a:ext>
            </a:extLst>
          </p:cNvPr>
          <p:cNvSpPr txBox="1"/>
          <p:nvPr/>
        </p:nvSpPr>
        <p:spPr>
          <a:xfrm>
            <a:off x="381000" y="300933"/>
            <a:ext cx="1158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latin typeface="+mj-lt"/>
              </a:rPr>
              <a:t>Математичний опис задачі: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B9DFD9C-07F7-6E01-42A0-4B38530A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375" y="6492875"/>
            <a:ext cx="753545" cy="365125"/>
          </a:xfrm>
        </p:spPr>
        <p:txBody>
          <a:bodyPr/>
          <a:lstStyle/>
          <a:p>
            <a:fld id="{9E7F1859-E7E1-4358-8983-B29CB5CC9EDF}" type="slidenum">
              <a:rPr lang="uk-UA" sz="2000" b="1" smtClean="0">
                <a:solidFill>
                  <a:schemeClr val="tx1"/>
                </a:solidFill>
              </a:rPr>
              <a:t>5</a:t>
            </a:fld>
            <a:endParaRPr lang="uk-UA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557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B6EA014-AED9-EF39-7BF1-504429128010}"/>
              </a:ext>
            </a:extLst>
          </p:cNvPr>
          <p:cNvSpPr txBox="1"/>
          <p:nvPr/>
        </p:nvSpPr>
        <p:spPr>
          <a:xfrm>
            <a:off x="584526" y="1264421"/>
            <a:ext cx="99288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450000" algn="just"/>
            <a:r>
              <a:rPr lang="uk-UA" sz="2600" dirty="0" smtClean="0"/>
              <a:t>Також програма </a:t>
            </a:r>
            <a:r>
              <a:rPr lang="uk-UA" sz="2600" dirty="0" smtClean="0"/>
              <a:t>включає функцію для розрахунку </a:t>
            </a:r>
            <a:r>
              <a:rPr lang="uk-UA" sz="2600" dirty="0" smtClean="0"/>
              <a:t>вартості усіх товарів, </a:t>
            </a:r>
            <a:r>
              <a:rPr lang="uk-UA" sz="2600" dirty="0" smtClean="0"/>
              <a:t>використовуючи дані про </a:t>
            </a:r>
            <a:r>
              <a:rPr lang="uk-UA" sz="2600" dirty="0"/>
              <a:t>остаточної вартості товару.</a:t>
            </a:r>
            <a:endParaRPr lang="uk-UA" sz="2600" dirty="0" smtClean="0"/>
          </a:p>
          <a:p>
            <a:pPr lvl="0" indent="450000" algn="just"/>
            <a:r>
              <a:rPr lang="uk-UA" sz="2600" dirty="0" smtClean="0"/>
              <a:t>Це дозволяє користувачам ефективно управляти даними і здійснювати точні розрахунки вартості товару з урахуванням всіх необхідних параметрів.</a:t>
            </a:r>
          </a:p>
          <a:p>
            <a:pPr lvl="0" indent="450000" algn="just"/>
            <a:r>
              <a:rPr lang="uk-UA" sz="2600" dirty="0" smtClean="0"/>
              <a:t>Формула для розрахунку:</a:t>
            </a:r>
            <a:endParaRPr lang="uk-UA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13126B-7E66-706E-9674-B966AFB20227}"/>
                  </a:ext>
                </a:extLst>
              </p:cNvPr>
              <p:cNvSpPr txBox="1"/>
              <p:nvPr/>
            </p:nvSpPr>
            <p:spPr>
              <a:xfrm>
                <a:off x="700568" y="4096736"/>
                <a:ext cx="10943264" cy="2695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𝑇𝑜𝑡𝑎𝑙𝐶𝑜𝑠𝑡</m:t>
                      </m:r>
                      <m:r>
                        <a:rPr lang="en-US" sz="2400" i="1"/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en-US" sz="2400" i="1"/>
                          </m:ctrlPr>
                        </m:naryPr>
                        <m:sub>
                          <m:r>
                            <a:rPr lang="en-US" sz="2400" i="1"/>
                            <m:t>𝑖</m:t>
                          </m:r>
                          <m:r>
                            <a:rPr lang="en-US" sz="2400" i="1"/>
                            <m:t>=1</m:t>
                          </m:r>
                        </m:sub>
                        <m:sup>
                          <m:r>
                            <a:rPr lang="en-US" sz="2400" i="1"/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𝐶𝑜𝑠𝑡</m:t>
                              </m:r>
                            </m:e>
                            <m:sub>
                              <m:r>
                                <a:rPr lang="en-US" sz="2400" i="1"/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lvl="0" algn="ctr"/>
                <a:endParaRPr lang="en-US" sz="2600" dirty="0"/>
              </a:p>
              <a:p>
                <a:pPr indent="450000" algn="just"/>
                <a:r>
                  <a:rPr lang="ru-RU" sz="2600" dirty="0"/>
                  <a:t>де і – номер </a:t>
                </a:r>
                <a:r>
                  <a:rPr lang="ru-RU" sz="2600" dirty="0" err="1"/>
                  <a:t>індексу</a:t>
                </a:r>
                <a:r>
                  <a:rPr lang="ru-RU" sz="2600" dirty="0"/>
                  <a:t>, 1 ≤ і ≤ </a:t>
                </a:r>
                <a:r>
                  <a:rPr lang="en-US" sz="2600" dirty="0"/>
                  <a:t>n;</a:t>
                </a:r>
              </a:p>
              <a:p>
                <a:pPr indent="450000" algn="just"/>
                <a:r>
                  <a:rPr lang="en-US" sz="2600" dirty="0"/>
                  <a:t>n – </a:t>
                </a:r>
                <a:r>
                  <a:rPr lang="ru-RU" sz="2600" dirty="0" err="1"/>
                  <a:t>загальна</a:t>
                </a:r>
                <a:r>
                  <a:rPr lang="ru-RU" sz="2600" dirty="0"/>
                  <a:t> </a:t>
                </a:r>
                <a:r>
                  <a:rPr lang="ru-RU" sz="2600" dirty="0" err="1"/>
                  <a:t>кількість</a:t>
                </a:r>
                <a:r>
                  <a:rPr lang="ru-RU" sz="2600" dirty="0"/>
                  <a:t> </a:t>
                </a:r>
                <a:r>
                  <a:rPr lang="ru-RU" sz="2600" dirty="0" err="1"/>
                  <a:t>записів</a:t>
                </a:r>
                <a:r>
                  <a:rPr lang="ru-RU" sz="2600" dirty="0"/>
                  <a:t> </a:t>
                </a:r>
                <a:r>
                  <a:rPr lang="ru-RU" sz="2600" dirty="0" err="1"/>
                  <a:t>побутової</a:t>
                </a:r>
                <a:r>
                  <a:rPr lang="ru-RU" sz="2600" dirty="0"/>
                  <a:t> </a:t>
                </a:r>
                <a:r>
                  <a:rPr lang="ru-RU" sz="2600" dirty="0" err="1"/>
                  <a:t>техніки</a:t>
                </a:r>
                <a:r>
                  <a:rPr lang="ru-RU" sz="2600" dirty="0"/>
                  <a:t>;</a:t>
                </a:r>
              </a:p>
              <a:p>
                <a:pPr indent="450000" algn="just"/>
                <a:r>
                  <a:rPr lang="en-US" sz="2600" dirty="0" smtClean="0"/>
                  <a:t>Cost </a:t>
                </a:r>
                <a:r>
                  <a:rPr lang="en-US" sz="2600" dirty="0"/>
                  <a:t>– </a:t>
                </a:r>
                <a:r>
                  <a:rPr lang="ru-RU" sz="2600" dirty="0" err="1"/>
                  <a:t>повна</a:t>
                </a:r>
                <a:r>
                  <a:rPr lang="ru-RU" sz="2600" dirty="0"/>
                  <a:t> </a:t>
                </a:r>
                <a:r>
                  <a:rPr lang="ru-RU" sz="2600" dirty="0" err="1"/>
                  <a:t>ціна</a:t>
                </a:r>
                <a:r>
                  <a:rPr lang="ru-RU" sz="2600" dirty="0"/>
                  <a:t> товару.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13126B-7E66-706E-9674-B966AFB2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68" y="4096736"/>
                <a:ext cx="10943264" cy="2695546"/>
              </a:xfrm>
              <a:prstGeom prst="rect">
                <a:avLst/>
              </a:prstGeom>
              <a:blipFill>
                <a:blip r:embed="rId2"/>
                <a:stretch>
                  <a:fillRect b="-4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3AFE6C1-404B-3215-5263-1129C5B0821E}"/>
              </a:ext>
            </a:extLst>
          </p:cNvPr>
          <p:cNvSpPr txBox="1"/>
          <p:nvPr/>
        </p:nvSpPr>
        <p:spPr>
          <a:xfrm>
            <a:off x="381000" y="300933"/>
            <a:ext cx="1158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latin typeface="+mj-lt"/>
              </a:rPr>
              <a:t>Математичний опис задачі: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B9DFD9C-07F7-6E01-42A0-4B38530A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375" y="6492875"/>
            <a:ext cx="753545" cy="365125"/>
          </a:xfrm>
        </p:spPr>
        <p:txBody>
          <a:bodyPr/>
          <a:lstStyle/>
          <a:p>
            <a:fld id="{9E7F1859-E7E1-4358-8983-B29CB5CC9EDF}" type="slidenum">
              <a:rPr lang="uk-UA" sz="2000" b="1" smtClean="0">
                <a:solidFill>
                  <a:schemeClr val="tx1"/>
                </a:solidFill>
              </a:rPr>
              <a:t>6</a:t>
            </a:fld>
            <a:endParaRPr lang="uk-UA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9933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D0FCF1-1326-6795-C621-D42608C0723C}"/>
              </a:ext>
            </a:extLst>
          </p:cNvPr>
          <p:cNvSpPr txBox="1"/>
          <p:nvPr/>
        </p:nvSpPr>
        <p:spPr>
          <a:xfrm>
            <a:off x="203201" y="452957"/>
            <a:ext cx="11765279" cy="84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</a:rPr>
              <a:t>UML-</a:t>
            </a:r>
            <a:r>
              <a:rPr lang="uk-UA" sz="4800" b="1" dirty="0">
                <a:latin typeface="+mj-lt"/>
              </a:rPr>
              <a:t>діаграма класів:</a:t>
            </a: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229393B-7E9D-718A-FBC1-5CCFC624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375" y="6487795"/>
            <a:ext cx="753545" cy="365125"/>
          </a:xfrm>
        </p:spPr>
        <p:txBody>
          <a:bodyPr/>
          <a:lstStyle/>
          <a:p>
            <a:fld id="{9E7F1859-E7E1-4358-8983-B29CB5CC9EDF}" type="slidenum">
              <a:rPr lang="uk-UA" sz="2000" b="1" smtClean="0">
                <a:solidFill>
                  <a:schemeClr val="tx1"/>
                </a:solidFill>
              </a:rPr>
              <a:t>7</a:t>
            </a:fld>
            <a:endParaRPr lang="uk-UA" sz="2000" b="1" dirty="0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7" y="2070518"/>
            <a:ext cx="11127802" cy="36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11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0851E9-78FE-8123-384B-D26C83EEBB21}"/>
              </a:ext>
            </a:extLst>
          </p:cNvPr>
          <p:cNvSpPr txBox="1"/>
          <p:nvPr/>
        </p:nvSpPr>
        <p:spPr>
          <a:xfrm>
            <a:off x="254000" y="427809"/>
            <a:ext cx="99212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Використані інструментальні засоби та технології: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722CC9-D2CD-2BBE-1F40-1C6E07AF2D26}"/>
              </a:ext>
            </a:extLst>
          </p:cNvPr>
          <p:cNvSpPr txBox="1"/>
          <p:nvPr/>
        </p:nvSpPr>
        <p:spPr>
          <a:xfrm>
            <a:off x="749432" y="2550982"/>
            <a:ext cx="1076184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3B4D61"/>
              </a:buClr>
              <a:buFont typeface="Wingdings" panose="05000000000000000000" pitchFamily="2" charset="2"/>
              <a:buChar char="v"/>
            </a:pPr>
            <a:r>
              <a:rPr lang="uk-UA" sz="2800" b="1" dirty="0">
                <a:latin typeface="+mj-lt"/>
              </a:rPr>
              <a:t> </a:t>
            </a:r>
            <a:r>
              <a:rPr lang="uk-UA" sz="3200" b="1" dirty="0">
                <a:latin typeface="+mj-lt"/>
              </a:rPr>
              <a:t>Середовище розробки - </a:t>
            </a:r>
            <a:r>
              <a:rPr lang="en-US" sz="3200" b="1" dirty="0" smtClean="0">
                <a:latin typeface="+mj-lt"/>
              </a:rPr>
              <a:t>Microsoft </a:t>
            </a:r>
            <a:r>
              <a:rPr lang="en-US" sz="3200" b="1" dirty="0">
                <a:latin typeface="+mj-lt"/>
              </a:rPr>
              <a:t>Visual Studio 2022</a:t>
            </a:r>
          </a:p>
          <a:p>
            <a:pPr marL="457200" indent="-457200">
              <a:lnSpc>
                <a:spcPct val="150000"/>
              </a:lnSpc>
              <a:buClr>
                <a:srgbClr val="3B4D61"/>
              </a:buClr>
              <a:buFont typeface="Wingdings" panose="05000000000000000000" pitchFamily="2" charset="2"/>
              <a:buChar char="v"/>
            </a:pPr>
            <a:r>
              <a:rPr lang="uk-UA" sz="3200" b="1" dirty="0">
                <a:latin typeface="+mj-lt"/>
              </a:rPr>
              <a:t> Мова програмування </a:t>
            </a:r>
            <a:r>
              <a:rPr lang="uk-UA" sz="3200" b="1" dirty="0"/>
              <a:t>- </a:t>
            </a:r>
            <a:r>
              <a:rPr lang="en-US" sz="3200" b="1" dirty="0" smtClean="0">
                <a:latin typeface="+mj-lt"/>
              </a:rPr>
              <a:t>C</a:t>
            </a:r>
            <a:r>
              <a:rPr lang="en-US" sz="3200" b="1" dirty="0">
                <a:latin typeface="+mj-lt"/>
              </a:rPr>
              <a:t>#</a:t>
            </a:r>
          </a:p>
          <a:p>
            <a:pPr marL="457200" indent="-457200">
              <a:lnSpc>
                <a:spcPct val="150000"/>
              </a:lnSpc>
              <a:buClr>
                <a:srgbClr val="3B4D61"/>
              </a:buClr>
              <a:buFont typeface="Wingdings" panose="05000000000000000000" pitchFamily="2" charset="2"/>
              <a:buChar char="v"/>
            </a:pPr>
            <a:r>
              <a:rPr lang="uk-UA" sz="3200" b="1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Microsoft.EntityFrameworkCore 8.0.4</a:t>
            </a:r>
          </a:p>
          <a:p>
            <a:pPr marL="457200" indent="-457200">
              <a:lnSpc>
                <a:spcPct val="150000"/>
              </a:lnSpc>
              <a:buClr>
                <a:srgbClr val="3B4D61"/>
              </a:buClr>
              <a:buFont typeface="Wingdings" panose="05000000000000000000" pitchFamily="2" charset="2"/>
              <a:buChar char="v"/>
            </a:pPr>
            <a:r>
              <a:rPr lang="uk-UA" sz="3200" b="1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Microsoft.EntityFrameworkCore.Sqlite 8.0.4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53AE230-BBC4-64AA-01B4-11F58645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375" y="6492875"/>
            <a:ext cx="753545" cy="365125"/>
          </a:xfrm>
        </p:spPr>
        <p:txBody>
          <a:bodyPr/>
          <a:lstStyle/>
          <a:p>
            <a:fld id="{9E7F1859-E7E1-4358-8983-B29CB5CC9EDF}" type="slidenum">
              <a:rPr lang="uk-UA" sz="2000" b="1" smtClean="0">
                <a:solidFill>
                  <a:schemeClr val="tx1"/>
                </a:solidFill>
              </a:rPr>
              <a:t>8</a:t>
            </a:fld>
            <a:endParaRPr lang="uk-UA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41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2E74464-4D53-452C-C90F-0503CDD25054}"/>
              </a:ext>
            </a:extLst>
          </p:cNvPr>
          <p:cNvSpPr txBox="1"/>
          <p:nvPr/>
        </p:nvSpPr>
        <p:spPr>
          <a:xfrm>
            <a:off x="4810125" y="388978"/>
            <a:ext cx="25717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Висновки: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BD718-E8D1-CEA4-95A3-87003F5F0AEA}"/>
              </a:ext>
            </a:extLst>
          </p:cNvPr>
          <p:cNvSpPr txBox="1"/>
          <p:nvPr/>
        </p:nvSpPr>
        <p:spPr>
          <a:xfrm>
            <a:off x="365760" y="1769289"/>
            <a:ext cx="115112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450000" algn="just"/>
            <a:r>
              <a:rPr lang="uk-UA" sz="2800" dirty="0"/>
              <a:t>У рамках курсового проєкту було створено програмне забезпечення для управління асортиментом товарів у магазині побутової техніки, а також для автоматичного розрахунку загальної вартості </a:t>
            </a:r>
            <a:r>
              <a:rPr lang="uk-UA" sz="2800" dirty="0" smtClean="0"/>
              <a:t>товару</a:t>
            </a:r>
            <a:r>
              <a:rPr lang="uk-UA" sz="2800" dirty="0"/>
              <a:t> </a:t>
            </a:r>
            <a:r>
              <a:rPr lang="uk-UA" sz="2800" dirty="0" smtClean="0"/>
              <a:t>та розрахунок вартості усіх товарів</a:t>
            </a:r>
            <a:r>
              <a:rPr lang="uk-UA" sz="2800" dirty="0" smtClean="0"/>
              <a:t>. </a:t>
            </a:r>
            <a:endParaRPr lang="uk-UA" sz="2800" dirty="0" smtClean="0"/>
          </a:p>
          <a:p>
            <a:pPr lvl="0" indent="450000" algn="just"/>
            <a:r>
              <a:rPr lang="uk-UA" sz="2800" dirty="0" smtClean="0"/>
              <a:t>Це </a:t>
            </a:r>
            <a:r>
              <a:rPr lang="uk-UA" sz="2800" dirty="0"/>
              <a:t>програмне забезпечення може ефективно зберігати великий обсяг інформації та швидко обробляти та відображати її для користувача відповідно до його </a:t>
            </a:r>
            <a:r>
              <a:rPr lang="uk-UA" sz="2800" dirty="0" smtClean="0"/>
              <a:t>запитів.</a:t>
            </a:r>
          </a:p>
          <a:p>
            <a:pPr lvl="0" indent="450000" algn="just"/>
            <a:r>
              <a:rPr lang="uk-UA" sz="2800" dirty="0" smtClean="0"/>
              <a:t>Для </a:t>
            </a:r>
            <a:r>
              <a:rPr lang="uk-UA" sz="2800" dirty="0"/>
              <a:t>розробки використовувалися основні принципи об'єктно-орієнтованого програмування.</a:t>
            </a:r>
          </a:p>
        </p:txBody>
      </p:sp>
      <p:sp>
        <p:nvSpPr>
          <p:cNvPr id="17" name="Місце для номера слайда 16">
            <a:extLst>
              <a:ext uri="{FF2B5EF4-FFF2-40B4-BE49-F238E27FC236}">
                <a16:creationId xmlns:a16="http://schemas.microsoft.com/office/drawing/2014/main" id="{1A4DEF73-0A85-6588-37DB-4151EE8F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460" y="6492875"/>
            <a:ext cx="753545" cy="365125"/>
          </a:xfrm>
        </p:spPr>
        <p:txBody>
          <a:bodyPr/>
          <a:lstStyle/>
          <a:p>
            <a:fld id="{9E7F1859-E7E1-4358-8983-B29CB5CC9EDF}" type="slidenum">
              <a:rPr lang="uk-UA" sz="2000" b="1" smtClean="0">
                <a:solidFill>
                  <a:schemeClr val="tx1"/>
                </a:solidFill>
              </a:rPr>
              <a:t>9</a:t>
            </a:fld>
            <a:endParaRPr lang="uk-UA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6437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678</TotalTime>
  <Words>497</Words>
  <Application>Microsoft Office PowerPoint</Application>
  <PresentationFormat>Широкоэкранный</PresentationFormat>
  <Paragraphs>92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Calibri</vt:lpstr>
      <vt:lpstr>Calibri Light</vt:lpstr>
      <vt:lpstr>Calisto MT</vt:lpstr>
      <vt:lpstr>Lohit Devanagari</vt:lpstr>
      <vt:lpstr>Times New Roman</vt:lpstr>
      <vt:lpstr>Trebuchet MS</vt:lpstr>
      <vt:lpstr>Wingdings</vt:lpstr>
      <vt:lpstr>Wingdings 2</vt:lpstr>
      <vt:lpstr>Сланец</vt:lpstr>
      <vt:lpstr>Презентация PowerPoint</vt:lpstr>
      <vt:lpstr>Презентация PowerPoint</vt:lpstr>
      <vt:lpstr>Актуальність теми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Валерій Швидкой</dc:creator>
  <cp:lastModifiedBy>Владос Просто</cp:lastModifiedBy>
  <cp:revision>80</cp:revision>
  <dcterms:created xsi:type="dcterms:W3CDTF">2024-05-11T06:51:57Z</dcterms:created>
  <dcterms:modified xsi:type="dcterms:W3CDTF">2024-05-20T06:47:09Z</dcterms:modified>
</cp:coreProperties>
</file>