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7" r:id="rId10"/>
    <p:sldId id="268" r:id="rId11"/>
    <p:sldId id="264" r:id="rId12"/>
    <p:sldId id="265" r:id="rId13"/>
    <p:sldId id="266" r:id="rId14"/>
    <p:sldId id="271" r:id="rId15"/>
    <p:sldId id="272" r:id="rId16"/>
    <p:sldId id="273" r:id="rId17"/>
    <p:sldId id="274" r:id="rId18"/>
    <p:sldId id="269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94122B-63AB-C91A-46CE-4369A73F93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E2AF62F-3D49-3802-79F7-ACF34CCA5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F47588-C7B6-33F2-632B-99883B819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0BA552B-EA9A-DB2D-D7F4-EB64E5681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A7A202A-2B3B-3981-A0FE-A4769BC4A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0408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57240A-B587-C567-3DDA-86545BAA49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E388EA0-F3DC-7512-D171-1AF4273E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058A1E3-750E-2C99-7E12-C85FB96F7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C64C1CC-B9E3-15F5-F320-E63C37884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5031BA5-6D25-2F63-68AF-519A331D3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4734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6B4E190-167D-72E0-0D53-B72EE7931A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0A082B9-9504-E77A-94F5-64BBE44F8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56243E-7A4E-C730-901F-C8BCFC03B6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E1253B5-5E3E-0DED-2DBC-9F8B7A933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57D44A-347C-3D76-7722-E45F46DB0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90069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79EA4F-1646-574E-0ACF-227C057BD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1BE89ED-2FD0-195F-81F6-6B9598DFF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F9E4C6C-60AF-11BC-7003-68993F541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F8ED97E-DCF6-F0C6-86E2-5727795A1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21086B4-1306-0367-E379-62096CF01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510996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69C18-DB3E-3F8C-DE8B-D9614859C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34F8D8A-6AB0-01DA-A636-1FB934555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AA4DB4-9C4A-ABE5-0904-C7006A19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5064A18-E8FA-FFBA-838E-4F2B96B35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784E9FA-6AB0-8A55-0CFE-D77EDBF4A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61157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802A70-0BAB-9ACC-4AD3-F0716CFC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64CD36E-40F2-0408-2CC2-CB83A4E8D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645E74A-AFA4-5E07-55D8-DD9780963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F4F328A-59CE-190F-42CB-7BE275B43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F83C57D-4CD9-166C-E6B5-DD24E02C1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0709561-32E4-89E2-140A-B80DF9ED6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37616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68F100-045C-9D8D-9C8B-59364DD185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1DEC97-DBE9-0480-9479-80BC4256D6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D2EA97F-7E5B-518F-A951-0DA1B0C53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AF653D5-9380-8440-02D5-F1ABB6552A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E309F3-D59F-432C-B01C-4B027CCFD0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03E8903-7DBF-C742-12F3-773026846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A0D18F3-7DB6-52B5-015B-1DCC9E447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BB912C74-7296-D265-243B-CC119EBEF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1765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B405EA-8BFD-1636-5837-685C4CDF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04F8BD7-6501-4D46-2F34-638AF1B1E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B4B1878-FE20-4D00-AE79-17A5D19696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47D6361-5FAE-E8EB-CDE0-EE9CA9B7C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27399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F62668-3FA7-434A-6E91-B0122454D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16037E-7E2D-BA63-EF85-A4AA91126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6E3D753-B8D5-BC9C-CDEA-9FCAFD06A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888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2359DB-7173-D619-4BAA-7EF8D5E6F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EB50D-D6A4-2288-5E89-A03C38539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9ECD05-1EBA-6714-79E0-65734181E9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6CB0212-F84E-BC60-1A63-D4CCDE72B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B49036E-BAFC-48DF-0692-44ADA5EAB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9A0271-2564-DCB5-99F6-D233FE93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515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9FA5BF-33F1-4D32-851A-3DAEB426C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4F61060-D187-BFC9-DDA1-BE5AF33D1C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CA96626-B7C1-59A0-8BB0-0E3B8BABDF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5B7F13F-0B00-D7E9-7DF5-1361C6A7E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307A9A-B642-9810-0E82-91A3B0C7C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625984-92B4-1271-1C3B-63F104E3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06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49016F-8A99-E894-DD75-4021004D2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0DE99E-89F8-2E41-0506-319060A99A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EB1BCC-8C24-00D6-B231-A3F68E1C6C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8E090-DF8E-4C7A-B185-D4E474D52B3B}" type="datetimeFigureOut">
              <a:rPr lang="ru-RU" smtClean="0"/>
              <a:t>03.06.2025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BDF9DF0-3485-422B-7E89-001577A06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675F23-98A9-DA96-CEBD-CCB367A226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6C9AA-A4F7-4360-A220-A0C2C9026C1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0746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ABE601-87F3-90C1-02B7-B65BF4F347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ML и классические подходы в алгоритмическом трейдинге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9A4DA6A-755C-B8F3-73FE-FE89B893BB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Слушатель – Малкин Владислав Сергеевич</a:t>
            </a:r>
          </a:p>
          <a:p>
            <a:endParaRPr lang="ru-RU" dirty="0"/>
          </a:p>
          <a:p>
            <a:r>
              <a:rPr lang="ru-RU" dirty="0"/>
              <a:t>Руководитель – </a:t>
            </a:r>
            <a:r>
              <a:rPr lang="ru-RU" dirty="0" err="1"/>
              <a:t>Аброскин</a:t>
            </a:r>
            <a:r>
              <a:rPr lang="ru-RU" dirty="0"/>
              <a:t> Илья</a:t>
            </a:r>
          </a:p>
        </p:txBody>
      </p:sp>
    </p:spTree>
    <p:extLst>
      <p:ext uri="{BB962C8B-B14F-4D97-AF65-F5344CB8AC3E}">
        <p14:creationId xmlns:p14="http://schemas.microsoft.com/office/powerpoint/2010/main" val="4168444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46F57A2-F234-8475-21C2-91234EDB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BlockedTimeSeriesSplit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16CB147-14CB-126B-07FE-8F596CE2C1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8744" y="1998617"/>
            <a:ext cx="10642249" cy="3984172"/>
          </a:xfrm>
        </p:spPr>
      </p:pic>
    </p:spTree>
    <p:extLst>
      <p:ext uri="{BB962C8B-B14F-4D97-AF65-F5344CB8AC3E}">
        <p14:creationId xmlns:p14="http://schemas.microsoft.com/office/powerpoint/2010/main" val="2067936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E71D0-1C6D-8B42-B2F8-ABB1E06F3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1B631B-D6F8-490C-7615-CDAF1ADA0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исследования были реализованы несколько попыток к прогнозированию цены акций на 5 временных агрегатов вперед.</a:t>
            </a:r>
          </a:p>
          <a:p>
            <a:r>
              <a:rPr lang="ru-RU" dirty="0"/>
              <a:t>Во время первых попыток помимо модели </a:t>
            </a:r>
            <a:r>
              <a:rPr lang="en-US" dirty="0" err="1"/>
              <a:t>XGBoost</a:t>
            </a:r>
            <a:r>
              <a:rPr lang="en-US" dirty="0"/>
              <a:t> </a:t>
            </a:r>
            <a:r>
              <a:rPr lang="ru-RU" dirty="0"/>
              <a:t>было принято решение попробовать </a:t>
            </a:r>
            <a:r>
              <a:rPr lang="en-US" dirty="0"/>
              <a:t>Random Forest Regressor.</a:t>
            </a:r>
            <a:r>
              <a:rPr lang="ru-RU" dirty="0"/>
              <a:t> Однако вскоре оказалось, что он не выдерживает конкуренции с </a:t>
            </a:r>
            <a:r>
              <a:rPr lang="en-US" dirty="0" err="1"/>
              <a:t>XGBoost</a:t>
            </a:r>
            <a:r>
              <a:rPr lang="ru-RU" dirty="0"/>
              <a:t>, и было принято решение оставить только одну модель.</a:t>
            </a:r>
          </a:p>
          <a:p>
            <a:r>
              <a:rPr lang="ru-RU" dirty="0"/>
              <a:t>Пример одного из первых выводов обучения </a:t>
            </a:r>
            <a:r>
              <a:rPr lang="en-US" dirty="0"/>
              <a:t>RF</a:t>
            </a:r>
            <a:r>
              <a:rPr lang="ru-RU" dirty="0"/>
              <a:t> для всех акций сразу можно увидеть на следующем слайде.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0588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172A5F-A4E3-E459-0E03-0818446053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Первые подходы к исследованию не дали значимых результатов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F8BDAA-0FEF-C766-E8FB-521DA67CE1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Random Forest Performance </a:t>
            </a:r>
            <a:endParaRPr lang="ru-RU" dirty="0"/>
          </a:p>
          <a:p>
            <a:pPr algn="just"/>
            <a:r>
              <a:rPr lang="en-US" dirty="0"/>
              <a:t>{'</a:t>
            </a:r>
            <a:r>
              <a:rPr lang="en-US" dirty="0" err="1"/>
              <a:t>max_drawdown</a:t>
            </a:r>
            <a:r>
              <a:rPr lang="en-US" dirty="0"/>
              <a:t>’: -0.052127627418645274, '</a:t>
            </a:r>
            <a:r>
              <a:rPr lang="en-US" dirty="0" err="1"/>
              <a:t>mean_return</a:t>
            </a:r>
            <a:r>
              <a:rPr lang="en-US" dirty="0"/>
              <a:t>’: 0.00023405022092724308, '</a:t>
            </a:r>
            <a:r>
              <a:rPr lang="en-US" dirty="0" err="1"/>
              <a:t>std_return</a:t>
            </a:r>
            <a:r>
              <a:rPr lang="en-US" dirty="0"/>
              <a:t>’: 0.0031866296563022706, '</a:t>
            </a:r>
            <a:r>
              <a:rPr lang="en-US" dirty="0" err="1"/>
              <a:t>n_trades</a:t>
            </a:r>
            <a:r>
              <a:rPr lang="en-US" dirty="0"/>
              <a:t>' 5895}</a:t>
            </a:r>
          </a:p>
        </p:txBody>
      </p:sp>
    </p:spTree>
    <p:extLst>
      <p:ext uri="{BB962C8B-B14F-4D97-AF65-F5344CB8AC3E}">
        <p14:creationId xmlns:p14="http://schemas.microsoft.com/office/powerpoint/2010/main" val="378045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96BD07-84B3-24FE-3A3E-F9BA06610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5AEA78B-8E56-4B24-0F1D-3C140E8145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дальнейшем было принято решение расширять сетку </a:t>
            </a:r>
            <a:r>
              <a:rPr lang="ru-RU" dirty="0" err="1"/>
              <a:t>гиперпараметров</a:t>
            </a:r>
            <a:r>
              <a:rPr lang="ru-RU" dirty="0"/>
              <a:t> </a:t>
            </a:r>
            <a:r>
              <a:rPr lang="en-US" dirty="0" err="1"/>
              <a:t>XGBoost</a:t>
            </a:r>
            <a:r>
              <a:rPr lang="ru-RU" dirty="0"/>
              <a:t>, с целью улучшения модели и немаловажным фактором – адекватное количество времени на обучение ввиду ограниченности вычислительных ресурсов.</a:t>
            </a:r>
          </a:p>
          <a:p>
            <a:r>
              <a:rPr lang="ru-RU" dirty="0"/>
              <a:t>Конечный вариант для всех исследуемых акций вычислялся </a:t>
            </a:r>
            <a:r>
              <a:rPr lang="en-US" dirty="0"/>
              <a:t>~</a:t>
            </a:r>
            <a:r>
              <a:rPr lang="ru-RU" dirty="0"/>
              <a:t>5 часов на 1 из 5 </a:t>
            </a:r>
            <a:r>
              <a:rPr lang="ru-RU" dirty="0" err="1"/>
              <a:t>фолдов</a:t>
            </a:r>
            <a:r>
              <a:rPr lang="ru-RU" dirty="0"/>
              <a:t> для каждой акции соответственно, в котором считались лучшие </a:t>
            </a:r>
            <a:r>
              <a:rPr lang="ru-RU" dirty="0" err="1"/>
              <a:t>гиперпараметры</a:t>
            </a:r>
            <a:r>
              <a:rPr lang="ru-RU" dirty="0"/>
              <a:t>.</a:t>
            </a:r>
          </a:p>
          <a:p>
            <a:r>
              <a:rPr lang="ru-RU" dirty="0"/>
              <a:t>В качестве метрики скоринга в </a:t>
            </a:r>
            <a:r>
              <a:rPr lang="en-US" dirty="0" err="1"/>
              <a:t>GridSearch</a:t>
            </a:r>
            <a:r>
              <a:rPr lang="en-US" dirty="0"/>
              <a:t> </a:t>
            </a:r>
            <a:r>
              <a:rPr lang="ru-RU" dirty="0"/>
              <a:t>была использована </a:t>
            </a:r>
            <a:r>
              <a:rPr lang="en-US" dirty="0" err="1"/>
              <a:t>neg_median_absolute_error</a:t>
            </a:r>
            <a:r>
              <a:rPr lang="ru-RU" dirty="0"/>
              <a:t>, т.к. опытным путем было выявлено, что результаты обучения моделей с этой метрикой лучше, чем с другими.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6489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D62BCE-4954-7E87-E780-B7614C8EE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Торговая стратегия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6E96F2C-7363-894D-64A5-D1E766C13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Реализованная стратегия основывалась на простом правиле: покупка, если прогнозируемая цена значительно выше текущей (с порогом 10%), продажа, если значительно ниже, и удержание позиции в противном случае.</a:t>
            </a:r>
          </a:p>
          <a:p>
            <a:r>
              <a:rPr lang="ru-RU" dirty="0"/>
              <a:t>Стратегия напрямую зависела от точности предсказаний модели, что подчеркивает важность качества прогнозов для получения прибыли.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394245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95E58EA-CA0A-EA47-E1E0-976BBBF2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Торговые результаты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F8A5F5-574B-C231-8328-D4B2FE5BC5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 основе предсказаний модели были рассчитаны доходности от сделок. Метрики, такие как общая доходность, количество сделок  и средняя доходность на сделку, позволили оценить эффективность стратегии.</a:t>
            </a:r>
          </a:p>
          <a:p>
            <a:r>
              <a:rPr lang="ru-RU" dirty="0"/>
              <a:t>Результаты варьировались в зависимости от выбранного актива, однако в целом подход продемонстрировал потенциал для точечной генерации положительной доходности, несмотря на присущие торговле риски.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139206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364823-1C62-8DC3-EC1B-4B136E161B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609CA4F-41E9-A904-4E0E-7FBA12CEB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Несмотря на потенциально обнадеживающие результаты, подход на основе машинного обучения имеет свои ограничения.</a:t>
            </a:r>
          </a:p>
          <a:p>
            <a:r>
              <a:rPr lang="ru-RU" dirty="0" err="1"/>
              <a:t>Feature</a:t>
            </a:r>
            <a:r>
              <a:rPr lang="ru-RU" dirty="0"/>
              <a:t> </a:t>
            </a:r>
            <a:r>
              <a:rPr lang="ru-RU" dirty="0" err="1"/>
              <a:t>engeneering</a:t>
            </a:r>
            <a:r>
              <a:rPr lang="ru-RU" dirty="0"/>
              <a:t> - Качество модели сильно зависит от выбора и подготовки признаков. Неправильный/</a:t>
            </a:r>
            <a:r>
              <a:rPr lang="ru-RU" dirty="0" err="1"/>
              <a:t>неэкспертный</a:t>
            </a:r>
            <a:r>
              <a:rPr lang="ru-RU" dirty="0"/>
              <a:t> выбор может привести к </a:t>
            </a:r>
            <a:r>
              <a:rPr lang="ru-RU" dirty="0" err="1"/>
              <a:t>отрицательым</a:t>
            </a:r>
            <a:r>
              <a:rPr lang="ru-RU" dirty="0"/>
              <a:t> результатам.</a:t>
            </a:r>
          </a:p>
          <a:p>
            <a:r>
              <a:rPr lang="ru-RU" dirty="0"/>
              <a:t>Риск переобучения - Использование большого числа признаков и сложных моделей увеличивает вероятность переобучения, особенно если данные ограничены или содержат шум.</a:t>
            </a:r>
          </a:p>
          <a:p>
            <a:r>
              <a:rPr lang="ru-RU" dirty="0"/>
              <a:t>Вычислительная сложность - Настройка </a:t>
            </a:r>
            <a:r>
              <a:rPr lang="ru-RU" dirty="0" err="1"/>
              <a:t>гиперпараметров</a:t>
            </a:r>
            <a:r>
              <a:rPr lang="ru-RU" dirty="0"/>
              <a:t> с помощью </a:t>
            </a:r>
            <a:r>
              <a:rPr lang="ru-RU" dirty="0" err="1"/>
              <a:t>GridSearchCV</a:t>
            </a:r>
            <a:r>
              <a:rPr lang="ru-RU" dirty="0"/>
              <a:t> и обучение модели требуют значительных вычислительных ресурсов, что может быть проблемой при масштабировании.</a:t>
            </a:r>
          </a:p>
          <a:p>
            <a:r>
              <a:rPr lang="ru-RU" dirty="0"/>
              <a:t>Динамика рынка - Финансовые рынки постоянно меняются (в т.ч. Благодаря независящим от финансовых показателей/индикаторов причинам и т.д.) , и производительность модели может ухудшаться со временем, что требует регулярного переобучения.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49720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270F51-44E4-F095-F545-A78AE959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бы хотелось добавить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216E20E-410D-71AD-C04D-214501BB4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сообществе </a:t>
            </a:r>
            <a:r>
              <a:rPr lang="ru-RU" dirty="0" err="1"/>
              <a:t>алготрейдеров</a:t>
            </a:r>
            <a:r>
              <a:rPr lang="ru-RU" dirty="0"/>
              <a:t> распространена практика добавления анализа т.н. сентимента (настроения) участников организованны финансовых торгов.</a:t>
            </a:r>
          </a:p>
          <a:p>
            <a:r>
              <a:rPr lang="ru-RU" dirty="0"/>
              <a:t>В последнее время на финансовые рынки сильное влияние оказывает политика, транслируемая через различные новостные источники.</a:t>
            </a:r>
          </a:p>
          <a:p>
            <a:r>
              <a:rPr lang="ru-RU" dirty="0"/>
              <a:t>Вывод – добавления фичей на основании новостных источников и сентимента участников в социальных сетях.</a:t>
            </a:r>
          </a:p>
          <a:p>
            <a:r>
              <a:rPr lang="ru-RU" dirty="0"/>
              <a:t>Сложность этого дополнительного подхода объясняется очень большим объемом </a:t>
            </a:r>
            <a:r>
              <a:rPr lang="ru-RU" dirty="0" err="1"/>
              <a:t>парсинга</a:t>
            </a:r>
            <a:r>
              <a:rPr lang="ru-RU" dirty="0"/>
              <a:t> данных и создания </a:t>
            </a:r>
            <a:r>
              <a:rPr lang="en-US" dirty="0"/>
              <a:t>NLP </a:t>
            </a:r>
            <a:r>
              <a:rPr lang="ru-RU" dirty="0"/>
              <a:t>модели для их анализа.</a:t>
            </a:r>
          </a:p>
        </p:txBody>
      </p:sp>
    </p:spTree>
    <p:extLst>
      <p:ext uri="{BB962C8B-B14F-4D97-AF65-F5344CB8AC3E}">
        <p14:creationId xmlns:p14="http://schemas.microsoft.com/office/powerpoint/2010/main" val="18187745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B092CC-75BB-23BC-98FC-7D8DECCC9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Итоги</a:t>
            </a:r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29C949D-C27B-5CB8-512D-4A5E47CBD5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4563583"/>
              </p:ext>
            </p:extLst>
          </p:nvPr>
        </p:nvGraphicFramePr>
        <p:xfrm>
          <a:off x="2142309" y="1825626"/>
          <a:ext cx="7720146" cy="4351336"/>
        </p:xfrm>
        <a:graphic>
          <a:graphicData uri="http://schemas.openxmlformats.org/drawingml/2006/table">
            <a:tbl>
              <a:tblPr/>
              <a:tblGrid>
                <a:gridCol w="857794">
                  <a:extLst>
                    <a:ext uri="{9D8B030D-6E8A-4147-A177-3AD203B41FA5}">
                      <a16:colId xmlns:a16="http://schemas.microsoft.com/office/drawing/2014/main" val="1942422982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3245722542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3254725948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2745741913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1039586629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2512348843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2459255280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1657954715"/>
                    </a:ext>
                  </a:extLst>
                </a:gridCol>
                <a:gridCol w="857794">
                  <a:extLst>
                    <a:ext uri="{9D8B030D-6E8A-4147-A177-3AD203B41FA5}">
                      <a16:colId xmlns:a16="http://schemas.microsoft.com/office/drawing/2014/main" val="1853498832"/>
                    </a:ext>
                  </a:extLst>
                </a:gridCol>
              </a:tblGrid>
              <a:tr h="37145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Stock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MSE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RMSE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MAE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Return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Trades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Buy Trades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Sell Trades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 b="1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Mean Return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00525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ALRS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8.3822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2.8952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0.7214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170.11%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3578215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GAZP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48.5781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6.9698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2.6617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141.55%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1373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1372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29453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GMKN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9.1521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3.0252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0.9603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139.50%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0.84%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3238007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IRAO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0.1052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0.3244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0.1274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65.65%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1889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0.03%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3453275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LKOH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20630.9808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143.6349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64.9543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406.13%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1.14%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8028898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MGNT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78993.2764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281.0574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123.0952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78.42%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1921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1914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5631294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MTSS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166.2683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12.8945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4.2905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75.73%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1167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1119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48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0.06%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505051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NVTK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2761.6683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52.5516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25.2772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209.98%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1065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0.20%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8566790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PLZL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680.3072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26.0827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14.1381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281.60%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2.37%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52811147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ROSN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857.9997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29.2916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6.5615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37.92%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869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0.04%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8002228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RUAL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0.5651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0.7517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0.2970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121.81%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20.30%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61208705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SBER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1137.1788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33.7221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17.5958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-118.49%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7543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1727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5816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-0.02%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3722789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SNGS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2.3582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1.5356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0.4385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59.29%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0.07%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361218"/>
                  </a:ext>
                </a:extLst>
              </a:tr>
              <a:tr h="212260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TATN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184.0007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13.5647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3.9109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209.12%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674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0.31%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611547"/>
                  </a:ext>
                </a:extLst>
              </a:tr>
              <a:tr h="371456"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en-US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YDEX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14720.2706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121.3271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57.3750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31.09%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219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rtl="0">
                        <a:buNone/>
                      </a:pPr>
                      <a:r>
                        <a:rPr lang="ru-RU" sz="1000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0.14%</a:t>
                      </a:r>
                    </a:p>
                  </a:txBody>
                  <a:tcPr marL="53065" marR="53065" marT="26533" marB="26533" anchor="ctr">
                    <a:lnL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33363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513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862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475F0E-2988-5373-DE84-ACF2B58BF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Подход к сбору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FE6D2E4-E56F-5300-8E4F-40FDB68CB6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Данные были загружены благодаря платному </a:t>
            </a:r>
            <a:r>
              <a:rPr lang="en-US" dirty="0"/>
              <a:t>API MOEX</a:t>
            </a:r>
            <a:endParaRPr lang="ru-RU" dirty="0"/>
          </a:p>
          <a:p>
            <a:r>
              <a:rPr lang="ru-RU" dirty="0"/>
              <a:t>Формат данных – минутные, 10-минутные агрегированные данные по акции (облигации)</a:t>
            </a:r>
          </a:p>
          <a:p>
            <a:r>
              <a:rPr lang="ru-RU" dirty="0"/>
              <a:t>В работе использовались агрегированные 5-минутные данные. Загрузка данных осуществлялась 1 раз в 1-минутном разрезе. Затем данные были агрегированы до 5-минутных интервалов.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05381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981522-B8C5-B910-5393-8DA55AA72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Выбор акций для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95EA32-6B9D-6BB1-81A6-48B0E73881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целях исследования были выбраны наиболее ликвидные акции </a:t>
            </a:r>
            <a:r>
              <a:rPr lang="en-US" dirty="0"/>
              <a:t>MOEX</a:t>
            </a:r>
            <a:r>
              <a:rPr lang="ru-RU" dirty="0"/>
              <a:t>, т.н. голубые фишки.</a:t>
            </a:r>
          </a:p>
          <a:p>
            <a:endParaRPr lang="ru-RU" dirty="0"/>
          </a:p>
          <a:p>
            <a:r>
              <a:rPr lang="ru-RU" dirty="0"/>
              <a:t>Алроса, Газпром, ГМК Норильский Никель, Интер РАО, Лукойл, Магнит, МТС, Новатэк, Полюс Золото, Роснефть, Русал, Сбербанк, Сургутнефтегаз, Татнефть, Яндекс</a:t>
            </a:r>
          </a:p>
        </p:txBody>
      </p:sp>
    </p:spTree>
    <p:extLst>
      <p:ext uri="{BB962C8B-B14F-4D97-AF65-F5344CB8AC3E}">
        <p14:creationId xmlns:p14="http://schemas.microsoft.com/office/powerpoint/2010/main" val="193613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AD9F8-BADD-49BA-2B5F-D041FA37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4CDC91-1830-C51C-71FD-4E71D1D74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</a:t>
            </a:r>
            <a:r>
              <a:rPr lang="en-US" dirty="0"/>
              <a:t>EDA </a:t>
            </a:r>
            <a:r>
              <a:rPr lang="ru-RU" dirty="0"/>
              <a:t>подтвердилась тенденция «возвратов» на инвестиции иметь очень «тяжелые» хвосты в распределениях. При этом распределение основного массива данных имеет близко к нормальному.</a:t>
            </a:r>
          </a:p>
          <a:p>
            <a:pPr marL="0" indent="0">
              <a:buNone/>
            </a:pPr>
            <a:r>
              <a:rPr lang="ru-RU" dirty="0"/>
              <a:t>Пример – на след. слайде.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072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3EB3E642-F4A5-F5A1-D194-1AB95AEA5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59761"/>
            <a:ext cx="10515600" cy="863646"/>
          </a:xfrm>
        </p:spPr>
        <p:txBody>
          <a:bodyPr>
            <a:noAutofit/>
          </a:bodyPr>
          <a:lstStyle/>
          <a:p>
            <a:r>
              <a:rPr lang="ru-RU" sz="3200" dirty="0"/>
              <a:t>Распределение изменения цены 5-минутных данных для акций Алроса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4AC465C6-F653-5423-6B0F-2DB3EA854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1293223"/>
            <a:ext cx="10515600" cy="4796427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3862654-E9C2-3BCA-9BA0-43B23175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550" y="1123407"/>
            <a:ext cx="10515599" cy="4915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17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0941D93-F256-9E6E-89AB-09EE951C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QQ Plot </a:t>
            </a:r>
            <a:r>
              <a:rPr lang="ru-RU" dirty="0"/>
              <a:t>для акций Алроса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5CA2AB4-ACBF-A631-B9FE-D7930A70B0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19462" y="1834356"/>
            <a:ext cx="5553075" cy="4333875"/>
          </a:xfrm>
        </p:spPr>
      </p:pic>
    </p:spTree>
    <p:extLst>
      <p:ext uri="{BB962C8B-B14F-4D97-AF65-F5344CB8AC3E}">
        <p14:creationId xmlns:p14="http://schemas.microsoft.com/office/powerpoint/2010/main" val="1214752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A0D0B7-40F4-FDF2-604C-6470FD808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89C202-EC72-2361-9EED-90B25A5F0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Также были рассмотрены матрицы корреляции «фичей» в датасете в закрытием каждой 5-минутки.</a:t>
            </a:r>
          </a:p>
          <a:p>
            <a:r>
              <a:rPr lang="ru-RU" dirty="0"/>
              <a:t>Явные зависимости просматриваются только у схожих по смыслу индикаторов (пример </a:t>
            </a:r>
            <a:r>
              <a:rPr lang="en-US" dirty="0"/>
              <a:t>RSI-x, RSI-y) </a:t>
            </a:r>
            <a:r>
              <a:rPr lang="ru-RU" dirty="0"/>
              <a:t>и </a:t>
            </a:r>
            <a:r>
              <a:rPr lang="en-US" dirty="0"/>
              <a:t>simple moving average/close.</a:t>
            </a:r>
            <a:endParaRPr lang="ru-RU" dirty="0"/>
          </a:p>
          <a:p>
            <a:r>
              <a:rPr lang="en-US" dirty="0"/>
              <a:t>PCA </a:t>
            </a:r>
            <a:r>
              <a:rPr lang="ru-RU" dirty="0"/>
              <a:t>для уменьшения кол-ва скоррелированных признаков или явный подбор </a:t>
            </a:r>
            <a:r>
              <a:rPr lang="ru-RU" dirty="0" err="1"/>
              <a:t>гиперпараметров</a:t>
            </a:r>
            <a:r>
              <a:rPr lang="ru-RU" dirty="0"/>
              <a:t> регуляризации не проводились, т.к. в сетке </a:t>
            </a:r>
            <a:r>
              <a:rPr lang="ru-RU" dirty="0" err="1"/>
              <a:t>гиперпараметров</a:t>
            </a:r>
            <a:r>
              <a:rPr lang="ru-RU" dirty="0"/>
              <a:t> присутствовал </a:t>
            </a:r>
            <a:r>
              <a:rPr lang="en-US" dirty="0"/>
              <a:t>subsampling</a:t>
            </a:r>
            <a:r>
              <a:rPr lang="ru-RU" dirty="0"/>
              <a:t>. Помимо этого в модели присутствует </a:t>
            </a:r>
            <a:r>
              <a:rPr lang="en-US" dirty="0"/>
              <a:t>default </a:t>
            </a:r>
            <a:r>
              <a:rPr lang="ru-RU" dirty="0"/>
              <a:t>значение </a:t>
            </a:r>
            <a:r>
              <a:rPr lang="en-US" dirty="0"/>
              <a:t>L2</a:t>
            </a:r>
            <a:r>
              <a:rPr lang="ru-RU" dirty="0"/>
              <a:t> регуляризации.</a:t>
            </a:r>
            <a:endParaRPr lang="en-US" dirty="0"/>
          </a:p>
          <a:p>
            <a:r>
              <a:rPr lang="ru-RU" dirty="0"/>
              <a:t>Помимо самой модели были использован </a:t>
            </a:r>
            <a:r>
              <a:rPr lang="en-US" dirty="0" err="1"/>
              <a:t>BlockedTimeSeriesSplit</a:t>
            </a:r>
            <a:r>
              <a:rPr lang="ru-RU" dirty="0"/>
              <a:t> для предотвращения переобучения.</a:t>
            </a:r>
          </a:p>
          <a:p>
            <a:r>
              <a:rPr lang="ru-RU" dirty="0"/>
              <a:t>Вместо этого усилия были сосредоточены на </a:t>
            </a:r>
            <a:r>
              <a:rPr lang="en-US" dirty="0" err="1"/>
              <a:t>n_estimators</a:t>
            </a:r>
            <a:r>
              <a:rPr lang="en-US" dirty="0"/>
              <a:t>, </a:t>
            </a:r>
            <a:r>
              <a:rPr lang="en-US" dirty="0" err="1"/>
              <a:t>learning_rate</a:t>
            </a:r>
            <a:r>
              <a:rPr lang="en-US" dirty="0"/>
              <a:t>, </a:t>
            </a:r>
            <a:r>
              <a:rPr lang="en-US" dirty="0" err="1"/>
              <a:t>max_depth</a:t>
            </a:r>
            <a:r>
              <a:rPr lang="ru-RU" dirty="0"/>
              <a:t>, которые напрямую определяют поведение модели.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927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DCFD1E-3713-B381-E506-2730CEDC76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4406"/>
          </a:xfrm>
        </p:spPr>
        <p:txBody>
          <a:bodyPr/>
          <a:lstStyle/>
          <a:p>
            <a:r>
              <a:rPr lang="ru-RU" dirty="0"/>
              <a:t>Матрица корреляций для акций Алроса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C4063EB5-B07D-20DC-18E8-185F01A9BF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137" y="1267096"/>
            <a:ext cx="11508377" cy="5590903"/>
          </a:xfrm>
        </p:spPr>
      </p:pic>
    </p:spTree>
    <p:extLst>
      <p:ext uri="{BB962C8B-B14F-4D97-AF65-F5344CB8AC3E}">
        <p14:creationId xmlns:p14="http://schemas.microsoft.com/office/powerpoint/2010/main" val="2942315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3AEA6B-6DFA-A5F2-169F-8F3921E4B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обучения модели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B16B40C-C410-6FD6-010E-0DFD15107A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исследования было принято решение использовать нестандартный подход к сплиту датасета.</a:t>
            </a:r>
          </a:p>
          <a:p>
            <a:r>
              <a:rPr lang="ru-RU" dirty="0"/>
              <a:t>Вместо стандартных средств библиотеки </a:t>
            </a:r>
            <a:r>
              <a:rPr lang="en-US" dirty="0"/>
              <a:t>scikit-learn </a:t>
            </a:r>
            <a:r>
              <a:rPr lang="ru-RU" dirty="0"/>
              <a:t>был использован кастомный класс </a:t>
            </a:r>
            <a:r>
              <a:rPr lang="en-US" dirty="0" err="1"/>
              <a:t>BlockedTimeSeriesSplit</a:t>
            </a:r>
            <a:r>
              <a:rPr lang="ru-RU" dirty="0"/>
              <a:t>.</a:t>
            </a:r>
          </a:p>
          <a:p>
            <a:r>
              <a:rPr lang="ru-RU" dirty="0"/>
              <a:t>Цель – предотвращение обучения путем разбиения датасета на 5 непересекающихся </a:t>
            </a:r>
            <a:r>
              <a:rPr lang="ru-RU" dirty="0" err="1"/>
              <a:t>фолдов</a:t>
            </a:r>
            <a:r>
              <a:rPr lang="ru-RU" dirty="0"/>
              <a:t> данных с </a:t>
            </a:r>
            <a:r>
              <a:rPr lang="en-US" dirty="0"/>
              <a:t>train/test </a:t>
            </a:r>
            <a:r>
              <a:rPr lang="ru-RU" dirty="0"/>
              <a:t>данными.</a:t>
            </a:r>
          </a:p>
          <a:p>
            <a:r>
              <a:rPr lang="ru-RU" dirty="0"/>
              <a:t>Конечный вариант реализован следующим образом:</a:t>
            </a:r>
          </a:p>
          <a:p>
            <a:pPr marL="0" indent="0">
              <a:buNone/>
            </a:pPr>
            <a:r>
              <a:rPr lang="ru-RU" dirty="0"/>
              <a:t>для каждой акции были подобраны </a:t>
            </a:r>
            <a:r>
              <a:rPr lang="en-US" dirty="0"/>
              <a:t>best </a:t>
            </a:r>
            <a:r>
              <a:rPr lang="ru-RU" dirty="0" err="1"/>
              <a:t>гиперпараметры</a:t>
            </a:r>
            <a:r>
              <a:rPr lang="ru-RU" dirty="0"/>
              <a:t> и далее на 4 следующих </a:t>
            </a:r>
            <a:r>
              <a:rPr lang="ru-RU" dirty="0" err="1"/>
              <a:t>фолдах</a:t>
            </a:r>
            <a:r>
              <a:rPr lang="ru-RU" dirty="0"/>
              <a:t> модель </a:t>
            </a:r>
            <a:r>
              <a:rPr lang="ru-RU" dirty="0" err="1"/>
              <a:t>дообучалась</a:t>
            </a:r>
            <a:r>
              <a:rPr lang="ru-RU" dirty="0"/>
              <a:t>.</a:t>
            </a:r>
            <a:endParaRPr lang="en-US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325832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1047</Words>
  <Application>Microsoft Office PowerPoint</Application>
  <PresentationFormat>Широкоэкранный</PresentationFormat>
  <Paragraphs>204</Paragraphs>
  <Slides>18</Slides>
  <Notes>0</Notes>
  <HiddenSlides>1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Тема Office</vt:lpstr>
      <vt:lpstr>ML и классические подходы в алгоритмическом трейдинге</vt:lpstr>
      <vt:lpstr>Подход к сбору данных</vt:lpstr>
      <vt:lpstr>Выбор акций для исследования</vt:lpstr>
      <vt:lpstr>Exploratory Data Analysis</vt:lpstr>
      <vt:lpstr>Распределение изменения цены 5-минутных данных для акций Алроса</vt:lpstr>
      <vt:lpstr>QQ Plot для акций Алроса</vt:lpstr>
      <vt:lpstr>Exploratory Data Analysis</vt:lpstr>
      <vt:lpstr>Матрица корреляций для акций Алроса</vt:lpstr>
      <vt:lpstr>Результаты обучения модели</vt:lpstr>
      <vt:lpstr>BlockedTimeSeriesSplit</vt:lpstr>
      <vt:lpstr>Результаты обучения модели</vt:lpstr>
      <vt:lpstr>Первые подходы к исследованию не дали значимых результатов</vt:lpstr>
      <vt:lpstr>Результаты обучения модели</vt:lpstr>
      <vt:lpstr>Торговая стратегия</vt:lpstr>
      <vt:lpstr>Торговые результаты</vt:lpstr>
      <vt:lpstr>Ограничения</vt:lpstr>
      <vt:lpstr>Что бы хотелось добавить</vt:lpstr>
      <vt:lpstr>Итоги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Владислав Малкин</dc:creator>
  <cp:lastModifiedBy>Владислав Малкин</cp:lastModifiedBy>
  <cp:revision>1</cp:revision>
  <dcterms:created xsi:type="dcterms:W3CDTF">2025-06-03T18:16:20Z</dcterms:created>
  <dcterms:modified xsi:type="dcterms:W3CDTF">2025-06-03T19:17:12Z</dcterms:modified>
</cp:coreProperties>
</file>