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sldIdLst>
    <p:sldId id="360" r:id="rId2"/>
    <p:sldId id="374" r:id="rId3"/>
    <p:sldId id="375" r:id="rId4"/>
    <p:sldId id="370" r:id="rId5"/>
    <p:sldId id="372" r:id="rId6"/>
    <p:sldId id="371" r:id="rId7"/>
    <p:sldId id="373" r:id="rId8"/>
    <p:sldId id="369" r:id="rId9"/>
    <p:sldId id="289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257" r:id="rId18"/>
    <p:sldId id="260" r:id="rId19"/>
    <p:sldId id="259" r:id="rId20"/>
    <p:sldId id="261" r:id="rId21"/>
    <p:sldId id="258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2" autoAdjust="0"/>
    <p:restoredTop sz="93856" autoAdjust="0"/>
  </p:normalViewPr>
  <p:slideViewPr>
    <p:cSldViewPr snapToGrid="0">
      <p:cViewPr varScale="1">
        <p:scale>
          <a:sx n="74" d="100"/>
          <a:sy n="74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9AC9-7862-4E48-A708-6EA8728E794D}" type="datetimeFigureOut">
              <a:rPr lang="en-RU" smtClean="0"/>
              <a:t>11/10/2023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60D2-E252-F74C-93C6-2F6461576F9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513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03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9481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9873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34978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9924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518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9820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08655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0627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8869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141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53388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387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25760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ournals.sagepub.com/doi/pdf/10.1177/11769351060020003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258/hir.2021.27.3.21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ell.com/cell/pdf/S0092-8674(20)30102-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ll.com/cell/pdf/S0092-8674(20)30102-1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7C68AD-9FC8-413F-884A-379549759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ML techniques for C(</a:t>
            </a:r>
            <a:r>
              <a:rPr lang="en-US" dirty="0" err="1"/>
              <a:t>antib</a:t>
            </a:r>
            <a:r>
              <a:rPr lang="en-US" dirty="0"/>
              <a:t>) predictions 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2CA3FC6-C93B-4DB9-9A00-0085A833352B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4E37DAC-23F6-436A-B6DF-7110F2049AC0}"/>
              </a:ext>
            </a:extLst>
          </p:cNvPr>
          <p:cNvSpPr txBox="1">
            <a:spLocks/>
          </p:cNvSpPr>
          <p:nvPr/>
        </p:nvSpPr>
        <p:spPr>
          <a:xfrm>
            <a:off x="3095649" y="4445876"/>
            <a:ext cx="6000702" cy="1571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REVIEWERs:</a:t>
            </a:r>
          </a:p>
          <a:p>
            <a:pPr algn="ctr"/>
            <a:r>
              <a:rPr lang="en-US" dirty="0" err="1"/>
              <a:t>Saadiallakh</a:t>
            </a:r>
            <a:r>
              <a:rPr lang="en-US" dirty="0"/>
              <a:t> “SASHA” Normatov</a:t>
            </a:r>
          </a:p>
          <a:p>
            <a:pPr algn="ctr"/>
            <a:r>
              <a:rPr lang="en-US" dirty="0"/>
              <a:t>Vladislav </a:t>
            </a:r>
            <a:r>
              <a:rPr lang="en-US" dirty="0" err="1"/>
              <a:t>Masliy</a:t>
            </a:r>
            <a:endParaRPr lang="en-US" dirty="0"/>
          </a:p>
          <a:p>
            <a:pPr algn="ctr"/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Ashina</a:t>
            </a:r>
            <a:endParaRPr lang="ru-RU" dirty="0"/>
          </a:p>
          <a:p>
            <a:pPr algn="ctr"/>
            <a:r>
              <a:rPr lang="en-US" dirty="0" err="1"/>
              <a:t>Infochemistry</a:t>
            </a:r>
            <a:r>
              <a:rPr lang="en-US" dirty="0"/>
              <a:t> scientific center</a:t>
            </a:r>
            <a:r>
              <a:rPr lang="ru-RU" dirty="0"/>
              <a:t> (</a:t>
            </a:r>
            <a:r>
              <a:rPr lang="en-US" dirty="0"/>
              <a:t>ISC)</a:t>
            </a:r>
          </a:p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 master students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32550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90618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DECISION TREE vs RANDOM FOREST</a:t>
            </a:r>
          </a:p>
          <a:p>
            <a:pPr algn="ctr"/>
            <a:r>
              <a:rPr lang="en-US" b="1" dirty="0"/>
              <a:t>Penicillin </a:t>
            </a:r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1471448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1.1683256841467761e-07</a:t>
            </a:r>
          </a:p>
          <a:p>
            <a:pPr algn="ctr"/>
            <a:r>
              <a:rPr lang="en-US" sz="1800" dirty="0"/>
              <a:t>RANDOM FOREST</a:t>
            </a:r>
            <a:endParaRPr lang="ru-RU" sz="180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709F96-216B-4ACC-B85E-18F9E7596D7C}"/>
              </a:ext>
            </a:extLst>
          </p:cNvPr>
          <p:cNvSpPr txBox="1">
            <a:spLocks/>
          </p:cNvSpPr>
          <p:nvPr/>
        </p:nvSpPr>
        <p:spPr>
          <a:xfrm>
            <a:off x="6757272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1.1688254335248097e-07</a:t>
            </a:r>
          </a:p>
          <a:p>
            <a:pPr algn="ctr"/>
            <a:r>
              <a:rPr lang="en-US" sz="1800" dirty="0"/>
              <a:t>DECISION TREE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8F67-CDD0-4FA6-9A58-3992E128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97" y="1576552"/>
            <a:ext cx="4217932" cy="3690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48713E-2D06-4843-A0DC-E6D36EC9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945" y="1576552"/>
            <a:ext cx="4217932" cy="35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851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90618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DECISION TREE vs RANDOM FOREST</a:t>
            </a:r>
          </a:p>
          <a:p>
            <a:pPr algn="ctr"/>
            <a:r>
              <a:rPr lang="en-US" b="1" dirty="0"/>
              <a:t>Streptomycin</a:t>
            </a:r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1471448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8.087709188918512e-06</a:t>
            </a:r>
          </a:p>
          <a:p>
            <a:pPr algn="ctr"/>
            <a:r>
              <a:rPr lang="en-US" sz="1800" dirty="0"/>
              <a:t>RANDOM FOREST</a:t>
            </a:r>
            <a:endParaRPr lang="ru-RU" sz="180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709F96-216B-4ACC-B85E-18F9E7596D7C}"/>
              </a:ext>
            </a:extLst>
          </p:cNvPr>
          <p:cNvSpPr txBox="1">
            <a:spLocks/>
          </p:cNvSpPr>
          <p:nvPr/>
        </p:nvSpPr>
        <p:spPr>
          <a:xfrm>
            <a:off x="6757272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8.087206101875566e-06</a:t>
            </a:r>
          </a:p>
          <a:p>
            <a:pPr algn="ctr"/>
            <a:r>
              <a:rPr lang="en-US" sz="1800" dirty="0"/>
              <a:t>DECISION TREE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A4A7BE-CAFF-407F-A053-40DF64E2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38" y="1608083"/>
            <a:ext cx="4070559" cy="3659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915ABE-1274-4BE4-BA8C-E2C86350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708" y="1599342"/>
            <a:ext cx="4140413" cy="36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6455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90618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DECISION TREE vs RANDOM FOREST</a:t>
            </a:r>
          </a:p>
          <a:p>
            <a:pPr algn="ctr"/>
            <a:r>
              <a:rPr lang="en-US" b="1" dirty="0"/>
              <a:t>Cefazoline</a:t>
            </a:r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1471448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5.075668051638683e-07</a:t>
            </a:r>
          </a:p>
          <a:p>
            <a:pPr algn="ctr"/>
            <a:r>
              <a:rPr lang="en-US" sz="1800" dirty="0"/>
              <a:t>RANDOM FOREST</a:t>
            </a:r>
            <a:endParaRPr lang="ru-RU" sz="180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709F96-216B-4ACC-B85E-18F9E7596D7C}"/>
              </a:ext>
            </a:extLst>
          </p:cNvPr>
          <p:cNvSpPr txBox="1">
            <a:spLocks/>
          </p:cNvSpPr>
          <p:nvPr/>
        </p:nvSpPr>
        <p:spPr>
          <a:xfrm>
            <a:off x="6757272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5.075716155234572e-07</a:t>
            </a:r>
          </a:p>
          <a:p>
            <a:pPr algn="ctr"/>
            <a:r>
              <a:rPr lang="en-US" sz="1800" dirty="0"/>
              <a:t>DECISION TREE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901AAD-A56A-4933-AC5C-F919092F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91" y="1524000"/>
            <a:ext cx="4121362" cy="37433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87A84E-527D-488E-9DE0-5020D6C8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66" y="1524000"/>
            <a:ext cx="4057859" cy="37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7110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90618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DECISION TREE vs RANDOM FOREST</a:t>
            </a:r>
          </a:p>
          <a:p>
            <a:pPr algn="ctr"/>
            <a:r>
              <a:rPr lang="en-US" b="1" dirty="0"/>
              <a:t>Ceftiofur</a:t>
            </a:r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1471448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4.292170580280685e-07</a:t>
            </a:r>
          </a:p>
          <a:p>
            <a:pPr algn="ctr"/>
            <a:r>
              <a:rPr lang="en-US" sz="1800" dirty="0"/>
              <a:t>RANDOM FOREST</a:t>
            </a:r>
            <a:endParaRPr lang="ru-RU" sz="180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709F96-216B-4ACC-B85E-18F9E7596D7C}"/>
              </a:ext>
            </a:extLst>
          </p:cNvPr>
          <p:cNvSpPr txBox="1">
            <a:spLocks/>
          </p:cNvSpPr>
          <p:nvPr/>
        </p:nvSpPr>
        <p:spPr>
          <a:xfrm>
            <a:off x="6757272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4.2920773428820995e-07</a:t>
            </a:r>
          </a:p>
          <a:p>
            <a:pPr algn="ctr"/>
            <a:r>
              <a:rPr lang="en-US" sz="1800" dirty="0"/>
              <a:t>DECISION TREE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6A0DF2-E45F-45E2-8E06-884DD57F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34" y="1536280"/>
            <a:ext cx="4070559" cy="37854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2C296D-3C93-4861-9969-4303715E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792" y="1536281"/>
            <a:ext cx="4038808" cy="34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297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237894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GRADIENT BOOSTING</a:t>
            </a:r>
          </a:p>
          <a:p>
            <a:pPr algn="ctr"/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1471448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2.5761662062913835e-11</a:t>
            </a:r>
          </a:p>
          <a:p>
            <a:pPr algn="ctr"/>
            <a:r>
              <a:rPr lang="en-US" sz="1800" dirty="0"/>
              <a:t>CEFAZOLINE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709F96-216B-4ACC-B85E-18F9E7596D7C}"/>
              </a:ext>
            </a:extLst>
          </p:cNvPr>
          <p:cNvSpPr txBox="1">
            <a:spLocks/>
          </p:cNvSpPr>
          <p:nvPr/>
        </p:nvSpPr>
        <p:spPr>
          <a:xfrm>
            <a:off x="7041490" y="5213092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4.291931936758586e-07</a:t>
            </a:r>
          </a:p>
          <a:p>
            <a:pPr algn="ctr"/>
            <a:r>
              <a:rPr lang="en-US" sz="1800" dirty="0"/>
              <a:t>CEFTIOFUR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6DE03-8ECC-4C9B-9D8A-7BFA60FE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1096919"/>
            <a:ext cx="5034455" cy="41161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AABF2A-1A1D-4077-8C9F-5BF6B37A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66" y="1198179"/>
            <a:ext cx="4876800" cy="4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7446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237894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GRADIENT BOOSTING</a:t>
            </a:r>
          </a:p>
          <a:p>
            <a:pPr algn="ctr"/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1471448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1.1661113305791518e-07</a:t>
            </a:r>
          </a:p>
          <a:p>
            <a:pPr algn="ctr"/>
            <a:r>
              <a:rPr lang="en-US" sz="1800" dirty="0"/>
              <a:t>PENICILLINE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709F96-216B-4ACC-B85E-18F9E7596D7C}"/>
              </a:ext>
            </a:extLst>
          </p:cNvPr>
          <p:cNvSpPr txBox="1">
            <a:spLocks/>
          </p:cNvSpPr>
          <p:nvPr/>
        </p:nvSpPr>
        <p:spPr>
          <a:xfrm>
            <a:off x="7041490" y="5213092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8.072899376388788e-06</a:t>
            </a:r>
          </a:p>
          <a:p>
            <a:pPr algn="ctr"/>
            <a:r>
              <a:rPr lang="en-US" sz="1800" dirty="0"/>
              <a:t>STREPTOMYCIN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540A8-6F32-4116-9023-BAB0B3F6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2" y="983089"/>
            <a:ext cx="5555461" cy="41126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9E8F93-6A42-4D1C-B754-0A6064AA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93" y="1235323"/>
            <a:ext cx="5128900" cy="3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52154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237894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GRADIENT BOOSTING</a:t>
            </a:r>
          </a:p>
          <a:p>
            <a:pPr algn="ctr"/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3279228" y="5120255"/>
            <a:ext cx="5339255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3.891938587830508e-05</a:t>
            </a:r>
          </a:p>
          <a:p>
            <a:pPr algn="ctr"/>
            <a:r>
              <a:rPr lang="en-US" sz="1800" dirty="0"/>
              <a:t>TETRACYCLINE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32199-5EFB-4F24-BF57-0EB45DB1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3" y="1096919"/>
            <a:ext cx="5685013" cy="39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37900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CEDB4F-A128-8317-2012-BE773A990251}"/>
              </a:ext>
            </a:extLst>
          </p:cNvPr>
          <p:cNvSpPr/>
          <p:nvPr/>
        </p:nvSpPr>
        <p:spPr>
          <a:xfrm>
            <a:off x="522515" y="3069770"/>
            <a:ext cx="3973286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Tetracycline </a:t>
            </a:r>
            <a:r>
              <a:rPr lang="en-RU" sz="2400" dirty="0"/>
              <a:t>data ( 225 x 1040)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A08C1-0836-300E-F260-7DF5FBCD1FAA}"/>
              </a:ext>
            </a:extLst>
          </p:cNvPr>
          <p:cNvSpPr/>
          <p:nvPr/>
        </p:nvSpPr>
        <p:spPr>
          <a:xfrm>
            <a:off x="522514" y="3889826"/>
            <a:ext cx="3973285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</a:t>
            </a:r>
            <a:r>
              <a:rPr lang="en-RU" sz="2400" dirty="0"/>
              <a:t>eftiofur data (450 x 1040)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ED0C1-049B-B0A0-C051-188C02779CB5}"/>
              </a:ext>
            </a:extLst>
          </p:cNvPr>
          <p:cNvSpPr/>
          <p:nvPr/>
        </p:nvSpPr>
        <p:spPr>
          <a:xfrm>
            <a:off x="522514" y="4742543"/>
            <a:ext cx="3973285" cy="62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</a:t>
            </a:r>
            <a:r>
              <a:rPr lang="en-RU" sz="2400" dirty="0"/>
              <a:t>efazoline data (450 x 1040)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859AA-5664-17E8-8A6C-032756C6186A}"/>
              </a:ext>
            </a:extLst>
          </p:cNvPr>
          <p:cNvSpPr/>
          <p:nvPr/>
        </p:nvSpPr>
        <p:spPr>
          <a:xfrm>
            <a:off x="5036457" y="3069769"/>
            <a:ext cx="809171" cy="229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2000" dirty="0"/>
              <a:t>1</a:t>
            </a:r>
          </a:p>
          <a:p>
            <a:pPr algn="ctr"/>
            <a:endParaRPr lang="en-RU" sz="2000" dirty="0"/>
          </a:p>
          <a:p>
            <a:pPr algn="ctr"/>
            <a:endParaRPr lang="en-RU" sz="2000" dirty="0"/>
          </a:p>
          <a:p>
            <a:pPr algn="ctr"/>
            <a:r>
              <a:rPr lang="en-RU" sz="2000" dirty="0"/>
              <a:t>2</a:t>
            </a:r>
          </a:p>
          <a:p>
            <a:pPr algn="ctr"/>
            <a:endParaRPr lang="en-RU" sz="2000" dirty="0"/>
          </a:p>
          <a:p>
            <a:pPr algn="ctr"/>
            <a:endParaRPr lang="en-RU" sz="2000" dirty="0"/>
          </a:p>
          <a:p>
            <a:pPr algn="ctr"/>
            <a:r>
              <a:rPr lang="en-RU" sz="2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CBF00-8761-37E3-01F7-5595EC0042FE}"/>
              </a:ext>
            </a:extLst>
          </p:cNvPr>
          <p:cNvSpPr txBox="1"/>
          <p:nvPr/>
        </p:nvSpPr>
        <p:spPr>
          <a:xfrm>
            <a:off x="515257" y="2138987"/>
            <a:ext cx="398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</a:t>
            </a:r>
            <a:r>
              <a:rPr lang="en-RU" sz="2400" dirty="0"/>
              <a:t>esponse (1 row – 1 voltammogramm)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FAB9D-356A-40DE-C89D-752E7BDF0401}"/>
              </a:ext>
            </a:extLst>
          </p:cNvPr>
          <p:cNvSpPr txBox="1"/>
          <p:nvPr/>
        </p:nvSpPr>
        <p:spPr>
          <a:xfrm>
            <a:off x="4742542" y="2323652"/>
            <a:ext cx="3592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Classifiers </a:t>
            </a:r>
            <a:endParaRPr lang="en-RU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975BD2-395D-93C7-E787-C01B88DEF933}"/>
              </a:ext>
            </a:extLst>
          </p:cNvPr>
          <p:cNvSpPr txBox="1">
            <a:spLocks/>
          </p:cNvSpPr>
          <p:nvPr/>
        </p:nvSpPr>
        <p:spPr>
          <a:xfrm>
            <a:off x="0" y="333883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/>
              <a:t>Data structure (classification)</a:t>
            </a:r>
            <a:endParaRPr lang="en-RU" sz="4800" dirty="0"/>
          </a:p>
        </p:txBody>
      </p:sp>
    </p:spTree>
    <p:extLst>
      <p:ext uri="{BB962C8B-B14F-4D97-AF65-F5344CB8AC3E}">
        <p14:creationId xmlns:p14="http://schemas.microsoft.com/office/powerpoint/2010/main" val="33630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D5DC4-5BEA-2DEC-62B5-5A3FFBDC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18745"/>
            <a:ext cx="10363200" cy="56205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A09AEE-5A25-1212-08FA-164DCB22A5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/>
              <a:t>Decision tree</a:t>
            </a:r>
            <a:endParaRPr lang="en-RU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1DA70-7A0D-449A-7D9F-FBC1EF66680C}"/>
              </a:ext>
            </a:extLst>
          </p:cNvPr>
          <p:cNvSpPr txBox="1"/>
          <p:nvPr/>
        </p:nvSpPr>
        <p:spPr>
          <a:xfrm>
            <a:off x="8653347" y="3428999"/>
            <a:ext cx="304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02124"/>
                </a:solidFill>
                <a:latin typeface="Google Sans"/>
              </a:rPr>
              <a:t>The true positive rate (TPR) </a:t>
            </a:r>
            <a:r>
              <a:rPr lang="en-GB" sz="2400" dirty="0">
                <a:solidFill>
                  <a:srgbClr val="202124"/>
                </a:solidFill>
                <a:latin typeface="Google Sans"/>
              </a:rPr>
              <a:t>represents the proportion of actual positive cases that were correctly identified or classified as positive by the model.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98738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E79FA8-5797-6EC4-4FB1-BCF34111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6" y="0"/>
            <a:ext cx="11360800" cy="6837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BBCDE5-B0CA-D8C2-673F-D14C5104A6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/>
              <a:t>KNN</a:t>
            </a:r>
            <a:endParaRPr lang="en-RU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01D0FE-EF4F-7F5E-AC6C-20176AA50874}"/>
              </a:ext>
            </a:extLst>
          </p:cNvPr>
          <p:cNvSpPr txBox="1">
            <a:spLocks/>
          </p:cNvSpPr>
          <p:nvPr/>
        </p:nvSpPr>
        <p:spPr>
          <a:xfrm>
            <a:off x="8983989" y="3657277"/>
            <a:ext cx="2217412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800" dirty="0"/>
              <a:t>1 – tetracycline</a:t>
            </a:r>
            <a:br>
              <a:rPr lang="en-US" sz="4800" dirty="0"/>
            </a:br>
            <a:r>
              <a:rPr lang="en-US" sz="4800" dirty="0"/>
              <a:t>2 – ceftiofur</a:t>
            </a:r>
          </a:p>
          <a:p>
            <a:pPr algn="l"/>
            <a:r>
              <a:rPr lang="en-US" sz="4800" dirty="0"/>
              <a:t>3 – cefazoline</a:t>
            </a:r>
          </a:p>
        </p:txBody>
      </p:sp>
    </p:spTree>
    <p:extLst>
      <p:ext uri="{BB962C8B-B14F-4D97-AF65-F5344CB8AC3E}">
        <p14:creationId xmlns:p14="http://schemas.microsoft.com/office/powerpoint/2010/main" val="305419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9BDF0-743E-9987-B96F-7F469379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732" y="175125"/>
            <a:ext cx="4048298" cy="355369"/>
          </a:xfrm>
        </p:spPr>
        <p:txBody>
          <a:bodyPr>
            <a:normAutofit fontScale="90000"/>
          </a:bodyPr>
          <a:lstStyle/>
          <a:p>
            <a:r>
              <a:rPr lang="en-US" sz="1100" dirty="0">
                <a:hlinkClick r:id="rId2"/>
              </a:rPr>
              <a:t>https://journals.sagepub.com/doi/pdf/10.1177/117693510600200030</a:t>
            </a:r>
            <a:br>
              <a:rPr lang="ru-RU" sz="1100" dirty="0"/>
            </a:br>
            <a:endParaRPr lang="ru-RU" sz="11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D052F1-0065-D699-CFBE-270D361C6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" y="2677252"/>
            <a:ext cx="3790215" cy="232406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31111E-3144-F42F-F3F8-DB1B4A34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125"/>
            <a:ext cx="6835732" cy="15622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261E73-19C2-D3D4-8AA1-C0324B66A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189" y="2514770"/>
            <a:ext cx="4048298" cy="24865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8971F7-7253-2E43-6A1D-EE6CF01FD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928" y="2677252"/>
            <a:ext cx="2335032" cy="24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06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215E-B762-CCC5-6E24-AF8C604D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42A44-A70B-E066-97DB-7ED58EB8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97973"/>
            <a:ext cx="12024656" cy="66184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BBCDE5-B0CA-D8C2-673F-D14C5104A6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/>
              <a:t>SVM (quadratic)</a:t>
            </a:r>
            <a:endParaRPr lang="en-RU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01D0FE-EF4F-7F5E-AC6C-20176AA50874}"/>
              </a:ext>
            </a:extLst>
          </p:cNvPr>
          <p:cNvSpPr txBox="1">
            <a:spLocks/>
          </p:cNvSpPr>
          <p:nvPr/>
        </p:nvSpPr>
        <p:spPr>
          <a:xfrm>
            <a:off x="8983989" y="3657277"/>
            <a:ext cx="2217412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800" dirty="0"/>
              <a:t>1 – tetracycline</a:t>
            </a:r>
            <a:br>
              <a:rPr lang="en-US" sz="4800" dirty="0"/>
            </a:br>
            <a:r>
              <a:rPr lang="en-US" sz="4800" dirty="0"/>
              <a:t>2 – ceftiofur</a:t>
            </a:r>
          </a:p>
          <a:p>
            <a:pPr algn="l"/>
            <a:r>
              <a:rPr lang="en-US" sz="4800" dirty="0"/>
              <a:t>3 – cefazoline</a:t>
            </a:r>
          </a:p>
        </p:txBody>
      </p:sp>
    </p:spTree>
    <p:extLst>
      <p:ext uri="{BB962C8B-B14F-4D97-AF65-F5344CB8AC3E}">
        <p14:creationId xmlns:p14="http://schemas.microsoft.com/office/powerpoint/2010/main" val="411634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1668C-D496-945B-962C-C7E8C867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1" y="76725"/>
            <a:ext cx="11627005" cy="67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B4803-6120-8EFC-5E9D-EFB220EB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1122400"/>
          </a:xfrm>
        </p:spPr>
        <p:txBody>
          <a:bodyPr/>
          <a:lstStyle/>
          <a:p>
            <a:r>
              <a:rPr lang="en-RU" dirty="0"/>
              <a:t>Na</a:t>
            </a:r>
            <a:r>
              <a:rPr lang="en-GB" dirty="0" err="1"/>
              <a:t>ive</a:t>
            </a:r>
            <a:r>
              <a:rPr lang="en-RU" dirty="0"/>
              <a:t> Bayes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674852-74EA-6D68-BA0B-2E709D340DAD}"/>
              </a:ext>
            </a:extLst>
          </p:cNvPr>
          <p:cNvSpPr txBox="1">
            <a:spLocks/>
          </p:cNvSpPr>
          <p:nvPr/>
        </p:nvSpPr>
        <p:spPr>
          <a:xfrm>
            <a:off x="8983989" y="3657277"/>
            <a:ext cx="2217412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800" dirty="0"/>
              <a:t>1 – tetracycline</a:t>
            </a:r>
            <a:br>
              <a:rPr lang="en-US" sz="4800" dirty="0"/>
            </a:br>
            <a:r>
              <a:rPr lang="en-US" sz="4800" dirty="0"/>
              <a:t>2 – ceftiofur</a:t>
            </a:r>
          </a:p>
          <a:p>
            <a:pPr algn="l"/>
            <a:r>
              <a:rPr lang="en-US" sz="4800" dirty="0"/>
              <a:t>3 – cefazoline</a:t>
            </a:r>
          </a:p>
        </p:txBody>
      </p:sp>
    </p:spTree>
    <p:extLst>
      <p:ext uri="{BB962C8B-B14F-4D97-AF65-F5344CB8AC3E}">
        <p14:creationId xmlns:p14="http://schemas.microsoft.com/office/powerpoint/2010/main" val="170360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2324-62DC-1E71-0C66-1CB568EE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55228"/>
            <a:ext cx="11360800" cy="1122400"/>
          </a:xfrm>
        </p:spPr>
        <p:txBody>
          <a:bodyPr>
            <a:normAutofit/>
          </a:bodyPr>
          <a:lstStyle/>
          <a:p>
            <a:r>
              <a:rPr lang="en-GB" sz="2667" dirty="0"/>
              <a:t>…and there’s always r</a:t>
            </a:r>
            <a:r>
              <a:rPr lang="en-RU" sz="2667" dirty="0"/>
              <a:t>oom for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2E589-159D-E62A-6C82-4E9456FD20FA}"/>
              </a:ext>
            </a:extLst>
          </p:cNvPr>
          <p:cNvSpPr txBox="1"/>
          <p:nvPr/>
        </p:nvSpPr>
        <p:spPr>
          <a:xfrm>
            <a:off x="674915" y="1654628"/>
            <a:ext cx="71736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RU" sz="2400" dirty="0"/>
              <a:t>only use second half of the response data (</a:t>
            </a:r>
            <a:r>
              <a:rPr lang="en-RU" sz="2400" dirty="0">
                <a:sym typeface="Wingdings" pitchFamily="2" charset="2"/>
              </a:rPr>
              <a:t> equilibrium is reached, so the concentration data is ”more” in agreement with voltammetric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RU" sz="2400" dirty="0">
              <a:sym typeface="Wingdings" pitchFamily="2" charset="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RU" sz="2400" dirty="0">
                <a:sym typeface="Wingdings" pitchFamily="2" charset="2"/>
              </a:rPr>
              <a:t>PCA before classification  </a:t>
            </a:r>
            <a:br>
              <a:rPr lang="en-RU" sz="2400" dirty="0">
                <a:sym typeface="Wingdings" pitchFamily="2" charset="2"/>
              </a:rPr>
            </a:br>
            <a:r>
              <a:rPr lang="en-RU" sz="2400" dirty="0">
                <a:sym typeface="Wingdings" pitchFamily="2" charset="2"/>
              </a:rPr>
              <a:t>(--&gt;peak current &amp; position)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RU" sz="2400" dirty="0">
              <a:sym typeface="Wingdings" pitchFamily="2" charset="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RU" sz="2400" dirty="0">
                <a:sym typeface="Wingdings" pitchFamily="2" charset="2"/>
              </a:rPr>
              <a:t>write some code for dataset size adjustment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70864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42A15-50B2-FA04-5FF3-07E81EAD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EB654-3E78-6B4E-BC6F-E8265A63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4" y="553827"/>
            <a:ext cx="6523285" cy="53344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52A9AB-5B1F-57E4-B024-F735C31BB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5703"/>
          <a:stretch/>
        </p:blipFill>
        <p:spPr>
          <a:xfrm>
            <a:off x="6157652" y="1246656"/>
            <a:ext cx="6378493" cy="777307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DEBEE7-166F-BAC2-15A9-F2E8416CE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57652" y="2092706"/>
            <a:ext cx="5184669" cy="2256705"/>
          </a:xfrm>
        </p:spPr>
      </p:pic>
    </p:spTree>
    <p:extLst>
      <p:ext uri="{BB962C8B-B14F-4D97-AF65-F5344CB8AC3E}">
        <p14:creationId xmlns:p14="http://schemas.microsoft.com/office/powerpoint/2010/main" val="1060155822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2ED4B-F432-2800-BE1C-6B335588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37" y="426720"/>
            <a:ext cx="8940800" cy="22352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6FB0EB-398F-6328-06A7-0C30CC8C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" y="538480"/>
            <a:ext cx="5161280" cy="24393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E1D85-1E47-30FA-9E5C-A12876FEB7FC}"/>
              </a:ext>
            </a:extLst>
          </p:cNvPr>
          <p:cNvSpPr txBox="1"/>
          <p:nvPr/>
        </p:nvSpPr>
        <p:spPr>
          <a:xfrm>
            <a:off x="5283199" y="77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DOI: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3"/>
              </a:rPr>
              <a:t>10.4258/hir.2021.27.3.214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82A8D0-0421-3746-077E-5EA8AB19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274" y="610513"/>
            <a:ext cx="3337849" cy="10059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CE064A-8759-F15F-3860-CCCAC7CF3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00" y="1758156"/>
            <a:ext cx="6454699" cy="15774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D88D9E-3BC9-1C74-C4B6-800EAEFB7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785" y="3727732"/>
            <a:ext cx="6866215" cy="2370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4FFF8D-320A-6595-AC87-2EE2DE7F6292}"/>
              </a:ext>
            </a:extLst>
          </p:cNvPr>
          <p:cNvSpPr txBox="1"/>
          <p:nvPr/>
        </p:nvSpPr>
        <p:spPr>
          <a:xfrm>
            <a:off x="71120" y="336993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study evaluated the results of applying </a:t>
            </a:r>
            <a:r>
              <a:rPr lang="en-US" dirty="0" err="1"/>
              <a:t>AutoML</a:t>
            </a:r>
            <a:r>
              <a:rPr lang="en-US" dirty="0"/>
              <a:t> of the Microsoft Azure platform to two internal medicine departments’ antimicrobial susceptibility datasets. In this article, we propose the use of </a:t>
            </a:r>
            <a:r>
              <a:rPr lang="en-US" dirty="0" err="1"/>
              <a:t>AutoML</a:t>
            </a:r>
            <a:r>
              <a:rPr lang="en-US" dirty="0"/>
              <a:t> as a decision tool for physicians since it can be more readily applied even by nonexperts (e.g., a data scientist may be needed for a full-blown investigation, but a physician can gain some insight with a relatively smooth learning curve) and, as we showed, the deduced models have good performance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485985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9FD84-EF3E-F536-7856-338E6BB5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560" y="521172"/>
            <a:ext cx="9580880" cy="304800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hlinkClick r:id="rId2"/>
              </a:rPr>
              <a:t>https://www.cell.com/cell/pdf/S0092-8674(20)30102-1.pdf</a:t>
            </a:r>
            <a:br>
              <a:rPr lang="en-US" sz="1600" dirty="0"/>
            </a:br>
            <a:endParaRPr lang="ru-RU" sz="16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1E7D457-D654-501C-0292-9BD2A08D9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3117" y="1027332"/>
            <a:ext cx="6386113" cy="3604572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B79759-DC15-328D-41A2-6F5EE790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8" y="178229"/>
            <a:ext cx="6500423" cy="990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7BE10A-AFE7-7D1F-FE0C-A7E405EEA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8" y="1027332"/>
            <a:ext cx="5160529" cy="5160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57A98-AD08-00AA-739C-61F78467E6E8}"/>
              </a:ext>
            </a:extLst>
          </p:cNvPr>
          <p:cNvSpPr txBox="1"/>
          <p:nvPr/>
        </p:nvSpPr>
        <p:spPr>
          <a:xfrm>
            <a:off x="5263117" y="4763551"/>
            <a:ext cx="673040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Due to the rapid emergence of antibiotic-resistant bacteria, there is a growing need to discover new antibiotics. To address this challenge, researchers trained a deep neural network capable of predicting molecules with antibacterial activity. Here there are performed predictions on multiple chemical libraries and discovered a molecule from the Drug Repurposing Hub—</a:t>
            </a:r>
            <a:r>
              <a:rPr lang="en-US" sz="1200" dirty="0" err="1"/>
              <a:t>halicin</a:t>
            </a:r>
            <a:r>
              <a:rPr lang="en-US" sz="1200" dirty="0"/>
              <a:t>—that is structurally divergent from conventional antibiotics and displays bactericidal activity against a wide phylogenetic spectrum of pathogens including Mycobacterium tuberculosis and carbapenem-resistant Enterobacteriaceae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259296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6BA555-0956-0E37-AD86-DD1A0561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" y="1531088"/>
            <a:ext cx="6322109" cy="46640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9FD84-EF3E-F536-7856-338E6BB5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560" y="521172"/>
            <a:ext cx="9580880" cy="304800"/>
          </a:xfrm>
        </p:spPr>
        <p:txBody>
          <a:bodyPr>
            <a:normAutofit fontScale="90000"/>
          </a:bodyPr>
          <a:lstStyle/>
          <a:p>
            <a:r>
              <a:rPr lang="en-US" sz="1600" dirty="0">
                <a:hlinkClick r:id="rId3"/>
              </a:rPr>
              <a:t>https://www.cell.com/cell/pdf/S0092-8674(20)30102-1.pdf</a:t>
            </a:r>
            <a:br>
              <a:rPr lang="en-US" sz="1600" dirty="0"/>
            </a:b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B79759-DC15-328D-41A2-6F5EE790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8" y="178229"/>
            <a:ext cx="6500423" cy="990686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7F6381C-DCE4-456E-2A84-9ED6C6F9E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94999" y="988161"/>
            <a:ext cx="6248968" cy="375395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A4002A-46D0-EEB8-684D-77926B59CC54}"/>
              </a:ext>
            </a:extLst>
          </p:cNvPr>
          <p:cNvSpPr txBox="1"/>
          <p:nvPr/>
        </p:nvSpPr>
        <p:spPr>
          <a:xfrm>
            <a:off x="6096000" y="4380614"/>
            <a:ext cx="53233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t-SNE of all molecules from the primary training dataset (blue), the Drug Repurposing Hub (red), the </a:t>
            </a:r>
            <a:r>
              <a:rPr lang="en-US" dirty="0" err="1"/>
              <a:t>WuXi</a:t>
            </a:r>
            <a:r>
              <a:rPr lang="en-US" dirty="0"/>
              <a:t> anti-tuberculosis library (green), the ZINC15 molecules with prediction scores &gt;0.9 (pink), false-positive predictions (gray), and true-positive predictions (yellow). See also Figure S5 and Tables S5, S6, and S7.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08660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4A84-2BDE-5729-BD19-A22185E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174F8-1557-671E-F8B2-B9AD0059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45516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73B544B-1160-43AF-B8DA-CBCBC7846CD6}"/>
              </a:ext>
            </a:extLst>
          </p:cNvPr>
          <p:cNvGraphicFramePr>
            <a:graphicFrameLocks noGrp="1"/>
          </p:cNvGraphicFramePr>
          <p:nvPr/>
        </p:nvGraphicFramePr>
        <p:xfrm>
          <a:off x="614856" y="1019503"/>
          <a:ext cx="10962288" cy="519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572">
                  <a:extLst>
                    <a:ext uri="{9D8B030D-6E8A-4147-A177-3AD203B41FA5}">
                      <a16:colId xmlns:a16="http://schemas.microsoft.com/office/drawing/2014/main" val="894042121"/>
                    </a:ext>
                  </a:extLst>
                </a:gridCol>
                <a:gridCol w="2740572">
                  <a:extLst>
                    <a:ext uri="{9D8B030D-6E8A-4147-A177-3AD203B41FA5}">
                      <a16:colId xmlns:a16="http://schemas.microsoft.com/office/drawing/2014/main" val="3347487281"/>
                    </a:ext>
                  </a:extLst>
                </a:gridCol>
                <a:gridCol w="2740572">
                  <a:extLst>
                    <a:ext uri="{9D8B030D-6E8A-4147-A177-3AD203B41FA5}">
                      <a16:colId xmlns:a16="http://schemas.microsoft.com/office/drawing/2014/main" val="1971808885"/>
                    </a:ext>
                  </a:extLst>
                </a:gridCol>
                <a:gridCol w="2740572">
                  <a:extLst>
                    <a:ext uri="{9D8B030D-6E8A-4147-A177-3AD203B41FA5}">
                      <a16:colId xmlns:a16="http://schemas.microsoft.com/office/drawing/2014/main" val="2967797514"/>
                    </a:ext>
                  </a:extLst>
                </a:gridCol>
              </a:tblGrid>
              <a:tr h="865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Antibiotic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Decision Tree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Gradient Boosting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47392"/>
                  </a:ext>
                </a:extLst>
              </a:tr>
              <a:tr h="865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Tetracycline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3.9018800819844103e-07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3.899370690763058e-07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3.891938587830508e-05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8304"/>
                  </a:ext>
                </a:extLst>
              </a:tr>
              <a:tr h="865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Penicillin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1.1688254335248097e-07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1.1683256841467761e-07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1.1661113305791518e-07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84014"/>
                  </a:ext>
                </a:extLst>
              </a:tr>
              <a:tr h="865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Streptomycin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8.087206101875566e-06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8.087709188918512e-06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8.072899376388788e-06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88602"/>
                  </a:ext>
                </a:extLst>
              </a:tr>
              <a:tr h="865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Cefazoline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5.075716155234572e-07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5.075668051638683e-07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2.5761662062913835e-11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62712"/>
                  </a:ext>
                </a:extLst>
              </a:tr>
              <a:tr h="865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Ceftiofur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4.2920773428820995e-07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4.292170580280685e-07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4.291931936758586e-07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63758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4087572-790D-4EDB-ADF2-75907D88913A}"/>
              </a:ext>
            </a:extLst>
          </p:cNvPr>
          <p:cNvSpPr txBox="1">
            <a:spLocks/>
          </p:cNvSpPr>
          <p:nvPr/>
        </p:nvSpPr>
        <p:spPr>
          <a:xfrm>
            <a:off x="1066800" y="300825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RMSE TABLE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96670034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C4307A-CABF-4D93-B41C-88BDA2E468FD}"/>
              </a:ext>
            </a:extLst>
          </p:cNvPr>
          <p:cNvSpPr txBox="1">
            <a:spLocks/>
          </p:cNvSpPr>
          <p:nvPr/>
        </p:nvSpPr>
        <p:spPr>
          <a:xfrm>
            <a:off x="10780635" y="6390290"/>
            <a:ext cx="1411365" cy="37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ITMO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AA128E-052A-41D3-9863-6D0DC14AADFE}"/>
              </a:ext>
            </a:extLst>
          </p:cNvPr>
          <p:cNvSpPr txBox="1">
            <a:spLocks/>
          </p:cNvSpPr>
          <p:nvPr/>
        </p:nvSpPr>
        <p:spPr>
          <a:xfrm>
            <a:off x="1066800" y="90618"/>
            <a:ext cx="10058400" cy="85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DECISION TREE vs RANDOM FOREST</a:t>
            </a:r>
          </a:p>
          <a:p>
            <a:pPr algn="ctr"/>
            <a:r>
              <a:rPr lang="en-US" b="1" dirty="0"/>
              <a:t>Tetracycline 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BDC7F-A171-43E4-8DD3-EEE3133A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2" y="1396506"/>
            <a:ext cx="4531716" cy="39705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014AE4-4916-4ABB-81D0-6D06CAB9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44" y="1443716"/>
            <a:ext cx="4626308" cy="3970568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3828557F-7989-43DB-9B52-8ECC16A79E88}"/>
              </a:ext>
            </a:extLst>
          </p:cNvPr>
          <p:cNvSpPr txBox="1">
            <a:spLocks/>
          </p:cNvSpPr>
          <p:nvPr/>
        </p:nvSpPr>
        <p:spPr>
          <a:xfrm>
            <a:off x="1471448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3.899370690763058e-07</a:t>
            </a:r>
          </a:p>
          <a:p>
            <a:pPr algn="ctr"/>
            <a:r>
              <a:rPr lang="en-US" sz="1800" dirty="0"/>
              <a:t>RANDOM FOREST</a:t>
            </a:r>
            <a:endParaRPr lang="ru-RU" sz="180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709F96-216B-4ACC-B85E-18F9E7596D7C}"/>
              </a:ext>
            </a:extLst>
          </p:cNvPr>
          <p:cNvSpPr txBox="1">
            <a:spLocks/>
          </p:cNvSpPr>
          <p:nvPr/>
        </p:nvSpPr>
        <p:spPr>
          <a:xfrm>
            <a:off x="6757272" y="5267399"/>
            <a:ext cx="3909849" cy="9231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Root Mean Squared Error (RMSE): 3.9018800819844103e-07</a:t>
            </a:r>
          </a:p>
          <a:p>
            <a:pPr algn="ctr"/>
            <a:r>
              <a:rPr lang="en-US" sz="1800" dirty="0"/>
              <a:t>DECISION TREE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8629343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699</Words>
  <Application>Microsoft Office PowerPoint</Application>
  <PresentationFormat>Широкоэкранный</PresentationFormat>
  <Paragraphs>122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Roboto</vt:lpstr>
      <vt:lpstr>Ретро</vt:lpstr>
      <vt:lpstr>ML techniques for C(antib) predictions </vt:lpstr>
      <vt:lpstr>https://journals.sagepub.com/doi/pdf/10.1177/117693510600200030 </vt:lpstr>
      <vt:lpstr>Презентация PowerPoint</vt:lpstr>
      <vt:lpstr>Literature review </vt:lpstr>
      <vt:lpstr>https://www.cell.com/cell/pdf/S0092-8674(20)30102-1.pdf </vt:lpstr>
      <vt:lpstr>https://www.cell.com/cell/pdf/S0092-8674(20)30102-1.pdf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Naive Bayes</vt:lpstr>
      <vt:lpstr>…and there’s always 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techniques for C(antib) predictions</dc:title>
  <dc:creator>Саадиаллах Норматов</dc:creator>
  <cp:lastModifiedBy>Василиса Краснова</cp:lastModifiedBy>
  <cp:revision>5</cp:revision>
  <dcterms:created xsi:type="dcterms:W3CDTF">2023-11-10T12:11:27Z</dcterms:created>
  <dcterms:modified xsi:type="dcterms:W3CDTF">2023-11-10T13:24:43Z</dcterms:modified>
</cp:coreProperties>
</file>