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</p:sldMasterIdLst>
  <p:notesMasterIdLst>
    <p:notesMasterId r:id="rId49"/>
  </p:notesMasterIdLst>
  <p:handoutMasterIdLst>
    <p:handoutMasterId r:id="rId50"/>
  </p:handoutMasterIdLst>
  <p:sldIdLst>
    <p:sldId id="717" r:id="rId3"/>
    <p:sldId id="718" r:id="rId4"/>
    <p:sldId id="719" r:id="rId5"/>
    <p:sldId id="576" r:id="rId6"/>
    <p:sldId id="694" r:id="rId7"/>
    <p:sldId id="695" r:id="rId8"/>
    <p:sldId id="696" r:id="rId9"/>
    <p:sldId id="657" r:id="rId10"/>
    <p:sldId id="658" r:id="rId11"/>
    <p:sldId id="659" r:id="rId12"/>
    <p:sldId id="693" r:id="rId13"/>
    <p:sldId id="697" r:id="rId14"/>
    <p:sldId id="698" r:id="rId15"/>
    <p:sldId id="699" r:id="rId16"/>
    <p:sldId id="702" r:id="rId17"/>
    <p:sldId id="726" r:id="rId18"/>
    <p:sldId id="667" r:id="rId19"/>
    <p:sldId id="703" r:id="rId20"/>
    <p:sldId id="704" r:id="rId21"/>
    <p:sldId id="705" r:id="rId22"/>
    <p:sldId id="706" r:id="rId23"/>
    <p:sldId id="707" r:id="rId24"/>
    <p:sldId id="727" r:id="rId25"/>
    <p:sldId id="709" r:id="rId26"/>
    <p:sldId id="710" r:id="rId27"/>
    <p:sldId id="711" r:id="rId28"/>
    <p:sldId id="679" r:id="rId29"/>
    <p:sldId id="671" r:id="rId30"/>
    <p:sldId id="712" r:id="rId31"/>
    <p:sldId id="713" r:id="rId32"/>
    <p:sldId id="681" r:id="rId33"/>
    <p:sldId id="673" r:id="rId34"/>
    <p:sldId id="682" r:id="rId35"/>
    <p:sldId id="674" r:id="rId36"/>
    <p:sldId id="677" r:id="rId37"/>
    <p:sldId id="678" r:id="rId38"/>
    <p:sldId id="714" r:id="rId39"/>
    <p:sldId id="715" r:id="rId40"/>
    <p:sldId id="716" r:id="rId41"/>
    <p:sldId id="691" r:id="rId42"/>
    <p:sldId id="725" r:id="rId43"/>
    <p:sldId id="728" r:id="rId44"/>
    <p:sldId id="729" r:id="rId45"/>
    <p:sldId id="730" r:id="rId46"/>
    <p:sldId id="731" r:id="rId47"/>
    <p:sldId id="732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717"/>
            <p14:sldId id="718"/>
            <p14:sldId id="719"/>
          </p14:sldIdLst>
        </p14:section>
        <p14:section name="Inheritance" id="{813DF7E2-74AB-4E3A-9B46-2566DC216237}">
          <p14:sldIdLst>
            <p14:sldId id="576"/>
            <p14:sldId id="694"/>
            <p14:sldId id="695"/>
          </p14:sldIdLst>
        </p14:section>
        <p14:section name="TABLE_PER_CLASS" id="{45DC2AD1-C0B0-4CA7-A0AE-51EF0B9DB377}">
          <p14:sldIdLst>
            <p14:sldId id="696"/>
            <p14:sldId id="657"/>
            <p14:sldId id="658"/>
            <p14:sldId id="659"/>
            <p14:sldId id="693"/>
          </p14:sldIdLst>
        </p14:section>
        <p14:section name="JOINED" id="{7B6568D9-61D5-4E9A-975C-BA410D73F40A}">
          <p14:sldIdLst>
            <p14:sldId id="697"/>
            <p14:sldId id="698"/>
            <p14:sldId id="699"/>
            <p14:sldId id="702"/>
            <p14:sldId id="726"/>
            <p14:sldId id="667"/>
            <p14:sldId id="703"/>
          </p14:sldIdLst>
        </p14:section>
        <p14:section name="SINGLE_TABLE" id="{CB7D19F3-EECF-4244-B976-58FB14D3465A}">
          <p14:sldIdLst>
            <p14:sldId id="704"/>
            <p14:sldId id="705"/>
            <p14:sldId id="706"/>
            <p14:sldId id="707"/>
            <p14:sldId id="727"/>
            <p14:sldId id="709"/>
          </p14:sldIdLst>
        </p14:section>
        <p14:section name="Relations" id="{75B9F352-2C03-4EE4-A0F2-5FF15BE98F0E}">
          <p14:sldIdLst>
            <p14:sldId id="710"/>
            <p14:sldId id="711"/>
          </p14:sldIdLst>
        </p14:section>
        <p14:section name="Relations" id="{BD60B6E9-85E7-49E8-9F66-AE28A5DD5D66}">
          <p14:sldIdLst>
            <p14:sldId id="679"/>
            <p14:sldId id="671"/>
            <p14:sldId id="712"/>
            <p14:sldId id="713"/>
            <p14:sldId id="681"/>
            <p14:sldId id="673"/>
            <p14:sldId id="682"/>
            <p14:sldId id="674"/>
            <p14:sldId id="677"/>
            <p14:sldId id="678"/>
            <p14:sldId id="714"/>
            <p14:sldId id="715"/>
            <p14:sldId id="716"/>
            <p14:sldId id="691"/>
            <p14:sldId id="725"/>
            <p14:sldId id="728"/>
            <p14:sldId id="729"/>
            <p14:sldId id="730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BC"/>
    <a:srgbClr val="F3CD60"/>
    <a:srgbClr val="FF5050"/>
    <a:srgbClr val="E85C0E"/>
    <a:srgbClr val="FBEEDC"/>
    <a:srgbClr val="CC0000"/>
    <a:srgbClr val="F0A22E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9926" autoAdjust="0"/>
  </p:normalViewPr>
  <p:slideViewPr>
    <p:cSldViewPr>
      <p:cViewPr varScale="1">
        <p:scale>
          <a:sx n="62" d="100"/>
          <a:sy n="62" d="100"/>
        </p:scale>
        <p:origin x="548" y="2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14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9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8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87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9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3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5025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895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8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11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1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0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8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30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5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4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6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04578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044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3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7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27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0.gif"/><Relationship Id="rId5" Type="http://schemas.openxmlformats.org/officeDocument/2006/relationships/image" Target="../media/image4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9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dirty="0"/>
              <a:t>Advanced Mapping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</a:t>
            </a:r>
            <a:r>
              <a:rPr lang="en-US" dirty="0" smtClean="0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9DF58AD9-61B0-44F4-AEA4-99B05E04B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133600"/>
            <a:ext cx="2872279" cy="25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(3)</a:t>
            </a:r>
            <a:endParaRPr lang="bg-BG" dirty="0"/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17A03FA6-8A06-4A7F-9863-9533F28AB3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46074"/>
            <a:ext cx="11804650" cy="5570537"/>
          </a:xfrm>
        </p:spPr>
        <p:txBody>
          <a:bodyPr/>
          <a:lstStyle/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812A5-594A-4D5B-A51F-D5A092810864}"/>
              </a:ext>
            </a:extLst>
          </p:cNvPr>
          <p:cNvSpPr txBox="1">
            <a:spLocks/>
          </p:cNvSpPr>
          <p:nvPr/>
        </p:nvSpPr>
        <p:spPr>
          <a:xfrm>
            <a:off x="684212" y="1836000"/>
            <a:ext cx="617220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>
                <a:solidFill>
                  <a:schemeClr val="tx1"/>
                </a:solidFill>
              </a:rPr>
              <a:t>..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bike = new Bike();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car = new Car();</a:t>
            </a:r>
          </a:p>
          <a:p>
            <a:pPr lvl="1"/>
            <a:endParaRPr lang="en-US" sz="1800" noProof="1">
              <a:solidFill>
                <a:schemeClr val="tx1"/>
              </a:solidFill>
            </a:endParaRP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em.persist(bike);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em.persist(car);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7338D0-328D-41DC-87B6-2DF2EA1AF38E}"/>
              </a:ext>
            </a:extLst>
          </p:cNvPr>
          <p:cNvSpPr txBox="1">
            <a:spLocks/>
          </p:cNvSpPr>
          <p:nvPr/>
        </p:nvSpPr>
        <p:spPr>
          <a:xfrm>
            <a:off x="684212" y="1311157"/>
            <a:ext cx="61722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Main.java</a:t>
            </a:r>
          </a:p>
        </p:txBody>
      </p:sp>
      <p:graphicFrame>
        <p:nvGraphicFramePr>
          <p:cNvPr id="13" name="Group 49">
            <a:extLst>
              <a:ext uri="{FF2B5EF4-FFF2-40B4-BE49-F238E27FC236}">
                <a16:creationId xmlns:a16="http://schemas.microsoft.com/office/drawing/2014/main" id="{16C517A5-BD8D-485E-A897-298AEC3FD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89048"/>
              </p:ext>
            </p:extLst>
          </p:nvPr>
        </p:nvGraphicFramePr>
        <p:xfrm>
          <a:off x="1522412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bikes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"BIKE"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14" name="Group 49">
            <a:extLst>
              <a:ext uri="{FF2B5EF4-FFF2-40B4-BE49-F238E27FC236}">
                <a16:creationId xmlns:a16="http://schemas.microsoft.com/office/drawing/2014/main" id="{8D17C8D4-8560-41F4-B147-D49274B51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543300"/>
              </p:ext>
            </p:extLst>
          </p:nvPr>
        </p:nvGraphicFramePr>
        <p:xfrm>
          <a:off x="6246812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"CAR"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Disadvantages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Repeating information in each table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Changes in super class involves changes in all subclass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tables</a:t>
            </a:r>
            <a:endParaRPr lang="en-US" sz="3200" dirty="0"/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foreign keys involved (unrelated tables)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NULL values – no unneeded fields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Simple style to implement inheritance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mapping</a:t>
            </a:r>
            <a:endParaRPr lang="bg-BG" sz="3200" dirty="0"/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Conclusion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C5808D2-6DA5-447E-A53D-39144115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7120" y="3876916"/>
            <a:ext cx="2442618" cy="26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Joined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55802"/>
            <a:ext cx="11804650" cy="5570537"/>
          </a:xfrm>
        </p:spPr>
        <p:txBody>
          <a:bodyPr/>
          <a:lstStyle/>
          <a:p>
            <a:r>
              <a:rPr lang="en-US" dirty="0"/>
              <a:t>Table is defined for each class in the inheritance hierarchy</a:t>
            </a:r>
          </a:p>
          <a:p>
            <a:pPr lvl="1"/>
            <a:r>
              <a:rPr lang="en-US" dirty="0"/>
              <a:t>Storing of that class </a:t>
            </a:r>
            <a:r>
              <a:rPr lang="en-US" b="1" dirty="0">
                <a:solidFill>
                  <a:schemeClr val="bg1"/>
                </a:solidFill>
              </a:rPr>
              <a:t>only the local attributes </a:t>
            </a:r>
          </a:p>
          <a:p>
            <a:pPr lvl="1"/>
            <a:r>
              <a:rPr lang="en-US" dirty="0"/>
              <a:t>Each table must store object's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Резултат с изображение за hierarchy icon">
            <a:extLst>
              <a:ext uri="{FF2B5EF4-FFF2-40B4-BE49-F238E27FC236}">
                <a16:creationId xmlns:a16="http://schemas.microsoft.com/office/drawing/2014/main" id="{332841A3-CC32-4697-BD75-009763F4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12" y="4572000"/>
            <a:ext cx="1729468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9212" y="1894947"/>
            <a:ext cx="73152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@Table(name = "vehicles")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@Inheritance(strategy = InheritanceType.JOINED)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public abstract class Vehicle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@Id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@GeneratedValue(strategy = GenerationType.TABLE)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int id;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@Basic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String model;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Vehicle() {}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Vehicle(String model)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    this.model = model;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89212" y="1385989"/>
            <a:ext cx="7315200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75612" y="198120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75612" y="3816816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8916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55712" y="2438400"/>
            <a:ext cx="9829800" cy="2329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@MappedSuperclass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</a:t>
            </a:r>
            <a:r>
              <a:rPr lang="en-US" sz="2200" noProof="1"/>
              <a:t>TransportationVehicle</a:t>
            </a:r>
            <a:r>
              <a:rPr lang="en-US" sz="22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int loadCapacity;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55712" y="1850253"/>
            <a:ext cx="98298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TransportationVehicle.java</a:t>
            </a:r>
          </a:p>
        </p:txBody>
      </p:sp>
    </p:spTree>
    <p:extLst>
      <p:ext uri="{BB962C8B-B14F-4D97-AF65-F5344CB8AC3E}">
        <p14:creationId xmlns:p14="http://schemas.microsoft.com/office/powerpoint/2010/main" val="5240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</a:t>
            </a:r>
            <a:r>
              <a:rPr lang="en-US" dirty="0" smtClean="0"/>
              <a:t>Class Strategy: </a:t>
            </a:r>
            <a:r>
              <a:rPr lang="en-US" dirty="0"/>
              <a:t>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177944"/>
            <a:ext cx="1051560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@MappedSuperclass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PassengerVehicle</a:t>
            </a:r>
            <a:r>
              <a:rPr lang="en-US" sz="2400" noProof="1">
                <a:solidFill>
                  <a:schemeClr val="tx1"/>
                </a:solidFill>
              </a:rPr>
              <a:t> extends Vehicle </a:t>
            </a:r>
            <a:r>
              <a:rPr lang="en-US" sz="2400" noProof="1" smtClean="0">
                <a:solidFill>
                  <a:schemeClr val="tx1"/>
                </a:solidFill>
              </a:rPr>
              <a:t>{   </a:t>
            </a:r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</a:t>
            </a:r>
            <a:r>
              <a:rPr lang="en-US" sz="2400" noProof="1" smtClean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 noOfpassengers;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PassengerVehicle(String model) {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</a:t>
            </a:r>
            <a:r>
              <a:rPr lang="en-US" sz="2400" noProof="1"/>
              <a:t>super</a:t>
            </a:r>
            <a:r>
              <a:rPr lang="en-US" sz="2400" noProof="1">
                <a:solidFill>
                  <a:schemeClr val="tx1"/>
                </a:solidFill>
              </a:rPr>
              <a:t>(model);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// Getters and setters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528178"/>
            <a:ext cx="1051560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PassengerVehicle.java</a:t>
            </a:r>
          </a:p>
        </p:txBody>
      </p:sp>
    </p:spTree>
    <p:extLst>
      <p:ext uri="{BB962C8B-B14F-4D97-AF65-F5344CB8AC3E}">
        <p14:creationId xmlns:p14="http://schemas.microsoft.com/office/powerpoint/2010/main" val="27319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Per Class </a:t>
            </a:r>
            <a:r>
              <a:rPr lang="en-GB" dirty="0" smtClean="0"/>
              <a:t>Strategy</a:t>
            </a:r>
            <a:r>
              <a:rPr lang="en-GB" dirty="0"/>
              <a:t>: Example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8110" y="2315334"/>
            <a:ext cx="5670102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 smtClean="0">
                <a:solidFill>
                  <a:schemeClr val="bg1"/>
                </a:solidFill>
              </a:rPr>
              <a:t>TransportationVehicle</a:t>
            </a:r>
            <a:r>
              <a:rPr lang="en-GB" sz="1600" noProof="1" smtClean="0">
                <a:solidFill>
                  <a:schemeClr val="tx1"/>
                </a:solidFill>
              </a:rPr>
              <a:t> {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model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8110" y="1786882"/>
            <a:ext cx="567010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321424" y="2315334"/>
            <a:ext cx="5564188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model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super(model);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321424" y="1786882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</p:spTree>
    <p:extLst>
      <p:ext uri="{BB962C8B-B14F-4D97-AF65-F5344CB8AC3E}">
        <p14:creationId xmlns:p14="http://schemas.microsoft.com/office/powerpoint/2010/main" val="8822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</a:t>
            </a:r>
            <a:r>
              <a:rPr lang="en-US" dirty="0" smtClean="0"/>
              <a:t>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5304" y="1150938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7542212" y="3828182"/>
            <a:ext cx="254801" cy="5365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4375360" y="2899932"/>
            <a:ext cx="485910" cy="26233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9">
            <a:extLst>
              <a:ext uri="{FF2B5EF4-FFF2-40B4-BE49-F238E27FC236}">
                <a16:creationId xmlns:a16="http://schemas.microsoft.com/office/drawing/2014/main" id="{124970C2-1BDC-4B7B-B65B-B3BCB9922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95896"/>
              </p:ext>
            </p:extLst>
          </p:nvPr>
        </p:nvGraphicFramePr>
        <p:xfrm>
          <a:off x="5093917" y="1905000"/>
          <a:ext cx="3849688" cy="1755648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958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model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62039"/>
                  </a:ext>
                </a:extLst>
              </a:tr>
            </a:tbl>
          </a:graphicData>
        </a:graphic>
      </p:graphicFrame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01DD6741-518D-4D6C-B866-9FE6284CA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92695"/>
              </p:ext>
            </p:extLst>
          </p:nvPr>
        </p:nvGraphicFramePr>
        <p:xfrm>
          <a:off x="531812" y="327768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563802"/>
              </p:ext>
            </p:extLst>
          </p:nvPr>
        </p:nvGraphicFramePr>
        <p:xfrm>
          <a:off x="5792130" y="4532693"/>
          <a:ext cx="5943600" cy="1316736"/>
        </p:xfrm>
        <a:graphic>
          <a:graphicData uri="http://schemas.openxmlformats.org/drawingml/2006/table">
            <a:tbl>
              <a:tblPr/>
              <a:tblGrid>
                <a:gridCol w="843945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3745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</a:tblGrid>
              <a:tr h="27074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trucks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Disadvantages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Multiple JOINS - for deep hierarchies it may give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poor </a:t>
            </a:r>
            <a:r>
              <a:rPr lang="en-GB" dirty="0"/>
              <a:t>performance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NULL values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repeating information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Foreign keys involved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Reduced changes in schema on </a:t>
            </a:r>
            <a:r>
              <a:rPr lang="en-GB" dirty="0" smtClean="0"/>
              <a:t>superclass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changes</a:t>
            </a:r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</a:t>
            </a:r>
            <a:r>
              <a:rPr lang="en-US" dirty="0" smtClean="0"/>
              <a:t>Strategy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2AFFE13-AA0A-46B4-8B55-F7F8F997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2325" y="3072938"/>
            <a:ext cx="2701323" cy="29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Single Table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695257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Simplest</a:t>
            </a:r>
            <a:r>
              <a:rPr lang="en-US" dirty="0"/>
              <a:t> and typically the best performing and best solution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single table is used to store all of the instances of the </a:t>
            </a:r>
            <a:r>
              <a:rPr lang="en-US" b="1" dirty="0">
                <a:solidFill>
                  <a:schemeClr val="bg1"/>
                </a:solidFill>
              </a:rPr>
              <a:t>entire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inheritance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column for every attribute of every 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discriminator column </a:t>
            </a:r>
            <a:r>
              <a:rPr lang="en-US" dirty="0"/>
              <a:t>is used to </a:t>
            </a:r>
            <a:r>
              <a:rPr lang="en-US" dirty="0" smtClean="0"/>
              <a:t>determine to </a:t>
            </a:r>
            <a:r>
              <a:rPr lang="en-US" dirty="0"/>
              <a:t>which class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particular </a:t>
            </a:r>
            <a:r>
              <a:rPr lang="en-US" dirty="0"/>
              <a:t>row belongs to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Persistence API Inheritance.</a:t>
            </a:r>
            <a:endParaRPr lang="en-US" dirty="0" smtClean="0"/>
          </a:p>
          <a:p>
            <a:r>
              <a:rPr lang="en-US" dirty="0"/>
              <a:t>Table Relations.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94011" y="1788292"/>
            <a:ext cx="77724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"vehicles")</a:t>
            </a:r>
          </a:p>
          <a:p>
            <a:r>
              <a:rPr lang="en-US" sz="2000" noProof="1"/>
              <a:t>@Inheritance(strategy = InheritanceType.SINGLE_TABLE)</a:t>
            </a:r>
          </a:p>
          <a:p>
            <a:r>
              <a:rPr lang="en-US" sz="2000" noProof="1"/>
              <a:t>@DiscriminatorColumn(name = "type")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@Id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@GeneratedValue(strategy = GenerationType.TABLE)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id</a:t>
            </a:r>
            <a:r>
              <a:rPr lang="en-US" sz="2000" noProof="1" smtClean="0">
                <a:solidFill>
                  <a:schemeClr val="tx1"/>
                </a:solidFill>
              </a:rPr>
              <a:t>;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@Basic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model</a:t>
            </a:r>
            <a:r>
              <a:rPr lang="en-US" sz="2000" noProof="1" smtClean="0">
                <a:solidFill>
                  <a:schemeClr val="tx1"/>
                </a:solidFill>
              </a:rPr>
              <a:t>;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protected Vehicle() {}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Vehicle(String model)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    this.model = model;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94011" y="1214701"/>
            <a:ext cx="7772400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02005" y="1905315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02005" y="4089289"/>
            <a:ext cx="3145841" cy="806354"/>
          </a:xfrm>
          <a:prstGeom prst="wedgeRoundRectCallout">
            <a:avLst>
              <a:gd name="adj1" fmla="val -53583"/>
              <a:gd name="adj2" fmla="val -3936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38045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36712" y="2758523"/>
            <a:ext cx="89154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@MappedSuperclass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TransportationVehicle</a:t>
            </a:r>
            <a:r>
              <a:rPr lang="en-US" sz="24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private int loadCapacity;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36712" y="2120299"/>
            <a:ext cx="8915400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TransportationVehicle.java</a:t>
            </a:r>
          </a:p>
        </p:txBody>
      </p:sp>
    </p:spTree>
    <p:extLst>
      <p:ext uri="{BB962C8B-B14F-4D97-AF65-F5344CB8AC3E}">
        <p14:creationId xmlns:p14="http://schemas.microsoft.com/office/powerpoint/2010/main" val="6252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2169407"/>
            <a:ext cx="8382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@MappedSuperclass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</a:t>
            </a:r>
            <a:r>
              <a:rPr lang="en-US" sz="2000" noProof="1"/>
              <a:t>PassengerVehicle</a:t>
            </a:r>
            <a:r>
              <a:rPr lang="en-US" sz="2000" noProof="1">
                <a:solidFill>
                  <a:schemeClr val="tx1"/>
                </a:solidFill>
              </a:rPr>
              <a:t> extends Vehicle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private int noOfpassengers;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PassengerVehicle(String model)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    </a:t>
            </a:r>
            <a:r>
              <a:rPr lang="en-US" sz="2000" noProof="1"/>
              <a:t>super</a:t>
            </a:r>
            <a:r>
              <a:rPr lang="en-US" sz="2000" noProof="1">
                <a:solidFill>
                  <a:schemeClr val="tx1"/>
                </a:solidFill>
              </a:rPr>
              <a:t>(model);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// Getters and setters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581260"/>
            <a:ext cx="8382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6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PassengerVehicle.java</a:t>
            </a:r>
          </a:p>
        </p:txBody>
      </p:sp>
    </p:spTree>
    <p:extLst>
      <p:ext uri="{BB962C8B-B14F-4D97-AF65-F5344CB8AC3E}">
        <p14:creationId xmlns:p14="http://schemas.microsoft.com/office/powerpoint/2010/main" val="12602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Per Class strategy: Example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8110" y="2315334"/>
            <a:ext cx="567010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@DiscriminatorValue(values = "truck")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model 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8110" y="1786882"/>
            <a:ext cx="567010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321424" y="2315334"/>
            <a:ext cx="556418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@DiscriminatorValue(values = "car")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model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super(model);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321424" y="1786882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</p:spTree>
    <p:extLst>
      <p:ext uri="{BB962C8B-B14F-4D97-AF65-F5344CB8AC3E}">
        <p14:creationId xmlns:p14="http://schemas.microsoft.com/office/powerpoint/2010/main" val="31850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450319"/>
              </p:ext>
            </p:extLst>
          </p:nvPr>
        </p:nvGraphicFramePr>
        <p:xfrm>
          <a:off x="683375" y="1981200"/>
          <a:ext cx="10777623" cy="1758168"/>
        </p:xfrm>
        <a:graphic>
          <a:graphicData uri="http://schemas.openxmlformats.org/drawingml/2006/table">
            <a:tbl>
              <a:tblPr/>
              <a:tblGrid>
                <a:gridCol w="852617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137467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98281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  <a:gridCol w="2670847">
                  <a:extLst>
                    <a:ext uri="{9D8B030D-6E8A-4147-A177-3AD203B41FA5}">
                      <a16:colId xmlns:a16="http://schemas.microsoft.com/office/drawing/2014/main" val="3655739698"/>
                    </a:ext>
                  </a:extLst>
                </a:gridCol>
                <a:gridCol w="2881200">
                  <a:extLst>
                    <a:ext uri="{9D8B030D-6E8A-4147-A177-3AD203B41FA5}">
                      <a16:colId xmlns:a16="http://schemas.microsoft.com/office/drawing/2014/main" val="3865767395"/>
                    </a:ext>
                  </a:extLst>
                </a:gridCol>
              </a:tblGrid>
              <a:tr h="44143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259524"/>
                  </a:ext>
                </a:extLst>
              </a:tr>
            </a:tbl>
          </a:graphicData>
        </a:graphic>
      </p:graphicFrame>
      <p:sp>
        <p:nvSpPr>
          <p:cNvPr id="10" name="AutoShape 7">
            <a:extLst>
              <a:ext uri="{FF2B5EF4-FFF2-40B4-BE49-F238E27FC236}">
                <a16:creationId xmlns:a16="http://schemas.microsoft.com/office/drawing/2014/main" id="{A8AF3D7E-0E35-424A-B988-C4A82124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2" y="3987030"/>
            <a:ext cx="3124200" cy="582600"/>
          </a:xfrm>
          <a:prstGeom prst="wedgeRoundRectCallout">
            <a:avLst>
              <a:gd name="adj1" fmla="val -40500"/>
              <a:gd name="adj2" fmla="val -7721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Discriminator column</a:t>
            </a:r>
          </a:p>
        </p:txBody>
      </p:sp>
    </p:spTree>
    <p:extLst>
      <p:ext uri="{BB962C8B-B14F-4D97-AF65-F5344CB8AC3E}">
        <p14:creationId xmlns:p14="http://schemas.microsoft.com/office/powerpoint/2010/main" val="42644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One-to-One, One-to-Many, </a:t>
            </a:r>
            <a:r>
              <a:rPr lang="en-GB" dirty="0" smtClean="0"/>
              <a:t>Many-to-Many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1447800"/>
            <a:ext cx="224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6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lang="en" sz="40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3212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C63332-7A0B-47DE-BC46-D9C4875CC35A}"/>
              </a:ext>
            </a:extLst>
          </p:cNvPr>
          <p:cNvSpPr txBox="1">
            <a:spLocks noChangeArrowheads="1"/>
          </p:cNvSpPr>
          <p:nvPr/>
        </p:nvSpPr>
        <p:spPr>
          <a:xfrm>
            <a:off x="224435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There are several types of database relationships: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Many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Many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 to Many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 Referencing </a:t>
            </a:r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975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03812" y="316506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00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62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708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70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7358" y="2636760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123952"/>
              </p:ext>
            </p:extLst>
          </p:nvPr>
        </p:nvGraphicFramePr>
        <p:xfrm>
          <a:off x="684212" y="2362200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692107"/>
              </p:ext>
            </p:extLst>
          </p:nvPr>
        </p:nvGraphicFramePr>
        <p:xfrm>
          <a:off x="8055188" y="2362200"/>
          <a:ext cx="3282624" cy="1531620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1" lang="en-US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en-US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Getters and setters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26143" y="1858567"/>
            <a:ext cx="8382000" cy="4666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@Entity</a:t>
            </a:r>
          </a:p>
          <a:p>
            <a:r>
              <a:rPr lang="en-US" noProof="1"/>
              <a:t>@Table(name = "shampoos")</a:t>
            </a:r>
          </a:p>
          <a:p>
            <a:r>
              <a:rPr lang="en-US" noProof="1"/>
              <a:t>@Inheritance(strategy = InheritanceType.SINGLE_TABLE)</a:t>
            </a:r>
          </a:p>
          <a:p>
            <a:r>
              <a:rPr lang="en-US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@OneToOne(optional = false)</a:t>
            </a:r>
          </a:p>
          <a:p>
            <a:r>
              <a:rPr lang="en-US" noProof="1"/>
              <a:t>    @JoinColumn(name = "label_id"</a:t>
            </a:r>
            <a:r>
              <a:rPr lang="en-US" noProof="1">
                <a:solidFill>
                  <a:schemeClr val="tx1"/>
                </a:solidFill>
              </a:rPr>
              <a:t>, 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referencedColumnName = "id"</a:t>
            </a:r>
            <a:r>
              <a:rPr lang="en-US" noProof="1">
                <a:solidFill>
                  <a:schemeClr val="tx1"/>
                </a:solidFill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BasicLabel label;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26143" y="1252659"/>
            <a:ext cx="8382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70212" y="3429000"/>
            <a:ext cx="3429000" cy="459854"/>
          </a:xfrm>
          <a:prstGeom prst="wedgeRoundRectCallout">
            <a:avLst>
              <a:gd name="adj1" fmla="val -53820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698355"/>
            <a:ext cx="2743200" cy="461898"/>
          </a:xfrm>
          <a:prstGeom prst="wedgeRoundRectCallout">
            <a:avLst>
              <a:gd name="adj1" fmla="val -59092"/>
              <a:gd name="adj2" fmla="val 395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30243" y="4767782"/>
            <a:ext cx="2616969" cy="675172"/>
          </a:xfrm>
          <a:prstGeom prst="wedgeRoundRectCallout">
            <a:avLst>
              <a:gd name="adj1" fmla="val -56515"/>
              <a:gd name="adj2" fmla="val -279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labels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960812" y="5462530"/>
            <a:ext cx="2590800" cy="675607"/>
          </a:xfrm>
          <a:prstGeom prst="wedgeRoundRectCallout">
            <a:avLst>
              <a:gd name="adj1" fmla="val -54633"/>
              <a:gd name="adj2" fmla="val -426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52031" y="3098692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82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44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190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52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5577" y="2570392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9634"/>
              </p:ext>
            </p:extLst>
          </p:nvPr>
        </p:nvGraphicFramePr>
        <p:xfrm>
          <a:off x="684212" y="2295832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201794"/>
              </p:ext>
            </p:extLst>
          </p:nvPr>
        </p:nvGraphicFramePr>
        <p:xfrm>
          <a:off x="8234455" y="2286000"/>
          <a:ext cx="3282624" cy="2416973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393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0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shampoo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getShampoo():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setShampoo(): void </a:t>
                      </a:r>
                      <a:endParaRPr kumimoji="1" lang="en-US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6812" y="2133600"/>
            <a:ext cx="7391400" cy="38387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"labels")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BasicLabel implements Label{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@OneToOne(mappedBy = "label", </a:t>
            </a:r>
          </a:p>
          <a:p>
            <a:pPr lvl="1"/>
            <a:r>
              <a:rPr lang="en-US" noProof="1"/>
              <a:t>    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BasicShampoo basicShampoo;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36812" y="1527692"/>
            <a:ext cx="7391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BasicLabel.java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32512" y="3276600"/>
            <a:ext cx="4038600" cy="433351"/>
          </a:xfrm>
          <a:prstGeom prst="wedgeRoundRectCallout">
            <a:avLst>
              <a:gd name="adj1" fmla="val -53855"/>
              <a:gd name="adj2" fmla="val 415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649003" y="4319102"/>
            <a:ext cx="3124200" cy="533849"/>
          </a:xfrm>
          <a:prstGeom prst="wedgeRoundRectCallout">
            <a:avLst>
              <a:gd name="adj1" fmla="val -54633"/>
              <a:gd name="adj2" fmla="val -446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</p:spTree>
    <p:extLst>
      <p:ext uri="{BB962C8B-B14F-4D97-AF65-F5344CB8AC3E}">
        <p14:creationId xmlns:p14="http://schemas.microsoft.com/office/powerpoint/2010/main" val="17111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4434" y="2966066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08086" y="2966066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086" y="2825137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61434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37634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9834" y="244858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823034" y="2794511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7038ABD4-9666-4D4E-AC81-B67120C81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21927"/>
              </p:ext>
            </p:extLst>
          </p:nvPr>
        </p:nvGraphicFramePr>
        <p:xfrm>
          <a:off x="412834" y="248521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productionBatch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115BAF2B-49DB-4825-B49F-AD7C7B66E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42620"/>
              </p:ext>
            </p:extLst>
          </p:nvPr>
        </p:nvGraphicFramePr>
        <p:xfrm>
          <a:off x="8718634" y="2480139"/>
          <a:ext cx="3014578" cy="809484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27112" y="2057400"/>
            <a:ext cx="100584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@Entity</a:t>
            </a:r>
          </a:p>
          <a:p>
            <a:r>
              <a:rPr lang="en-US" sz="2200" noProof="1"/>
              <a:t>@Table(name = "shampoos")</a:t>
            </a:r>
          </a:p>
          <a:p>
            <a:r>
              <a:rPr lang="en-US" sz="2200" noProof="1"/>
              <a:t>@Inheritance(strategy = InheritanceType.SINGLE_TABLE)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  <a:r>
              <a:rPr lang="en-US" sz="2200" noProof="1"/>
              <a:t>@ManyToOne(optional = false)</a:t>
            </a:r>
          </a:p>
          <a:p>
            <a:r>
              <a:rPr lang="en-US" sz="2200" noProof="1"/>
              <a:t>    @JoinColumn(name = "batch_id", referencedColumnName = "id")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ProductionBatch batch;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27112" y="1451492"/>
            <a:ext cx="10058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08212" y="3925778"/>
            <a:ext cx="3591922" cy="378044"/>
          </a:xfrm>
          <a:prstGeom prst="wedgeRoundRectCallout">
            <a:avLst>
              <a:gd name="adj1" fmla="val -38521"/>
              <a:gd name="adj2" fmla="val 781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89662" y="3924157"/>
            <a:ext cx="2933702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23012" y="5488954"/>
            <a:ext cx="2362202" cy="910708"/>
          </a:xfrm>
          <a:prstGeom prst="wedgeRoundRectCallout">
            <a:avLst>
              <a:gd name="adj1" fmla="val -36766"/>
              <a:gd name="adj2" fmla="val -6678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63261" y="5488954"/>
            <a:ext cx="2796939" cy="761540"/>
          </a:xfrm>
          <a:prstGeom prst="wedgeRoundRectCallout">
            <a:avLst>
              <a:gd name="adj1" fmla="val -37044"/>
              <a:gd name="adj2" fmla="val -741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batches</a:t>
            </a:r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7700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CD7F8A76-96C7-486B-A85F-DFB8E1BC1847}"/>
              </a:ext>
            </a:extLst>
          </p:cNvPr>
          <p:cNvCxnSpPr/>
          <p:nvPr/>
        </p:nvCxnSpPr>
        <p:spPr>
          <a:xfrm>
            <a:off x="5621580" y="265682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B31B747B-4846-4B83-9F69-7AFA486CA2AB}"/>
              </a:ext>
            </a:extLst>
          </p:cNvPr>
          <p:cNvCxnSpPr/>
          <p:nvPr/>
        </p:nvCxnSpPr>
        <p:spPr>
          <a:xfrm flipH="1">
            <a:off x="5635232" y="2656820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AD07A69B-5183-48EF-9532-8036EFE7B35D}"/>
              </a:ext>
            </a:extLst>
          </p:cNvPr>
          <p:cNvCxnSpPr/>
          <p:nvPr/>
        </p:nvCxnSpPr>
        <p:spPr>
          <a:xfrm>
            <a:off x="5635232" y="2515891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C3991DE1-6319-44E6-9C04-0C2A6CADC8CF}"/>
              </a:ext>
            </a:extLst>
          </p:cNvPr>
          <p:cNvCxnSpPr/>
          <p:nvPr/>
        </p:nvCxnSpPr>
        <p:spPr>
          <a:xfrm>
            <a:off x="8288580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D2D7B6E4-DE98-4865-AE4C-090B3FF5B667}"/>
              </a:ext>
            </a:extLst>
          </p:cNvPr>
          <p:cNvCxnSpPr/>
          <p:nvPr/>
        </p:nvCxnSpPr>
        <p:spPr>
          <a:xfrm>
            <a:off x="8364780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3">
            <a:extLst>
              <a:ext uri="{FF2B5EF4-FFF2-40B4-BE49-F238E27FC236}">
                <a16:creationId xmlns:a16="http://schemas.microsoft.com/office/drawing/2014/main" id="{3C6F5E51-58CA-445D-98E3-EEFC2CB282AE}"/>
              </a:ext>
            </a:extLst>
          </p:cNvPr>
          <p:cNvSpPr txBox="1"/>
          <p:nvPr/>
        </p:nvSpPr>
        <p:spPr>
          <a:xfrm>
            <a:off x="6016980" y="213360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FA8AB829-CC3C-443D-9D7F-93A7E5135BF7}"/>
              </a:ext>
            </a:extLst>
          </p:cNvPr>
          <p:cNvCxnSpPr/>
          <p:nvPr/>
        </p:nvCxnSpPr>
        <p:spPr>
          <a:xfrm>
            <a:off x="5850180" y="2485265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9">
            <a:extLst>
              <a:ext uri="{FF2B5EF4-FFF2-40B4-BE49-F238E27FC236}">
                <a16:creationId xmlns:a16="http://schemas.microsoft.com/office/drawing/2014/main" id="{A6AD0B75-3598-436A-BE54-29117FCC6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23131"/>
              </p:ext>
            </p:extLst>
          </p:nvPr>
        </p:nvGraphicFramePr>
        <p:xfrm>
          <a:off x="530580" y="198120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productionBatch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38" name="Group 49">
            <a:extLst>
              <a:ext uri="{FF2B5EF4-FFF2-40B4-BE49-F238E27FC236}">
                <a16:creationId xmlns:a16="http://schemas.microsoft.com/office/drawing/2014/main" id="{13B8F54E-B4F3-495D-BD27-CD001CDB7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57637"/>
              </p:ext>
            </p:extLst>
          </p:nvPr>
        </p:nvGraphicFramePr>
        <p:xfrm>
          <a:off x="8642434" y="1981200"/>
          <a:ext cx="3014578" cy="2903220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shampoos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Set&lt;BasicShampoo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2246871"/>
            <a:ext cx="11125196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"batches")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ProductionBatch implements Batch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@OneToMany(mappedBy = "batch", targetEntity = BasicShampoo.class, </a:t>
            </a:r>
          </a:p>
          <a:p>
            <a:pPr lvl="1"/>
            <a:r>
              <a:rPr lang="en-US" noProof="1"/>
              <a:t>	       fetch = FetchType.LAZY, cascade = CascadeType.ALL)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Set&lt;Shampoo&gt; shampoos;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812" y="1640963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ProductionBatch.java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0812" y="3505200"/>
            <a:ext cx="3886200" cy="337369"/>
          </a:xfrm>
          <a:prstGeom prst="wedgeRoundRectCallout">
            <a:avLst>
              <a:gd name="adj1" fmla="val -39311"/>
              <a:gd name="adj2" fmla="val 86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89910" y="3456419"/>
            <a:ext cx="3124200" cy="386150"/>
          </a:xfrm>
          <a:prstGeom prst="wedgeRoundRectCallout">
            <a:avLst>
              <a:gd name="adj1" fmla="val -40148"/>
              <a:gd name="adj2" fmla="val 819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3012" y="4680133"/>
            <a:ext cx="2133600" cy="378044"/>
          </a:xfrm>
          <a:prstGeom prst="wedgeRoundRectCallout">
            <a:avLst>
              <a:gd name="adj1" fmla="val -54125"/>
              <a:gd name="adj2" fmla="val -447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 type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37612" y="4680133"/>
            <a:ext cx="2057400" cy="378044"/>
          </a:xfrm>
          <a:prstGeom prst="wedgeRoundRectCallout">
            <a:avLst>
              <a:gd name="adj1" fmla="val -57897"/>
              <a:gd name="adj2" fmla="val -3957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type</a:t>
            </a:r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55" y="1997644"/>
            <a:ext cx="116586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"shampoos")</a:t>
            </a:r>
          </a:p>
          <a:p>
            <a:r>
              <a:rPr lang="en-US" sz="2000" noProof="1"/>
              <a:t>@Inheritance(strategy = InheritanceType.SINGLE_TABLE)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 smtClean="0">
                <a:solidFill>
                  <a:schemeClr val="tx1"/>
                </a:solidFill>
              </a:rPr>
              <a:t>//…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@ManyToMany</a:t>
            </a:r>
          </a:p>
          <a:p>
            <a:r>
              <a:rPr lang="en-US" sz="2000" noProof="1"/>
              <a:t>    @JoinTable(name = "shampoos_ingredients",</a:t>
            </a:r>
          </a:p>
          <a:p>
            <a:r>
              <a:rPr lang="en-US" sz="2000" noProof="1"/>
              <a:t>    joinColumns = @JoinColumn(name = "shampoo_id", referencedColumnName = "id"),</a:t>
            </a:r>
          </a:p>
          <a:p>
            <a:r>
              <a:rPr lang="en-US" sz="2000" noProof="1"/>
              <a:t>    inverseJoinColumns = @JoinColumn(name = "ingredient_id", referencedColumnName = "id"))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Set&lt;BasicIngredient&gt; ingredients;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355" y="1391736"/>
            <a:ext cx="116586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0012" y="3505200"/>
            <a:ext cx="3763427" cy="378044"/>
          </a:xfrm>
          <a:prstGeom prst="wedgeRoundRectCallout">
            <a:avLst>
              <a:gd name="adj1" fmla="val -53468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Many-To-Many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49945" y="3429000"/>
            <a:ext cx="1835067" cy="635446"/>
          </a:xfrm>
          <a:prstGeom prst="wedgeRoundRectCallout">
            <a:avLst>
              <a:gd name="adj1" fmla="val -39819"/>
              <a:gd name="adj2" fmla="val 7478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85012" y="5340747"/>
            <a:ext cx="2971800" cy="575303"/>
          </a:xfrm>
          <a:prstGeom prst="wedgeRoundRectCallout">
            <a:avLst>
              <a:gd name="adj1" fmla="val -36127"/>
              <a:gd name="adj2" fmla="val -81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mapping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92952" y="3854273"/>
            <a:ext cx="2051696" cy="649767"/>
          </a:xfrm>
          <a:prstGeom prst="wedgeRoundRectCallout">
            <a:avLst>
              <a:gd name="adj1" fmla="val -62382"/>
              <a:gd name="adj2" fmla="val 391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shampoos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630552" y="3581400"/>
            <a:ext cx="1952024" cy="750894"/>
          </a:xfrm>
          <a:prstGeom prst="wedgeRoundRectCallout">
            <a:avLst>
              <a:gd name="adj1" fmla="val 2370"/>
              <a:gd name="adj2" fmla="val 729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ingredients</a:t>
            </a:r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17608" y="1891058"/>
            <a:ext cx="9601204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"ingredients")</a:t>
            </a:r>
          </a:p>
          <a:p>
            <a:pPr lvl="1"/>
            <a:r>
              <a:rPr lang="en-US" noProof="1"/>
              <a:t>@Inheritance(strategy = InheritanceType.SINGLE_TABLE)</a:t>
            </a:r>
          </a:p>
          <a:p>
            <a:pPr lvl="1"/>
            <a:r>
              <a:rPr lang="en-US" noProof="1"/>
              <a:t>@DiscriminatorColumn(name = "type", discriminatorType = DiscriminatorType.STRING)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abstract class BasicIngredient implements Ingredient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@ManyToMany(mappedBy = "ingredients", 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Set&lt;BasicShampoo&gt; shampoos;</a:t>
            </a:r>
            <a:br>
              <a:rPr lang="en-US" noProof="1">
                <a:solidFill>
                  <a:schemeClr val="tx1"/>
                </a:solidFill>
              </a:rPr>
            </a:br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7608" y="1285150"/>
            <a:ext cx="96012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BasicIngredient.java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191000"/>
            <a:ext cx="4038600" cy="282737"/>
          </a:xfrm>
          <a:prstGeom prst="wedgeRoundRectCallout">
            <a:avLst>
              <a:gd name="adj1" fmla="val -54755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13212" y="4902023"/>
            <a:ext cx="3200400" cy="279578"/>
          </a:xfrm>
          <a:prstGeom prst="wedgeRoundRectCallout">
            <a:avLst>
              <a:gd name="adj1" fmla="val -55431"/>
              <a:gd name="adj2" fmla="val 8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Fetch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7"/>
            <a:ext cx="11804650" cy="5570538"/>
          </a:xfrm>
        </p:spPr>
        <p:txBody>
          <a:bodyPr/>
          <a:lstStyle/>
          <a:p>
            <a:r>
              <a:rPr lang="en-US" dirty="0"/>
              <a:t>Fetching – retrieve objects from the database</a:t>
            </a:r>
          </a:p>
          <a:p>
            <a:pPr lvl="1"/>
            <a:r>
              <a:rPr lang="en-US" dirty="0"/>
              <a:t>Fetched entities are stored in the </a:t>
            </a:r>
            <a:r>
              <a:rPr lang="en-US" b="1" dirty="0">
                <a:solidFill>
                  <a:schemeClr val="bg1"/>
                </a:solidFill>
              </a:rPr>
              <a:t>Persistence Context </a:t>
            </a:r>
            <a:r>
              <a:rPr lang="en-US" dirty="0"/>
              <a:t>as cache</a:t>
            </a:r>
          </a:p>
          <a:p>
            <a:r>
              <a:rPr lang="en-US" dirty="0"/>
              <a:t>Retrieval of an entity object might cause automatic retrieval of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entity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Strategies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46074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Fetching Strategies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EAGER – retrieves all entity objects reachable through fetched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Can cause </a:t>
            </a:r>
            <a:r>
              <a:rPr lang="en-US" b="1" dirty="0">
                <a:solidFill>
                  <a:schemeClr val="bg1"/>
                </a:solidFill>
              </a:rPr>
              <a:t>slowdown</a:t>
            </a:r>
            <a:r>
              <a:rPr lang="en-US" dirty="0"/>
              <a:t> when used with a big data </a:t>
            </a:r>
            <a:r>
              <a:rPr lang="en-US" dirty="0" smtClean="0"/>
              <a:t>source</a:t>
            </a:r>
            <a:r>
              <a:rPr lang="en-US" dirty="0">
                <a:solidFill>
                  <a:srgbClr val="F3CD60"/>
                </a:solidFill>
              </a:rPr>
              <a:t>	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retrieves all reachable entity objects </a:t>
            </a:r>
            <a:r>
              <a:rPr lang="en-US" b="1" dirty="0">
                <a:solidFill>
                  <a:schemeClr val="bg1"/>
                </a:solidFill>
              </a:rPr>
              <a:t>only when fetched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entity's </a:t>
            </a:r>
            <a:r>
              <a:rPr lang="en-US" b="1" dirty="0">
                <a:solidFill>
                  <a:schemeClr val="bg1"/>
                </a:solidFill>
              </a:rPr>
              <a:t>getter method is called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4007A1D-0DAC-4359-BAAF-F4D436F0DC7E}"/>
              </a:ext>
            </a:extLst>
          </p:cNvPr>
          <p:cNvSpPr txBox="1">
            <a:spLocks/>
          </p:cNvSpPr>
          <p:nvPr/>
        </p:nvSpPr>
        <p:spPr>
          <a:xfrm>
            <a:off x="490994" y="4953000"/>
            <a:ext cx="11162385" cy="1449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University university = em.find((long) 1); </a:t>
            </a:r>
            <a:r>
              <a:rPr lang="en-US" noProof="1"/>
              <a:t>// this.students = null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/>
              <a:t>// The collection holding the students is populated when the getter is called</a:t>
            </a:r>
          </a:p>
          <a:p>
            <a:r>
              <a:rPr lang="en-US" noProof="1">
                <a:solidFill>
                  <a:schemeClr val="tx1"/>
                </a:solidFill>
              </a:rPr>
              <a:t>university.getStudents();</a:t>
            </a:r>
          </a:p>
        </p:txBody>
      </p:sp>
    </p:spTree>
    <p:extLst>
      <p:ext uri="{BB962C8B-B14F-4D97-AF65-F5344CB8AC3E}">
        <p14:creationId xmlns:p14="http://schemas.microsoft.com/office/powerpoint/2010/main" val="24463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800" y="1150938"/>
            <a:ext cx="11784012" cy="5570537"/>
          </a:xfrm>
        </p:spPr>
        <p:txBody>
          <a:bodyPr>
            <a:normAutofit/>
          </a:bodyPr>
          <a:lstStyle/>
          <a:p>
            <a:r>
              <a:rPr lang="en-US" noProof="1"/>
              <a:t>JPA translates </a:t>
            </a:r>
            <a:r>
              <a:rPr lang="en-US" b="1" noProof="1">
                <a:solidFill>
                  <a:schemeClr val="bg1"/>
                </a:solidFill>
              </a:rPr>
              <a:t>entity state transitions</a:t>
            </a:r>
            <a:r>
              <a:rPr lang="en-US" noProof="1"/>
              <a:t> to database </a:t>
            </a:r>
            <a:r>
              <a:rPr lang="en-US" b="1" noProof="1">
                <a:solidFill>
                  <a:schemeClr val="bg1"/>
                </a:solidFill>
              </a:rPr>
              <a:t>DML</a:t>
            </a:r>
            <a:r>
              <a:rPr lang="en-US" noProof="1"/>
              <a:t> 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statements</a:t>
            </a:r>
            <a:endParaRPr lang="en-US" noProof="1"/>
          </a:p>
          <a:p>
            <a:pPr lvl="1"/>
            <a:r>
              <a:rPr lang="en-US" dirty="0"/>
              <a:t>This behavior is configured through the </a:t>
            </a:r>
            <a:r>
              <a:rPr lang="en-US" b="1" dirty="0">
                <a:solidFill>
                  <a:schemeClr val="bg1"/>
                </a:solidFill>
              </a:rPr>
              <a:t>CascadeType</a:t>
            </a:r>
            <a:r>
              <a:rPr lang="en-US" dirty="0"/>
              <a:t> mappings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CascadeType.PERSIST</a:t>
            </a:r>
            <a:r>
              <a:rPr lang="en-US" sz="3200" noProof="1"/>
              <a:t>: means that save() or persist() </a:t>
            </a:r>
            <a:r>
              <a:rPr lang="bg-BG" sz="3200" noProof="1" smtClean="0"/>
              <a:t/>
            </a:r>
            <a:br>
              <a:rPr lang="bg-BG" sz="3200" noProof="1" smtClean="0"/>
            </a:br>
            <a:r>
              <a:rPr lang="en-US" sz="3200" noProof="1" smtClean="0"/>
              <a:t>operations </a:t>
            </a:r>
            <a:r>
              <a:rPr lang="en-US" sz="3200" noProof="1"/>
              <a:t>cascade to related entities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CascadeType.MERGE</a:t>
            </a:r>
            <a:r>
              <a:rPr lang="en-US" sz="3200" noProof="1"/>
              <a:t>: means that related entities are merged into managed state when the owning entity is merged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CascadeType.REFRESH</a:t>
            </a:r>
            <a:r>
              <a:rPr lang="en-US" sz="3200" noProof="1"/>
              <a:t>: does the same thing for the refresh() </a:t>
            </a:r>
            <a:r>
              <a:rPr lang="bg-BG" sz="3200" noProof="1" smtClean="0"/>
              <a:t/>
            </a:r>
            <a:br>
              <a:rPr lang="bg-BG" sz="3200" noProof="1" smtClean="0"/>
            </a:br>
            <a:r>
              <a:rPr lang="en-US" sz="3200" noProof="1" smtClean="0"/>
              <a:t>operation</a:t>
            </a:r>
            <a:endParaRPr lang="en-US" sz="3200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 Persistence API Inheritance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Fundamental Inheritance </a:t>
            </a:r>
            <a:r>
              <a:rPr lang="en-GB" dirty="0" smtClean="0"/>
              <a:t>Concepts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9F96E13-DBB9-400C-9592-2E746786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3" y="2192272"/>
            <a:ext cx="3200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b="1" noProof="1"/>
              <a:t>CascadeType.REMOVE</a:t>
            </a:r>
            <a:r>
              <a:rPr lang="en-US" noProof="1"/>
              <a:t>: removes all related entities association with this setting when the owning entity is deleted</a:t>
            </a:r>
          </a:p>
          <a:p>
            <a:r>
              <a:rPr lang="en-US" b="1" noProof="1"/>
              <a:t>CascadeType.DETACH</a:t>
            </a:r>
            <a:r>
              <a:rPr lang="en-US" noProof="1"/>
              <a:t>: detaches all related entities if a “manual detach” occurs</a:t>
            </a:r>
          </a:p>
          <a:p>
            <a:r>
              <a:rPr lang="en-US" b="1" noProof="1"/>
              <a:t>CascadeType.ALL</a:t>
            </a:r>
            <a:r>
              <a:rPr lang="en-US" noProof="1"/>
              <a:t>: is shorthand for all of the above </a:t>
            </a:r>
            <a:r>
              <a:rPr lang="en-US" noProof="1" smtClean="0"/>
              <a:t>cascade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 </a:t>
            </a:r>
            <a:r>
              <a:rPr lang="en-US" noProof="1"/>
              <a:t>operations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Relational databases don't support inheritance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It is implemented by JPA: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1"/>
                </a:solidFill>
              </a:rPr>
              <a:t>SINGLE_TABLE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1"/>
                </a:solidFill>
              </a:rPr>
              <a:t>TABLE_PER_CLASS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1"/>
                </a:solidFill>
              </a:rPr>
              <a:t>JOINED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Table relations are Un/Bidirectional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One-to-One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Many-to-One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Many-to-Many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83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23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6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dirty="0"/>
              <a:t>Inheritance is a fundamental concept in most programming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languages</a:t>
            </a:r>
            <a:endParaRPr lang="en-US" dirty="0"/>
          </a:p>
          <a:p>
            <a:pPr lvl="1"/>
            <a:r>
              <a:rPr lang="en-US" dirty="0"/>
              <a:t>SQL does not support this kind of relationships</a:t>
            </a:r>
          </a:p>
          <a:p>
            <a:r>
              <a:rPr lang="en-US" dirty="0"/>
              <a:t>Implemented by any JPA framework by </a:t>
            </a:r>
            <a:r>
              <a:rPr lang="en-US" b="1" dirty="0">
                <a:solidFill>
                  <a:schemeClr val="bg1"/>
                </a:solidFill>
              </a:rPr>
              <a:t>inheriting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Inheritance Strategies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495" y="1155802"/>
            <a:ext cx="11804650" cy="5570537"/>
          </a:xfrm>
        </p:spPr>
        <p:txBody>
          <a:bodyPr/>
          <a:lstStyle/>
          <a:p>
            <a:r>
              <a:rPr lang="en-US" dirty="0"/>
              <a:t>Implemented by 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javax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persistence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.Inheritance</a:t>
            </a:r>
            <a:r>
              <a:rPr lang="en-US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 smtClean="0">
                <a:solidFill>
                  <a:srgbClr val="F3CD60"/>
                </a:solidFill>
                <a:latin typeface="Consolas" panose="020B0609020204030204" pitchFamily="49" charset="0"/>
              </a:rPr>
              <a:t/>
            </a:r>
            <a:br>
              <a:rPr lang="bg-BG" sz="2800" b="1" dirty="0" smtClean="0">
                <a:solidFill>
                  <a:srgbClr val="F3CD60"/>
                </a:solidFill>
                <a:latin typeface="Consolas" panose="020B0609020204030204" pitchFamily="49" charset="0"/>
              </a:rPr>
            </a:br>
            <a:r>
              <a:rPr lang="en-US" dirty="0" smtClean="0"/>
              <a:t>annotation</a:t>
            </a:r>
            <a:endParaRPr lang="en-US" dirty="0"/>
          </a:p>
          <a:p>
            <a:r>
              <a:rPr lang="en-US" dirty="0"/>
              <a:t>The following mapping strategies are used to map the entity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data </a:t>
            </a:r>
            <a:r>
              <a:rPr lang="en-US" dirty="0"/>
              <a:t>to the underlying database:</a:t>
            </a:r>
          </a:p>
          <a:p>
            <a:pPr lvl="1"/>
            <a:r>
              <a:rPr lang="en-US" dirty="0"/>
              <a:t>A single </a:t>
            </a:r>
            <a:r>
              <a:rPr lang="en-US" b="1" dirty="0">
                <a:solidFill>
                  <a:schemeClr val="bg1"/>
                </a:solidFill>
              </a:rPr>
              <a:t>table per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hierarchy</a:t>
            </a:r>
          </a:p>
          <a:p>
            <a:pPr lvl="1"/>
            <a:r>
              <a:rPr lang="en-US" dirty="0"/>
              <a:t>A table per </a:t>
            </a:r>
            <a:r>
              <a:rPr lang="en-US" b="1" dirty="0">
                <a:solidFill>
                  <a:schemeClr val="bg1"/>
                </a:solidFill>
              </a:rPr>
              <a:t>concrete entity class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" strategy – mapping common fields in a single table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</a:t>
            </a:r>
            <a:r>
              <a:rPr lang="en-US" dirty="0" smtClean="0"/>
              <a:t>Class</a:t>
            </a:r>
            <a:r>
              <a:rPr lang="bg-BG" dirty="0" smtClean="0"/>
              <a:t> </a:t>
            </a:r>
            <a:r>
              <a:rPr lang="en-GB" dirty="0" smtClean="0"/>
              <a:t>Strategy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 creation for each entity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table defined for each concrete class in the inheritance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inheritance to be used in the object model, when it does not exist in the data model</a:t>
            </a:r>
          </a:p>
          <a:p>
            <a:pPr>
              <a:buClr>
                <a:schemeClr val="tx1"/>
              </a:buClr>
            </a:pPr>
            <a:r>
              <a:rPr lang="en-US" dirty="0"/>
              <a:t>Querying root or branch classes can be very difficult and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inefficient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2072552"/>
            <a:ext cx="9067800" cy="4404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@Entity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@Inheritance(strategy = InheritanceType.TABLE_PER_CLASS)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public abstract class Vehicle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@Id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@GeneratedValue(strategy = GenerationType.TABLE)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int id</a:t>
            </a:r>
            <a:r>
              <a:rPr lang="en-US" sz="2000" b="1" noProof="1" smtClean="0">
                <a:latin typeface="Consolas" panose="020B0609020204030204" pitchFamily="49" charset="0"/>
              </a:rPr>
              <a:t>;</a:t>
            </a:r>
            <a:endParaRPr lang="en-US" sz="2000" b="1" noProof="1">
              <a:latin typeface="Consolas" panose="020B0609020204030204" pitchFamily="49" charset="0"/>
            </a:endParaRP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@Basic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String model</a:t>
            </a:r>
            <a:r>
              <a:rPr lang="en-US" sz="2000" b="1" noProof="1" smtClean="0">
                <a:latin typeface="Consolas" panose="020B0609020204030204" pitchFamily="49" charset="0"/>
              </a:rPr>
              <a:t>;</a:t>
            </a:r>
            <a:endParaRPr lang="en-US" sz="2000" b="1" noProof="1">
              <a:latin typeface="Consolas" panose="020B0609020204030204" pitchFamily="49" charset="0"/>
            </a:endParaRP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Vehicle() {}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Vehicle(String model)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    this.model = model;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 smtClean="0">
                <a:latin typeface="Consolas" panose="020B0609020204030204" pitchFamily="49" charset="0"/>
              </a:rPr>
              <a:t>}</a:t>
            </a:r>
            <a:r>
              <a:rPr lang="bg-BG" sz="2000" b="1" noProof="1" smtClean="0">
                <a:latin typeface="Consolas" panose="020B0609020204030204" pitchFamily="49" charset="0"/>
              </a:rPr>
              <a:t/>
            </a:r>
            <a:br>
              <a:rPr lang="bg-BG" sz="2000" b="1" noProof="1" smtClean="0">
                <a:latin typeface="Consolas" panose="020B0609020204030204" pitchFamily="49" charset="0"/>
              </a:rPr>
            </a:br>
            <a:r>
              <a:rPr lang="en-US" sz="2000" b="1" noProof="1" smtClean="0">
                <a:latin typeface="Consolas" panose="020B0609020204030204" pitchFamily="49" charset="0"/>
              </a:rPr>
              <a:t>}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466644"/>
            <a:ext cx="90678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 algn="ctr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1812" y="191396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51812" y="3871599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8110" y="2315334"/>
            <a:ext cx="556418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"bikes")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Bike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model = "BIKE";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Bike(){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super(model);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8110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Bike.java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89077" y="2315334"/>
            <a:ext cx="556418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"cars")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Car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model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super(model);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189077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75012" y="2467769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66212" y="2492616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1983</Words>
  <Application>Microsoft Office PowerPoint</Application>
  <PresentationFormat>Custom</PresentationFormat>
  <Paragraphs>572</Paragraphs>
  <Slides>46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Hibernate (JPA) Code First Entity Relations</vt:lpstr>
      <vt:lpstr>Table of Content</vt:lpstr>
      <vt:lpstr>Questions</vt:lpstr>
      <vt:lpstr>PowerPoint Presentation</vt:lpstr>
      <vt:lpstr>Inheritance</vt:lpstr>
      <vt:lpstr>JPA Inheritance Strategies</vt:lpstr>
      <vt:lpstr>Table Per Class Strategy</vt:lpstr>
      <vt:lpstr>Table Per Class Strategy: Example</vt:lpstr>
      <vt:lpstr>Table Per Class Strategy: Example (2)</vt:lpstr>
      <vt:lpstr>Table Per Class Strategy: Example (3)</vt:lpstr>
      <vt:lpstr>Table Per Class Strategy: Conclusion</vt:lpstr>
      <vt:lpstr>Table Per Class: Joined</vt:lpstr>
      <vt:lpstr>Table Per Class Strategy: Example</vt:lpstr>
      <vt:lpstr>Table Per Class Strategy: Example (2)</vt:lpstr>
      <vt:lpstr>Table Per Class Strategy: Example (2)</vt:lpstr>
      <vt:lpstr>Table Per Class Strategy: Example (3)</vt:lpstr>
      <vt:lpstr>Results - Joined Strategy</vt:lpstr>
      <vt:lpstr>Results - Joined Strategy</vt:lpstr>
      <vt:lpstr>Table Per Class: Single Table</vt:lpstr>
      <vt:lpstr>Table Per Class strategy: Example</vt:lpstr>
      <vt:lpstr>Table Per Class strategy: Example (2)</vt:lpstr>
      <vt:lpstr>Table Per Class strategy: Example (2)</vt:lpstr>
      <vt:lpstr>Table Per Class strategy: Example (3)</vt:lpstr>
      <vt:lpstr>Results - Joined strategy</vt:lpstr>
      <vt:lpstr>PowerPoint Presentation</vt:lpstr>
      <vt:lpstr>Database Relationships</vt:lpstr>
      <vt:lpstr>One-To-One - Unidirectional</vt:lpstr>
      <vt:lpstr>One-To-One - Unidirectional</vt:lpstr>
      <vt:lpstr>One-To-One - Bidirectional</vt:lpstr>
      <vt:lpstr>One-To-One - Bidirectional</vt:lpstr>
      <vt:lpstr>Many-To-One - Unidirectional</vt:lpstr>
      <vt:lpstr>Many-To-One - Unidirectional</vt:lpstr>
      <vt:lpstr>One-To-Many - Bidirectional</vt:lpstr>
      <vt:lpstr>One-To-Many - Bidirectional</vt:lpstr>
      <vt:lpstr>Many-To-Many - Unidirectional</vt:lpstr>
      <vt:lpstr>Many-To-Many - Bidirectional</vt:lpstr>
      <vt:lpstr>Lazy Loading - Fetch Types</vt:lpstr>
      <vt:lpstr>Fetching Strategies</vt:lpstr>
      <vt:lpstr>Cascading</vt:lpstr>
      <vt:lpstr>Cascading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2018-11-04T11:39:11Z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