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74" r:id="rId2"/>
    <p:sldId id="530" r:id="rId3"/>
    <p:sldId id="531" r:id="rId4"/>
    <p:sldId id="586" r:id="rId5"/>
    <p:sldId id="612" r:id="rId6"/>
    <p:sldId id="613" r:id="rId7"/>
    <p:sldId id="614" r:id="rId8"/>
    <p:sldId id="615" r:id="rId9"/>
    <p:sldId id="552" r:id="rId10"/>
    <p:sldId id="590" r:id="rId11"/>
    <p:sldId id="591" r:id="rId12"/>
    <p:sldId id="592" r:id="rId13"/>
    <p:sldId id="593" r:id="rId14"/>
    <p:sldId id="594" r:id="rId15"/>
    <p:sldId id="595" r:id="rId16"/>
    <p:sldId id="596" r:id="rId17"/>
    <p:sldId id="597" r:id="rId18"/>
    <p:sldId id="598" r:id="rId19"/>
    <p:sldId id="599" r:id="rId20"/>
    <p:sldId id="600" r:id="rId21"/>
    <p:sldId id="601" r:id="rId22"/>
    <p:sldId id="602" r:id="rId23"/>
    <p:sldId id="603" r:id="rId24"/>
    <p:sldId id="605" r:id="rId25"/>
    <p:sldId id="606" r:id="rId26"/>
    <p:sldId id="607" r:id="rId27"/>
    <p:sldId id="563" r:id="rId28"/>
    <p:sldId id="608" r:id="rId29"/>
    <p:sldId id="587" r:id="rId30"/>
    <p:sldId id="609" r:id="rId31"/>
    <p:sldId id="610" r:id="rId32"/>
    <p:sldId id="611" r:id="rId33"/>
    <p:sldId id="532" r:id="rId34"/>
    <p:sldId id="528" r:id="rId35"/>
    <p:sldId id="492" r:id="rId36"/>
    <p:sldId id="493" r:id="rId37"/>
    <p:sldId id="529" r:id="rId38"/>
    <p:sldId id="40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530"/>
            <p14:sldId id="531"/>
          </p14:sldIdLst>
        </p14:section>
        <p14:section name="Filters" id="{C0C02304-EEAE-459C-93B0-65892C930305}">
          <p14:sldIdLst>
            <p14:sldId id="586"/>
            <p14:sldId id="612"/>
            <p14:sldId id="613"/>
            <p14:sldId id="614"/>
            <p14:sldId id="615"/>
          </p14:sldIdLst>
        </p14:section>
        <p14:section name="Spring Security" id="{BE109DFA-0A9A-4D2F-BCB3-94C01816B357}">
          <p14:sldIdLst>
            <p14:sldId id="552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5"/>
            <p14:sldId id="606"/>
            <p14:sldId id="607"/>
          </p14:sldIdLst>
        </p14:section>
        <p14:section name="CSRF" id="{479CE3D6-45E2-4FD1-AC19-C910EE418258}">
          <p14:sldIdLst>
            <p14:sldId id="563"/>
            <p14:sldId id="608"/>
          </p14:sldIdLst>
        </p14:section>
        <p14:section name="Thymeleaf Security" id="{288FCF4A-E43D-452B-BDC8-F88A9ECA0E80}">
          <p14:sldIdLst>
            <p14:sldId id="587"/>
            <p14:sldId id="609"/>
            <p14:sldId id="610"/>
            <p14:sldId id="611"/>
          </p14:sldIdLst>
        </p14:section>
        <p14:section name="Conclusion" id="{10E03AB1-9AA8-4E86-9A64-D741901E50A2}">
          <p14:sldIdLst>
            <p14:sldId id="532"/>
            <p14:sldId id="528"/>
            <p14:sldId id="492"/>
            <p14:sldId id="493"/>
            <p14:sldId id="529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ylo Jelev" initials="IJ" lastIdx="2" clrIdx="0">
    <p:extLst>
      <p:ext uri="{19B8F6BF-5375-455C-9EA6-DF929625EA0E}">
        <p15:presenceInfo xmlns:p15="http://schemas.microsoft.com/office/powerpoint/2012/main" userId="755e0614cf081e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98" autoAdjust="0"/>
    <p:restoredTop sz="94403" autoAdjust="0"/>
  </p:normalViewPr>
  <p:slideViewPr>
    <p:cSldViewPr snapToGrid="0" showGuides="1">
      <p:cViewPr varScale="1">
        <p:scale>
          <a:sx n="75" d="100"/>
          <a:sy n="75" d="100"/>
        </p:scale>
        <p:origin x="594" y="5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18.3.2019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4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94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24149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4665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0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0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9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812800" y="2743201"/>
            <a:ext cx="105664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812800" y="3469480"/>
            <a:ext cx="105664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084565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803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381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1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783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101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755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475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742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893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675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698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1362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0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162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493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889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869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658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160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7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  <p:sldLayoutId id="2147483705" r:id="rId30"/>
    <p:sldLayoutId id="2147483706" r:id="rId31"/>
    <p:sldLayoutId id="2147483707" r:id="rId32"/>
    <p:sldLayoutId id="2147483708" r:id="rId33"/>
    <p:sldLayoutId id="2147483709" r:id="rId34"/>
    <p:sldLayoutId id="2147483710" r:id="rId35"/>
    <p:sldLayoutId id="2147483711" r:id="rId36"/>
    <p:sldLayoutId id="2147483712" r:id="rId3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70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://codexio.bg/" TargetMode="External"/><Relationship Id="rId12" Type="http://schemas.openxmlformats.org/officeDocument/2006/relationships/image" Target="../media/image68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9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7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73.png"/><Relationship Id="rId10" Type="http://schemas.openxmlformats.org/officeDocument/2006/relationships/image" Target="../media/image67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65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74.jpe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78.gif"/><Relationship Id="rId5" Type="http://schemas.openxmlformats.org/officeDocument/2006/relationships/image" Target="../media/image75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http://codexio.bg/" TargetMode="External"/><Relationship Id="rId9" Type="http://schemas.openxmlformats.org/officeDocument/2006/relationships/image" Target="../media/image77.jpe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178878"/>
            <a:ext cx="11453648" cy="882654"/>
          </a:xfrm>
        </p:spPr>
        <p:txBody>
          <a:bodyPr>
            <a:normAutofit/>
          </a:bodyPr>
          <a:lstStyle/>
          <a:p>
            <a:r>
              <a:rPr lang="en-US" noProof="1" smtClean="0"/>
              <a:t>Filters and User Authentication</a:t>
            </a:r>
            <a:endParaRPr lang="en-US" noProof="1"/>
          </a:p>
          <a:p>
            <a:endParaRPr lang="en-US" noProof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Java MVC Frameworks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4AB84A-2811-4D37-BF14-80BCFABA35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986" y="2168001"/>
            <a:ext cx="1473071" cy="13489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0F85F7-6187-450C-836E-735909CC204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138" y="3190557"/>
            <a:ext cx="1366584" cy="13665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1B93C6-31D8-4BB8-A390-7D0874DC076A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428" y="4477625"/>
            <a:ext cx="1332029" cy="133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 smtClean="0"/>
              <a:t>Framework that focuses on providing both </a:t>
            </a:r>
            <a:r>
              <a:rPr lang="en-US" dirty="0" smtClean="0">
                <a:solidFill>
                  <a:schemeClr val="bg1"/>
                </a:solidFill>
              </a:rPr>
              <a:t>authentication</a:t>
            </a:r>
            <a:r>
              <a:rPr lang="en-US" dirty="0" smtClean="0"/>
              <a:t> and  </a:t>
            </a:r>
            <a:r>
              <a:rPr lang="en-US" dirty="0" smtClean="0">
                <a:solidFill>
                  <a:schemeClr val="bg1"/>
                </a:solidFill>
              </a:rPr>
              <a:t>authorization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Spring Security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601187"/>
            <a:ext cx="2790026" cy="27900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98647" y="5636291"/>
            <a:ext cx="2355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Authentication</a:t>
            </a:r>
            <a:endParaRPr lang="bg-BG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71197">
            <a:off x="6892447" y="2456867"/>
            <a:ext cx="3048183" cy="30847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30984" y="5636291"/>
            <a:ext cx="217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Authorization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897524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Spring Security Mechanism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79016" y="2155631"/>
            <a:ext cx="1410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Intercept</a:t>
            </a:r>
          </a:p>
          <a:p>
            <a:r>
              <a:rPr lang="en-US" sz="2000" dirty="0"/>
              <a:t>Request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40" y="3332963"/>
            <a:ext cx="1495920" cy="12290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781" y="4711479"/>
            <a:ext cx="525572" cy="5255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45" y="4719566"/>
            <a:ext cx="522474" cy="5224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49" y="4668631"/>
            <a:ext cx="570902" cy="5709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81" y="3376706"/>
            <a:ext cx="1385039" cy="8298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159" y="3332962"/>
            <a:ext cx="994840" cy="11920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83002" y="2868875"/>
            <a:ext cx="14286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GET</a:t>
            </a:r>
            <a:br>
              <a:rPr lang="en-US" sz="2000" dirty="0"/>
            </a:br>
            <a:r>
              <a:rPr lang="en-US" sz="2000" dirty="0"/>
              <a:t>username password</a:t>
            </a:r>
            <a:endParaRPr lang="en-US" sz="2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960" y="3332962"/>
            <a:ext cx="994840" cy="11920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311" y="3306619"/>
            <a:ext cx="1255357" cy="1255357"/>
          </a:xfrm>
          <a:prstGeom prst="rect">
            <a:avLst/>
          </a:prstGeom>
        </p:spPr>
      </p:pic>
      <p:sp>
        <p:nvSpPr>
          <p:cNvPr id="19" name="Can 18"/>
          <p:cNvSpPr/>
          <p:nvPr/>
        </p:nvSpPr>
        <p:spPr>
          <a:xfrm>
            <a:off x="5137479" y="5669891"/>
            <a:ext cx="2209800" cy="838200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Database</a:t>
            </a:r>
            <a:endParaRPr lang="bg-BG" sz="2800" dirty="0"/>
          </a:p>
        </p:txBody>
      </p:sp>
      <p:sp>
        <p:nvSpPr>
          <p:cNvPr id="20" name="AutoShape 25"/>
          <p:cNvSpPr>
            <a:spLocks noChangeArrowheads="1"/>
          </p:cNvSpPr>
          <p:nvPr/>
        </p:nvSpPr>
        <p:spPr bwMode="auto">
          <a:xfrm>
            <a:off x="3810001" y="1225531"/>
            <a:ext cx="1826309" cy="683212"/>
          </a:xfrm>
          <a:prstGeom prst="wedgeRoundRectCallout">
            <a:avLst>
              <a:gd name="adj1" fmla="val 32745"/>
              <a:gd name="adj2" fmla="val 4939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000" dirty="0">
                <a:solidFill>
                  <a:srgbClr val="FFFFFF"/>
                </a:solidFill>
              </a:rPr>
              <a:t>Authentication Manager</a:t>
            </a:r>
            <a:endParaRPr lang="bg-BG" sz="2000" dirty="0">
              <a:solidFill>
                <a:srgbClr val="FFFFFF"/>
              </a:solidFill>
            </a:endParaRPr>
          </a:p>
        </p:txBody>
      </p:sp>
      <p:sp>
        <p:nvSpPr>
          <p:cNvPr id="21" name="AutoShape 25"/>
          <p:cNvSpPr>
            <a:spLocks noChangeArrowheads="1"/>
          </p:cNvSpPr>
          <p:nvPr/>
        </p:nvSpPr>
        <p:spPr bwMode="auto">
          <a:xfrm>
            <a:off x="6705600" y="1219200"/>
            <a:ext cx="1905000" cy="683212"/>
          </a:xfrm>
          <a:prstGeom prst="wedgeRoundRectCallout">
            <a:avLst>
              <a:gd name="adj1" fmla="val 32745"/>
              <a:gd name="adj2" fmla="val 4939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000" dirty="0">
                <a:solidFill>
                  <a:srgbClr val="FFFFFF"/>
                </a:solidFill>
              </a:rPr>
              <a:t>Access Decision Manager</a:t>
            </a:r>
            <a:endParaRPr lang="bg-BG" sz="2000" dirty="0">
              <a:solidFill>
                <a:srgbClr val="FFFFFF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386010" y="3914044"/>
            <a:ext cx="1743660" cy="177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720685" y="4640955"/>
            <a:ext cx="517032" cy="789220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33801" y="4719567"/>
            <a:ext cx="14286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Validate</a:t>
            </a:r>
          </a:p>
          <a:p>
            <a:r>
              <a:rPr lang="en-US" sz="2000" dirty="0"/>
              <a:t>username</a:t>
            </a:r>
            <a:br>
              <a:rPr lang="en-US" sz="2000" dirty="0"/>
            </a:br>
            <a:r>
              <a:rPr lang="en-US" sz="2000" dirty="0"/>
              <a:t>password</a:t>
            </a:r>
            <a:endParaRPr lang="en-US" sz="28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591830" y="3901797"/>
            <a:ext cx="1409317" cy="12246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28046" y="3176651"/>
            <a:ext cx="1428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Valid</a:t>
            </a:r>
            <a:br>
              <a:rPr lang="en-US" sz="2000" dirty="0"/>
            </a:br>
            <a:r>
              <a:rPr lang="en-US" sz="2000" dirty="0"/>
              <a:t>Credentials</a:t>
            </a:r>
            <a:endParaRPr lang="en-US" sz="2800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139431" y="4668631"/>
            <a:ext cx="316482" cy="761544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531017" y="4743867"/>
            <a:ext cx="1428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Validate</a:t>
            </a:r>
            <a:br>
              <a:rPr lang="en-US" sz="2000" dirty="0"/>
            </a:br>
            <a:r>
              <a:rPr lang="en-US" sz="2000" dirty="0"/>
              <a:t>Roles</a:t>
            </a:r>
            <a:endParaRPr lang="en-US" sz="28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512364" y="3913867"/>
            <a:ext cx="1743660" cy="177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473089" y="3176651"/>
            <a:ext cx="1645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Valid</a:t>
            </a:r>
            <a:br>
              <a:rPr lang="en-US" sz="2000" dirty="0"/>
            </a:br>
            <a:r>
              <a:rPr lang="en-US" sz="2000" dirty="0"/>
              <a:t>Authorization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10435707" y="2725636"/>
            <a:ext cx="1267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Secured Resources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702033" y="2129431"/>
            <a:ext cx="18653" cy="1015316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658101" y="2110938"/>
            <a:ext cx="18653" cy="1015316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77824" y="2910980"/>
            <a:ext cx="1410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Web Client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16431" y="2161707"/>
            <a:ext cx="1410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Intercept</a:t>
            </a:r>
          </a:p>
          <a:p>
            <a:r>
              <a:rPr lang="en-US" sz="2000" dirty="0"/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3692310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9" grpId="0" animBg="1"/>
      <p:bldP spid="20" grpId="0" animBg="1"/>
      <p:bldP spid="21" grpId="0" animBg="1"/>
      <p:bldP spid="26" grpId="0"/>
      <p:bldP spid="29" grpId="0"/>
      <p:bldP spid="33" grpId="0"/>
      <p:bldP spid="35" grpId="0"/>
      <p:bldP spid="36" grpId="0"/>
      <p:bldP spid="40" grpId="0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Spring Security Maven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4" y="3124005"/>
            <a:ext cx="11806419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&lt;groupId&gt;org.springframework.boot&lt;/groupId&gt;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&lt;artifactId&gt;spring-boot-starter-security&lt;/artifactId&gt;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2590801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pom.xml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796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 smtClean="0"/>
              <a:t>Extending the </a:t>
            </a:r>
            <a:r>
              <a:rPr lang="en-US" noProof="1" smtClean="0">
                <a:solidFill>
                  <a:schemeClr val="bg1"/>
                </a:solidFill>
              </a:rPr>
              <a:t>WebSecurityConfigurerAdapter</a:t>
            </a:r>
            <a:r>
              <a:rPr lang="en-US" noProof="1" smtClean="0"/>
              <a:t> class.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Spring Security Configuration (1)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4" y="3124006"/>
            <a:ext cx="11806419" cy="15465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@Configuration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@EnableWebSecurity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SecurityConfiguration extends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WebSecurityConfigurerAdapter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//Configuration goes here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2590801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SecurityConfiguration.java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2690553" y="3124006"/>
            <a:ext cx="2667000" cy="551227"/>
          </a:xfrm>
          <a:prstGeom prst="wedgeRoundRectCallout">
            <a:avLst>
              <a:gd name="adj1" fmla="val -64741"/>
              <a:gd name="adj2" fmla="val -424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Enable Security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29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 smtClean="0"/>
              <a:t>Overriding </a:t>
            </a:r>
            <a:r>
              <a:rPr lang="en-US" dirty="0" smtClean="0">
                <a:solidFill>
                  <a:schemeClr val="bg1"/>
                </a:solidFill>
              </a:rPr>
              <a:t>configure()</a:t>
            </a:r>
            <a:r>
              <a:rPr lang="en-US" dirty="0" smtClean="0"/>
              <a:t> method.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Spring Security Configuration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4" y="3124006"/>
            <a:ext cx="11806419" cy="21282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protected void configure(HttpSecurity http) throws Exception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http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.authorizeRequests()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.antMatchers(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"/"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"/register"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).permitAll()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.anyRequest().authenticated()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2590801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SecurityConfiguration.java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3945465" y="3737295"/>
            <a:ext cx="3088488" cy="551227"/>
          </a:xfrm>
          <a:prstGeom prst="wedgeRoundRectCallout">
            <a:avLst>
              <a:gd name="adj1" fmla="val -69047"/>
              <a:gd name="adj2" fmla="val 22904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Authorize Requests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369605" y="4190899"/>
            <a:ext cx="3088488" cy="551227"/>
          </a:xfrm>
          <a:prstGeom prst="wedgeRoundRectCallout">
            <a:avLst>
              <a:gd name="adj1" fmla="val -89733"/>
              <a:gd name="adj2" fmla="val 370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Permit Routes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6304356" y="5247306"/>
            <a:ext cx="3733800" cy="551227"/>
          </a:xfrm>
          <a:prstGeom prst="wedgeRoundRectCallout">
            <a:avLst>
              <a:gd name="adj1" fmla="val -94951"/>
              <a:gd name="adj2" fmla="val -12751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Require Authentication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025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677679"/>
          </a:xfrm>
        </p:spPr>
        <p:txBody>
          <a:bodyPr/>
          <a:lstStyle/>
          <a:p>
            <a:r>
              <a:rPr lang="en-US" dirty="0"/>
              <a:t>Implementing the </a:t>
            </a:r>
            <a:r>
              <a:rPr lang="en-US" noProof="1">
                <a:solidFill>
                  <a:schemeClr val="bg1"/>
                </a:solidFill>
              </a:rPr>
              <a:t>UserDetails</a:t>
            </a:r>
            <a:r>
              <a:rPr lang="en-US" dirty="0"/>
              <a:t> interface.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- User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652" y="2590606"/>
            <a:ext cx="11806419" cy="30008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@Entity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User implements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UserDetails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private String username;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private String password;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private boolean isAccountNonExpired;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private boolean isAccountNonLocked;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private boolean isCredentialsNonExpired;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private boolean isEnabled;</a:t>
            </a:r>
            <a:b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private Set&lt;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Role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authorities;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2652" y="2057401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User.java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253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Implementing the </a:t>
            </a:r>
            <a:r>
              <a:rPr lang="en-US" noProof="1" smtClean="0">
                <a:solidFill>
                  <a:schemeClr val="bg1"/>
                </a:solidFill>
              </a:rPr>
              <a:t>GrantedAuthority</a:t>
            </a:r>
            <a:r>
              <a:rPr lang="en-US" dirty="0" smtClean="0"/>
              <a:t> interface.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Registration - Roles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94599" y="2590605"/>
            <a:ext cx="8115397" cy="964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Role implements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GrantedAuthority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private String authority;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4599" y="2057401"/>
            <a:ext cx="8115397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Role.java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5054780" y="3594686"/>
            <a:ext cx="2667000" cy="551227"/>
          </a:xfrm>
          <a:prstGeom prst="wedgeRoundRectCallout">
            <a:avLst>
              <a:gd name="adj1" fmla="val -37901"/>
              <a:gd name="adj2" fmla="val -16124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Role Interface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C8E170-017B-47B8-9D65-9D04508929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03" y="2057400"/>
            <a:ext cx="2735817" cy="22823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0097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 smtClean="0"/>
              <a:t>Implementing the </a:t>
            </a:r>
            <a:r>
              <a:rPr lang="en-US" noProof="1" smtClean="0">
                <a:solidFill>
                  <a:schemeClr val="bg1"/>
                </a:solidFill>
              </a:rPr>
              <a:t>UserDetailsService</a:t>
            </a:r>
            <a:r>
              <a:rPr lang="en-US" dirty="0" smtClean="0"/>
              <a:t> interface.</a:t>
            </a:r>
            <a:endParaRPr lang="bg-BG" dirty="0" smtClean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Registration - </a:t>
            </a:r>
            <a:r>
              <a:rPr lang="en-US" noProof="1" smtClean="0"/>
              <a:t>UserService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4" y="2590606"/>
            <a:ext cx="11806419" cy="30008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@Service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UserServiceImpl implements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UserDetailsService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private BCryptPasswordEncoder bCryptPasswordEncoder;</a:t>
            </a:r>
            <a:b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register(RegisterModel registerModel) {   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bCryptPasswordEncoder.encode(password));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b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2057401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UserServiceImpl.java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7495309" y="4050589"/>
            <a:ext cx="2895600" cy="551227"/>
          </a:xfrm>
          <a:prstGeom prst="wedgeRoundRectCallout">
            <a:avLst>
              <a:gd name="adj1" fmla="val -54429"/>
              <a:gd name="adj2" fmla="val -11449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Encrypt Password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508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 smtClean="0"/>
              <a:t>Disabling </a:t>
            </a:r>
            <a:r>
              <a:rPr lang="en-US" dirty="0" smtClean="0">
                <a:solidFill>
                  <a:schemeClr val="bg1"/>
                </a:solidFill>
              </a:rPr>
              <a:t>CSRF</a:t>
            </a:r>
            <a:r>
              <a:rPr lang="en-US" dirty="0" smtClean="0"/>
              <a:t> protection temporarily.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Registration - Configuration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4" y="2590605"/>
            <a:ext cx="11806419" cy="183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protected void configure(HttpSecurity http) throws Exception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http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.and()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.csrf().disable();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2057401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SecurityConfiguration.java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2743200" y="4931645"/>
            <a:ext cx="2895600" cy="551227"/>
          </a:xfrm>
          <a:prstGeom prst="wedgeRoundRectCallout">
            <a:avLst>
              <a:gd name="adj1" fmla="val -42659"/>
              <a:gd name="adj2" fmla="val -185374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Disable CSRF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853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Login Mechanism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61" y="2590800"/>
            <a:ext cx="2412566" cy="19821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467" y="4870351"/>
            <a:ext cx="847624" cy="847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76800"/>
            <a:ext cx="842628" cy="8426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28" y="4837749"/>
            <a:ext cx="920730" cy="9207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73" y="2704664"/>
            <a:ext cx="2233742" cy="13383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486144"/>
            <a:ext cx="1604442" cy="1922446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3256293" y="2854845"/>
            <a:ext cx="3128073" cy="4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3543" y="2051025"/>
            <a:ext cx="1797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</a:t>
            </a:r>
            <a:r>
              <a:rPr lang="en-US" sz="2000" dirty="0"/>
              <a:t> </a:t>
            </a:r>
            <a:r>
              <a:rPr lang="en-US" sz="2800" dirty="0"/>
              <a:t>Client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311861" y="3580784"/>
            <a:ext cx="312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localhost:8080</a:t>
            </a:r>
            <a:endParaRPr lang="en-US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226996" y="3447368"/>
            <a:ext cx="3128072" cy="1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05891" y="2924147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Cookie</a:t>
            </a:r>
            <a:endParaRPr lang="en-US" sz="20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256293" y="4146237"/>
            <a:ext cx="3128073" cy="4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08474" y="2309666"/>
            <a:ext cx="312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localhost:8080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3401994" y="4188474"/>
            <a:ext cx="2356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Cookie</a:t>
            </a:r>
            <a:endParaRPr lang="en-US" sz="2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442133" y="3009364"/>
            <a:ext cx="1595958" cy="0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581883" y="1970041"/>
            <a:ext cx="13164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Create </a:t>
            </a:r>
            <a:br>
              <a:rPr lang="en-US" sz="2800" dirty="0"/>
            </a:br>
            <a:r>
              <a:rPr lang="en-US" sz="2800" dirty="0"/>
              <a:t>Session</a:t>
            </a:r>
            <a:endParaRPr lang="en-US" sz="20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8449897" y="4188474"/>
            <a:ext cx="1595958" cy="0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0355" y="3192131"/>
            <a:ext cx="1463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Validate </a:t>
            </a:r>
            <a:br>
              <a:rPr lang="en-US" sz="2800" dirty="0"/>
            </a:br>
            <a:r>
              <a:rPr lang="en-US" sz="2800" dirty="0"/>
              <a:t>Session</a:t>
            </a:r>
            <a:endParaRPr lang="en-US" sz="20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313" y="2499624"/>
            <a:ext cx="1950461" cy="195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49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20" grpId="0"/>
      <p:bldP spid="22" grpId="0"/>
      <p:bldP spid="23" grpId="0"/>
      <p:bldP spid="25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274885"/>
            <a:ext cx="8723299" cy="5377842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Filters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User Authentication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What’s Spring Security?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Cross-Site Request Forgery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What’s </a:t>
            </a:r>
            <a:r>
              <a:rPr lang="en-US" dirty="0" err="1" smtClean="0"/>
              <a:t>Thymeleaf</a:t>
            </a:r>
            <a:r>
              <a:rPr lang="en-US" dirty="0" smtClean="0"/>
              <a:t> Security?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030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Login - Configuration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4" y="1981005"/>
            <a:ext cx="11806419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.and()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.formLogin().loginPage("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/login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").permitAll()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.usernameParameter("</a:t>
            </a:r>
            <a:r>
              <a:rPr lang="en-US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.passwordParameter("</a:t>
            </a:r>
            <a:r>
              <a:rPr lang="en-US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1447801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SecurityConfiguration.java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0404" y="4547606"/>
            <a:ext cx="11806419" cy="6740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&lt;input type="text" name="</a:t>
            </a:r>
            <a:r>
              <a:rPr lang="en-US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&lt;input type="text" name="</a:t>
            </a:r>
            <a:r>
              <a:rPr lang="en-US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0404" y="4014401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login.html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166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Login - </a:t>
            </a:r>
            <a:r>
              <a:rPr lang="en-US" noProof="1" smtClean="0"/>
              <a:t>UserService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4" y="2133406"/>
            <a:ext cx="11806419" cy="30008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@Service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UserServiceImpl implements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UserDetailsService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private BCryptPasswordEncoder bCryptPasswordEncoder;</a:t>
            </a:r>
            <a:b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@Override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UserDetails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loadUserByUsername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(String username) throws </a:t>
            </a:r>
            <a:endParaRPr lang="en-US" b="1" noProof="1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UsernameNotFoundException  {</a:t>
            </a: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  <a:b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1600201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UserServiceImpl.java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8678664" y="2908070"/>
            <a:ext cx="2438224" cy="914400"/>
          </a:xfrm>
          <a:prstGeom prst="wedgeRoundRectCallout">
            <a:avLst>
              <a:gd name="adj1" fmla="val -98393"/>
              <a:gd name="adj2" fmla="val -5950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User Service Interface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608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Login - Controller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4" y="1752405"/>
            <a:ext cx="11806419" cy="32916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LoginController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@GetMapping("/login")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getLoginPage(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@RequestParam(required = false)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String error, Model model)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if(error != null){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model.addAttribute("error", "Error");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"login";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  <a:b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1219201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LoginController.java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7372350" y="3639587"/>
            <a:ext cx="2438224" cy="609600"/>
          </a:xfrm>
          <a:prstGeom prst="wedgeRoundRectCallout">
            <a:avLst>
              <a:gd name="adj1" fmla="val -68377"/>
              <a:gd name="adj2" fmla="val -15788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Error Handling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575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Logout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4" y="3200205"/>
            <a:ext cx="11806419" cy="6740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.and()                      </a:t>
            </a:r>
            <a:endParaRPr lang="en-US" b="1" noProof="1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logout().logoutSuccessUrl("/login?logout").permitAll()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2667001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SecurityConfiguration.java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4874501" y="4695825"/>
            <a:ext cx="2438224" cy="1347170"/>
          </a:xfrm>
          <a:prstGeom prst="wedgeRoundRectCallout">
            <a:avLst>
              <a:gd name="adj1" fmla="val -39930"/>
              <a:gd name="adj2" fmla="val -10921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Logout. No Controller is required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622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smtClean="0"/>
              <a:t>This is the currently logged user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Principal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4980" y="2590606"/>
            <a:ext cx="11806419" cy="15465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@GetMapping("/user")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getUser(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Principal principal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System.out.println(principal.getName());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"user";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4980" y="2057401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UserController.java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4248150" y="4600576"/>
            <a:ext cx="2667000" cy="1022575"/>
          </a:xfrm>
          <a:prstGeom prst="wedgeRoundRectCallout">
            <a:avLst>
              <a:gd name="adj1" fmla="val -40141"/>
              <a:gd name="adj2" fmla="val -15300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Print Logged-In username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318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smtClean="0"/>
              <a:t>Grant Access to specific methods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 / Post Authorize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2452" y="2528503"/>
            <a:ext cx="11806419" cy="964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@EnableGlobalMethodSecurity(prePostEnabled = true)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SecurityConfiguration extends WebSecurityConfigurerAdapter {</a:t>
            </a:r>
            <a:b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2452" y="1995299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SecurityConfiguration.java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2452" y="4961470"/>
            <a:ext cx="11806419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interface UserService extends UserDetailsService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@PreAuthorize("hasRole('ADMIN')")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void delete();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12452" y="4428266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UserService.java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9556926" y="1387477"/>
            <a:ext cx="2438224" cy="1347170"/>
          </a:xfrm>
          <a:prstGeom prst="wedgeRoundRectCallout">
            <a:avLst>
              <a:gd name="adj1" fmla="val -166501"/>
              <a:gd name="adj2" fmla="val 5199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Enables </a:t>
            </a:r>
            <a:r>
              <a:rPr lang="en-US" sz="2800" dirty="0" err="1">
                <a:solidFill>
                  <a:srgbClr val="FFFFFF"/>
                </a:solidFill>
              </a:rPr>
              <a:t>PreAuthorize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6292128" y="5589334"/>
            <a:ext cx="2757600" cy="1082679"/>
          </a:xfrm>
          <a:prstGeom prst="wedgeRoundRectCallout">
            <a:avLst>
              <a:gd name="adj1" fmla="val -93701"/>
              <a:gd name="adj2" fmla="val -5824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Requires Admin Role to execute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948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 Access Handling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4" y="1752405"/>
            <a:ext cx="11806419" cy="6740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.and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exceptionHandling().accessDeniedPage("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/unauthorized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");</a:t>
            </a: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1219201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SecurityConfiguration.java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0404" y="3872101"/>
            <a:ext cx="11806419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/unauthorized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unauthorized(){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unauthorized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0404" y="3338897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AccessController.java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097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CSRF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Cross-Site Request Forgery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CB2BE7-9263-47AB-B99C-4D8C79F891C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854" y="1784910"/>
            <a:ext cx="3232292" cy="16917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44984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Spring CSFR Protection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4" y="1600006"/>
            <a:ext cx="11806419" cy="27099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.csrf()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csrfTokenRepository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csrfTokenRepository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CsrfTokenRepository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csrfTokenRepository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HttpSessionCsrfTokenRepository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repository =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	new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HttpSessionCsrfTokenRepository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repository.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setSessionAttributeName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_csrf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 repository;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8731" y="1163751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AccessController.java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05849" y="5800998"/>
            <a:ext cx="11806419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&lt;input type="hidden" th:name="${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_csrf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.parameterName}" th:value="${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_csrf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token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}" /&gt;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0404" y="5267794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form.html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012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Thymeleaf</a:t>
            </a:r>
            <a:r>
              <a:rPr lang="en-US" dirty="0" smtClean="0"/>
              <a:t> Security</a:t>
            </a:r>
            <a:endParaRPr lang="bg-B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7089" y="1295401"/>
            <a:ext cx="2317822" cy="302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61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6600" b="1" u="sng" dirty="0">
                <a:solidFill>
                  <a:schemeClr val="bg1"/>
                </a:solidFill>
              </a:rPr>
              <a:t>sli.do</a:t>
            </a: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9600" b="1" dirty="0"/>
              <a:t>#</a:t>
            </a:r>
            <a:r>
              <a:rPr lang="en-US" sz="9600" b="1" noProof="1"/>
              <a:t>java-web</a:t>
            </a:r>
            <a:endParaRPr lang="en-US" sz="5400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298975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 smtClean="0"/>
              <a:t>Functionality to </a:t>
            </a:r>
            <a:r>
              <a:rPr lang="en-US" dirty="0" smtClean="0">
                <a:solidFill>
                  <a:schemeClr val="bg1"/>
                </a:solidFill>
              </a:rPr>
              <a:t>display</a:t>
            </a:r>
            <a:r>
              <a:rPr lang="en-US" dirty="0" smtClean="0"/>
              <a:t> data based on </a:t>
            </a:r>
            <a:r>
              <a:rPr lang="en-US" dirty="0" smtClean="0">
                <a:solidFill>
                  <a:schemeClr val="bg1"/>
                </a:solidFill>
              </a:rPr>
              <a:t>authentication</a:t>
            </a:r>
            <a:r>
              <a:rPr lang="en-US" dirty="0" smtClean="0"/>
              <a:t> rules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Thymeleaf Security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4" y="2667000"/>
            <a:ext cx="11806419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&lt;groupId&gt;org.thymeleaf.extras&lt;/groupId&gt;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&lt;artifactId&gt;thymeleaf-extras-springsecurity4&lt;/artifactId&gt;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2133796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pom.xml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789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Principal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1" y="1828606"/>
            <a:ext cx="11806419" cy="30008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&lt;html lang="en"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xmlns:th="http://www.thymeleaf.org"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xmlns:sec="http://www.thymeleaf.org/extras/spring-security"&gt;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sec:authentication="name"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The value of the "name" property of the authentication object should appear here.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1" y="1295401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pom.xml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3733800" y="4288087"/>
            <a:ext cx="2757600" cy="1082679"/>
          </a:xfrm>
          <a:prstGeom prst="wedgeRoundRectCallout">
            <a:avLst>
              <a:gd name="adj1" fmla="val -32787"/>
              <a:gd name="adj2" fmla="val -6895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Show the username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739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1" y="1828606"/>
            <a:ext cx="11806419" cy="30008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&lt;html lang="en"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xmlns:th="http://www.thymeleaf.org"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xmlns:sec="http://www.thymeleaf.org/extras/spring-security"&gt;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sec:authorize="hasRole('ADMIN')"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 content is only shown to administrators.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1" y="1295401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pom.xml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4029075" y="4152901"/>
            <a:ext cx="2757600" cy="1082679"/>
          </a:xfrm>
          <a:prstGeom prst="wedgeRoundRectCallout">
            <a:avLst>
              <a:gd name="adj1" fmla="val -32787"/>
              <a:gd name="adj2" fmla="val -6895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Show if you are admin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335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Spring Security </a:t>
            </a:r>
            <a:r>
              <a:rPr lang="en-US" dirty="0" smtClean="0"/>
              <a:t>– framework that focuses </a:t>
            </a:r>
            <a:br>
              <a:rPr lang="en-US" dirty="0" smtClean="0"/>
            </a:br>
            <a:r>
              <a:rPr lang="en-US" dirty="0" smtClean="0"/>
              <a:t>on providing both </a:t>
            </a:r>
            <a:r>
              <a:rPr lang="en-US" dirty="0" smtClean="0">
                <a:solidFill>
                  <a:schemeClr val="bg1"/>
                </a:solidFill>
              </a:rPr>
              <a:t>authentication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smtClean="0">
                <a:solidFill>
                  <a:schemeClr val="bg1"/>
                </a:solidFill>
              </a:rPr>
              <a:t>authorization</a:t>
            </a:r>
          </a:p>
          <a:p>
            <a:pPr>
              <a:buClr>
                <a:schemeClr val="tx1"/>
              </a:buClr>
            </a:pPr>
            <a:r>
              <a:rPr lang="en-US" noProof="1" smtClean="0">
                <a:solidFill>
                  <a:schemeClr val="bg1"/>
                </a:solidFill>
              </a:rPr>
              <a:t>Thymeleaf</a:t>
            </a:r>
            <a:r>
              <a:rPr lang="en-US" dirty="0" smtClean="0">
                <a:solidFill>
                  <a:schemeClr val="bg1"/>
                </a:solidFill>
              </a:rPr>
              <a:t> Security </a:t>
            </a:r>
            <a:r>
              <a:rPr lang="en-US" dirty="0" smtClean="0"/>
              <a:t>– functionality to display</a:t>
            </a:r>
            <a:br>
              <a:rPr lang="en-US" dirty="0" smtClean="0"/>
            </a:br>
            <a:r>
              <a:rPr lang="en-US" dirty="0" smtClean="0"/>
              <a:t>data based on </a:t>
            </a:r>
            <a:r>
              <a:rPr lang="en-US" dirty="0" smtClean="0">
                <a:solidFill>
                  <a:schemeClr val="bg1"/>
                </a:solidFill>
              </a:rPr>
              <a:t>authentication</a:t>
            </a:r>
            <a:r>
              <a:rPr lang="en-US" dirty="0" smtClean="0"/>
              <a:t> rules</a:t>
            </a:r>
            <a:endParaRPr lang="bg-BG" dirty="0" smtClean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1041401"/>
            <a:ext cx="2152650" cy="1375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67291" y="4269419"/>
            <a:ext cx="2108746" cy="22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46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28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872478-8BA6-44E0-A99D-3396C69AA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829" y="1773608"/>
            <a:ext cx="2217367" cy="221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27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filter is an object used to </a:t>
            </a:r>
            <a:r>
              <a:rPr lang="en-US" dirty="0">
                <a:solidFill>
                  <a:schemeClr val="bg1"/>
                </a:solidFill>
              </a:rPr>
              <a:t>intercept</a:t>
            </a:r>
            <a:r>
              <a:rPr lang="en-US" dirty="0"/>
              <a:t> the HTTP </a:t>
            </a:r>
            <a:r>
              <a:rPr lang="en-US" dirty="0">
                <a:solidFill>
                  <a:schemeClr val="bg1"/>
                </a:solidFill>
              </a:rPr>
              <a:t>requests</a:t>
            </a:r>
            <a:r>
              <a:rPr lang="en-US" dirty="0"/>
              <a:t> and 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chemeClr val="bg1"/>
                </a:solidFill>
              </a:rPr>
              <a:t>responses</a:t>
            </a:r>
            <a:r>
              <a:rPr lang="en-US" dirty="0" smtClean="0"/>
              <a:t> </a:t>
            </a:r>
            <a:r>
              <a:rPr lang="en-US" dirty="0"/>
              <a:t>of your </a:t>
            </a:r>
            <a:r>
              <a:rPr lang="en-US" dirty="0" smtClean="0"/>
              <a:t>application</a:t>
            </a:r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can perform two operations at two </a:t>
            </a:r>
            <a:r>
              <a:rPr lang="en-US" dirty="0" smtClean="0"/>
              <a:t>instances:</a:t>
            </a:r>
          </a:p>
          <a:p>
            <a:pPr lvl="1"/>
            <a:r>
              <a:rPr lang="en-US" dirty="0"/>
              <a:t>Before sending the </a:t>
            </a:r>
            <a:r>
              <a:rPr lang="en-US" dirty="0">
                <a:solidFill>
                  <a:schemeClr val="bg1"/>
                </a:solidFill>
              </a:rPr>
              <a:t>request</a:t>
            </a:r>
            <a:r>
              <a:rPr lang="en-US" dirty="0"/>
              <a:t> to the controller</a:t>
            </a:r>
          </a:p>
          <a:p>
            <a:pPr lvl="1"/>
            <a:r>
              <a:rPr lang="en-US" dirty="0"/>
              <a:t>Before sending a </a:t>
            </a:r>
            <a:r>
              <a:rPr lang="en-US" dirty="0">
                <a:solidFill>
                  <a:schemeClr val="bg1"/>
                </a:solidFill>
              </a:rPr>
              <a:t>response</a:t>
            </a:r>
            <a:r>
              <a:rPr lang="en-US" dirty="0"/>
              <a:t> to the </a:t>
            </a: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159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Example(1)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5" y="1828606"/>
            <a:ext cx="11806419" cy="4150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@Component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GreetingFilter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implements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Filter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public void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doFilter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(ServletRequest servletRequest, ServletResponse servletResponse, FilterChain filterChain) throws IOException, ServletException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HttpServletRequest request = (HttpServletRequest) servletRequest;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HttpServletResponse response = (HttpServletResponse) servletResponse;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request.getSession().setAttribute("name", "Pesho");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filterChain.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doFilter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(request, response);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5" y="1295401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GreetingFilter.java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895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</a:t>
            </a:r>
            <a:r>
              <a:rPr lang="en-US" dirty="0" smtClean="0"/>
              <a:t>Example(2)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5" y="1828606"/>
            <a:ext cx="11806419" cy="32783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 HomeController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@GetMapping("/")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public ModelAndView index(ModelAndView modelAndView, HttpSession session)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modelAndView.setViewName("index");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modelAndView.addObject("name",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session.getAttribute("name")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return modelAndView;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5" y="1295401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HomeController.java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409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</a:t>
            </a:r>
            <a:r>
              <a:rPr lang="en-US" dirty="0" smtClean="0"/>
              <a:t>Example(3)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5" y="1828606"/>
            <a:ext cx="11806419" cy="29874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&lt;html lang="en" xmlns="http://www.w3.org/1999/xhtml" xmlns: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="http://www.thymeleaf.org"&gt;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&lt;meta charset="UTF-8"&gt;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&lt;title&gt;Filter Demo&lt;/title&gt;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&lt;h1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th:text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="'Hello, ' +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${name}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+ '!'"&gt;&lt;/h1&gt;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5" y="1295401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index.html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300" y="4129087"/>
            <a:ext cx="3794125" cy="195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988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Spring 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8719" y="1532312"/>
            <a:ext cx="1854561" cy="241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07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10958</TotalTime>
  <Words>1159</Words>
  <Application>Microsoft Office PowerPoint</Application>
  <PresentationFormat>Widescreen</PresentationFormat>
  <Paragraphs>336</Paragraphs>
  <Slides>38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Java MVC Frameworks</vt:lpstr>
      <vt:lpstr>Table of Contents</vt:lpstr>
      <vt:lpstr>Have a Question?</vt:lpstr>
      <vt:lpstr>PowerPoint Presentation</vt:lpstr>
      <vt:lpstr>Filters</vt:lpstr>
      <vt:lpstr>Filter Example(1)</vt:lpstr>
      <vt:lpstr>Filter Example(2)</vt:lpstr>
      <vt:lpstr>Filter Example(3)</vt:lpstr>
      <vt:lpstr>PowerPoint Presentation</vt:lpstr>
      <vt:lpstr>Spring Security</vt:lpstr>
      <vt:lpstr>Spring Security Mechanism</vt:lpstr>
      <vt:lpstr>Spring Security Maven</vt:lpstr>
      <vt:lpstr>Spring Security Configuration (1)</vt:lpstr>
      <vt:lpstr>Spring Security Configuration (2)</vt:lpstr>
      <vt:lpstr>Registration - User</vt:lpstr>
      <vt:lpstr>Registration - Roles</vt:lpstr>
      <vt:lpstr>Registration - UserService</vt:lpstr>
      <vt:lpstr>Registration - Configuration</vt:lpstr>
      <vt:lpstr>Login Mechanism</vt:lpstr>
      <vt:lpstr>Login - Configuration</vt:lpstr>
      <vt:lpstr>Login - UserService</vt:lpstr>
      <vt:lpstr>Login - Controller</vt:lpstr>
      <vt:lpstr>Logout</vt:lpstr>
      <vt:lpstr>Principal</vt:lpstr>
      <vt:lpstr>Pre / Post Authorize</vt:lpstr>
      <vt:lpstr>No Access Handling</vt:lpstr>
      <vt:lpstr>PowerPoint Presentation</vt:lpstr>
      <vt:lpstr>Spring CSFR Protection</vt:lpstr>
      <vt:lpstr>PowerPoint Presentation</vt:lpstr>
      <vt:lpstr>Thymeleaf Security</vt:lpstr>
      <vt:lpstr>Principal</vt:lpstr>
      <vt:lpstr>Roles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Radoslav Ivanov</cp:lastModifiedBy>
  <cp:revision>5538</cp:revision>
  <dcterms:created xsi:type="dcterms:W3CDTF">2018-05-23T13:08:44Z</dcterms:created>
  <dcterms:modified xsi:type="dcterms:W3CDTF">2019-03-18T09:26:30Z</dcterms:modified>
</cp:coreProperties>
</file>