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</p:sldMasterIdLst>
  <p:notesMasterIdLst>
    <p:notesMasterId r:id="rId43"/>
  </p:notesMasterIdLst>
  <p:handoutMasterIdLst>
    <p:handoutMasterId r:id="rId44"/>
  </p:handoutMasterIdLst>
  <p:sldIdLst>
    <p:sldId id="629" r:id="rId3"/>
    <p:sldId id="630" r:id="rId4"/>
    <p:sldId id="631" r:id="rId5"/>
    <p:sldId id="609" r:id="rId6"/>
    <p:sldId id="611" r:id="rId7"/>
    <p:sldId id="612" r:id="rId8"/>
    <p:sldId id="632" r:id="rId9"/>
    <p:sldId id="614" r:id="rId10"/>
    <p:sldId id="615" r:id="rId11"/>
    <p:sldId id="616" r:id="rId12"/>
    <p:sldId id="617" r:id="rId13"/>
    <p:sldId id="618" r:id="rId14"/>
    <p:sldId id="619" r:id="rId15"/>
    <p:sldId id="543" r:id="rId16"/>
    <p:sldId id="570" r:id="rId17"/>
    <p:sldId id="519" r:id="rId18"/>
    <p:sldId id="606" r:id="rId19"/>
    <p:sldId id="607" r:id="rId20"/>
    <p:sldId id="620" r:id="rId21"/>
    <p:sldId id="628" r:id="rId22"/>
    <p:sldId id="555" r:id="rId23"/>
    <p:sldId id="608" r:id="rId24"/>
    <p:sldId id="558" r:id="rId25"/>
    <p:sldId id="590" r:id="rId26"/>
    <p:sldId id="592" r:id="rId27"/>
    <p:sldId id="621" r:id="rId28"/>
    <p:sldId id="580" r:id="rId29"/>
    <p:sldId id="581" r:id="rId30"/>
    <p:sldId id="622" r:id="rId31"/>
    <p:sldId id="626" r:id="rId32"/>
    <p:sldId id="627" r:id="rId33"/>
    <p:sldId id="602" r:id="rId34"/>
    <p:sldId id="603" r:id="rId35"/>
    <p:sldId id="624" r:id="rId36"/>
    <p:sldId id="633" r:id="rId37"/>
    <p:sldId id="634" r:id="rId38"/>
    <p:sldId id="635" r:id="rId39"/>
    <p:sldId id="636" r:id="rId40"/>
    <p:sldId id="637" r:id="rId41"/>
    <p:sldId id="638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9"/>
            <p14:sldId id="630"/>
            <p14:sldId id="631"/>
          </p14:sldIdLst>
        </p14:section>
        <p14:section name="App to DB Connection" id="{D5A64313-C9C3-4E40-97F6-0EA6B6BE9E9E}">
          <p14:sldIdLst>
            <p14:sldId id="609"/>
            <p14:sldId id="611"/>
            <p14:sldId id="612"/>
          </p14:sldIdLst>
        </p14:section>
        <p14:section name="App to DB Demo" id="{F07C4025-16DE-4CDE-B6E9-00341ADE24AE}">
          <p14:sldIdLst>
            <p14:sldId id="632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JDBC Essentials" id="{813DF7E2-74AB-4E3A-9B46-2566DC216237}">
          <p14:sldIdLst>
            <p14:sldId id="543"/>
            <p14:sldId id="570"/>
            <p14:sldId id="519"/>
            <p14:sldId id="606"/>
            <p14:sldId id="607"/>
            <p14:sldId id="620"/>
            <p14:sldId id="628"/>
            <p14:sldId id="555"/>
            <p14:sldId id="608"/>
            <p14:sldId id="558"/>
          </p14:sldIdLst>
        </p14:section>
        <p14:section name="Неозаглавена секция" id="{833A95FA-3C83-46D3-A528-7547F0EA29AC}">
          <p14:sldIdLst>
            <p14:sldId id="590"/>
            <p14:sldId id="592"/>
            <p14:sldId id="621"/>
          </p14:sldIdLst>
        </p14:section>
        <p14:section name="SQL Injection" id="{1D6894C9-1629-4727-B9E3-7E0E7BBA9542}">
          <p14:sldIdLst>
            <p14:sldId id="580"/>
            <p14:sldId id="581"/>
            <p14:sldId id="622"/>
            <p14:sldId id="626"/>
            <p14:sldId id="627"/>
          </p14:sldIdLst>
        </p14:section>
        <p14:section name="Advanced Concepts" id="{B7431195-3A81-4120-A56C-4871F5B787EB}">
          <p14:sldIdLst>
            <p14:sldId id="602"/>
            <p14:sldId id="603"/>
            <p14:sldId id="624"/>
          </p14:sldIdLst>
        </p14:section>
        <p14:section name="Summary" id="{E091B124-099C-4C56-B59F-ECF8C553BAEE}">
          <p14:sldIdLst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E"/>
    <a:srgbClr val="FFA000"/>
    <a:srgbClr val="A3ABBC"/>
    <a:srgbClr val="F0A22E"/>
    <a:srgbClr val="F3CD60"/>
    <a:srgbClr val="BD9F4B"/>
    <a:srgbClr val="89C44B"/>
    <a:srgbClr val="00B0F0"/>
    <a:srgbClr val="92D050"/>
    <a:srgbClr val="FF5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2506" autoAdjust="0"/>
  </p:normalViewPr>
  <p:slideViewPr>
    <p:cSldViewPr>
      <p:cViewPr varScale="1">
        <p:scale>
          <a:sx n="64" d="100"/>
          <a:sy n="64" d="100"/>
        </p:scale>
        <p:origin x="684" y="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7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839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50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6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250214-D980-48E6-B50E-559715FE6B1F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A66D-03F9-4BA6-A2D3-9BA492A4E75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44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4FE4A-C3FC-4302-8E94-B94C9280E1B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6C2A07-938F-4EE8-9001-EA8DC81CB8BD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22D18D-8346-4A72-ABA8-5FC81D1F0D88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B81C41-0893-4C5D-99FD-D3C6CB8C8D85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E9DDEF86-AB2C-4572-933D-DB8859D8308F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3B4AB-5A42-4ADB-8693-0434CCC9830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30E4F18-DEED-41DF-8CD9-E35A80389A8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8.gif"/><Relationship Id="rId5" Type="http://schemas.openxmlformats.org/officeDocument/2006/relationships/image" Target="../media/image5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7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2800" dirty="0"/>
              <a:t>Connecting via JDBC, Executing Statements, SQL Injection,</a:t>
            </a:r>
          </a:p>
          <a:p>
            <a:r>
              <a:rPr lang="en-US" sz="2800" dirty="0"/>
              <a:t>Advanced Concepts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DB Apps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686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connection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167" y="1194674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812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stmt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49304" y="2514600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8262" y="4943669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8889" y="3515340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71800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  	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0612" y="2163766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0612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048000"/>
            <a:ext cx="2906707" cy="31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Client access to a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584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4212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5810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2625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5809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6535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6768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7268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2475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4555" y="4114800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4242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4012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2353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5809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8060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355" y="5188228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9811" y="5188228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62" y="5178302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0820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7298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49296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5876" y="5119578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59912" y="4997354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3809" y="4997354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259897" cy="4795935"/>
          </a:xfrm>
        </p:spPr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_name')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</a:t>
            </a:r>
            <a:r>
              <a:rPr lang="en-US" dirty="0"/>
              <a:t>.</a:t>
            </a:r>
            <a:r>
              <a:rPr lang="en-US" noProof="1"/>
              <a:t>sql</a:t>
            </a:r>
            <a:r>
              <a:rPr lang="en-US" dirty="0"/>
              <a:t>* and MySQL Driver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rgbClr val="FFA000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8012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2212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Driver in IntelliJ IDEA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99" y="2476333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69372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73" y="2487214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492431" y="4769494"/>
            <a:ext cx="648114" cy="456365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21" y="5432456"/>
            <a:ext cx="4103046" cy="122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JDBC Statements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 smtClean="0"/>
              <a:t>CallableStatement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31161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683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</a:t>
            </a:r>
            <a:r>
              <a:rPr lang="en-US" sz="3200" noProof="1" smtClean="0"/>
              <a:t>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3223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823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?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1412" y="2025084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6899" y="5816130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0112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6378" y="3107529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816130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2812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prevent it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58605"/>
            <a:ext cx="2667000" cy="2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80" y="3289490"/>
            <a:ext cx="6057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 Example: Login form input by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90759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en-US" noProof="1"/>
              <a:t>'example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en-US" dirty="0"/>
              <a:t>'</a:t>
            </a:r>
          </a:p>
          <a:p>
            <a:pPr lvl="2"/>
            <a:r>
              <a:rPr lang="en-US" dirty="0"/>
              <a:t>password: '12345'</a:t>
            </a:r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80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'example_user'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'12345';</a:t>
            </a:r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93" y="1211570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Transactions and DAO </a:t>
            </a:r>
            <a:r>
              <a:rPr lang="en-GB" dirty="0" smtClean="0"/>
              <a:t>Pattern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363265" cy="23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4648200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4435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connection.commit();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conn.rollback();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4" y="1723767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r>
              <a:rPr lang="en-GB" sz="3200" dirty="0" smtClean="0">
                <a:solidFill>
                  <a:schemeClr val="bg2"/>
                </a:solidFill>
              </a:rPr>
              <a:t/>
            </a:r>
            <a:br>
              <a:rPr lang="en-GB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source </a:t>
            </a:r>
            <a:r>
              <a:rPr lang="en-GB" sz="3200" dirty="0">
                <a:solidFill>
                  <a:schemeClr val="bg2"/>
                </a:solidFill>
              </a:rPr>
              <a:t>or expose it </a:t>
            </a:r>
            <a:endParaRPr lang="en-GB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</a:t>
            </a:r>
            <a:r>
              <a:rPr lang="en-GB" sz="3000">
                <a:solidFill>
                  <a:schemeClr val="bg2"/>
                </a:solidFill>
              </a:rPr>
              <a:t>the </a:t>
            </a:r>
            <a:endParaRPr lang="en-GB" sz="3000" smtClean="0">
              <a:solidFill>
                <a:schemeClr val="bg2"/>
              </a:solidFill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smtClean="0">
                <a:solidFill>
                  <a:schemeClr val="bg2"/>
                </a:solidFill>
              </a:rPr>
              <a:t>statements </a:t>
            </a:r>
            <a:r>
              <a:rPr lang="en-GB" sz="3000" dirty="0">
                <a:solidFill>
                  <a:schemeClr val="bg2"/>
                </a:solidFill>
              </a:rPr>
              <a:t>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743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68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0705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User user = new User("Peter", 25);</a:t>
            </a:r>
          </a:p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8294" y="5251319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7011" y="1150938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5045075"/>
            <a:ext cx="68220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6272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82361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5387" y="3037031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 = user.equals("") ? 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1690</Words>
  <Application>Microsoft Office PowerPoint</Application>
  <PresentationFormat>Custom</PresentationFormat>
  <Paragraphs>352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DB Apps Introduction</vt:lpstr>
      <vt:lpstr>Table of Content</vt:lpstr>
      <vt:lpstr>Questions</vt:lpstr>
      <vt:lpstr>PowerPoint Presentation</vt:lpstr>
      <vt:lpstr>ORM Frameworks Overview</vt:lpstr>
      <vt:lpstr>ORM Frameworks Overview (2)</vt:lpstr>
      <vt:lpstr>PowerPoint Presentation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PowerPoint Presentation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PowerPoint Presentation</vt:lpstr>
      <vt:lpstr>Statements</vt:lpstr>
      <vt:lpstr>Statements Example</vt:lpstr>
      <vt:lpstr>PowerPoint Presentation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PowerPoint Presentation</vt:lpstr>
      <vt:lpstr>JDBC Transaction Pattern</vt:lpstr>
      <vt:lpstr>JDBC Transaction Pattern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2019-01-10T22:16:08Z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