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57" r:id="rId5"/>
    <p:sldMasterId id="2147483764" r:id="rId6"/>
  </p:sldMasterIdLst>
  <p:notesMasterIdLst>
    <p:notesMasterId r:id="rId63"/>
  </p:notesMasterIdLst>
  <p:handoutMasterIdLst>
    <p:handoutMasterId r:id="rId64"/>
  </p:handoutMasterIdLst>
  <p:sldIdLst>
    <p:sldId id="610" r:id="rId7"/>
    <p:sldId id="611" r:id="rId8"/>
    <p:sldId id="612" r:id="rId9"/>
    <p:sldId id="613" r:id="rId10"/>
    <p:sldId id="614" r:id="rId11"/>
    <p:sldId id="615" r:id="rId12"/>
    <p:sldId id="616" r:id="rId13"/>
    <p:sldId id="618" r:id="rId14"/>
    <p:sldId id="619" r:id="rId15"/>
    <p:sldId id="620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28" r:id="rId24"/>
    <p:sldId id="629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42" r:id="rId34"/>
    <p:sldId id="643" r:id="rId35"/>
    <p:sldId id="644" r:id="rId36"/>
    <p:sldId id="645" r:id="rId37"/>
    <p:sldId id="646" r:id="rId38"/>
    <p:sldId id="670" r:id="rId39"/>
    <p:sldId id="647" r:id="rId40"/>
    <p:sldId id="648" r:id="rId41"/>
    <p:sldId id="649" r:id="rId42"/>
    <p:sldId id="650" r:id="rId43"/>
    <p:sldId id="651" r:id="rId44"/>
    <p:sldId id="652" r:id="rId45"/>
    <p:sldId id="653" r:id="rId46"/>
    <p:sldId id="654" r:id="rId47"/>
    <p:sldId id="655" r:id="rId48"/>
    <p:sldId id="656" r:id="rId49"/>
    <p:sldId id="657" r:id="rId50"/>
    <p:sldId id="658" r:id="rId51"/>
    <p:sldId id="659" r:id="rId52"/>
    <p:sldId id="660" r:id="rId53"/>
    <p:sldId id="661" r:id="rId54"/>
    <p:sldId id="662" r:id="rId55"/>
    <p:sldId id="667" r:id="rId56"/>
    <p:sldId id="668" r:id="rId57"/>
    <p:sldId id="663" r:id="rId58"/>
    <p:sldId id="666" r:id="rId59"/>
    <p:sldId id="665" r:id="rId60"/>
    <p:sldId id="664" r:id="rId61"/>
    <p:sldId id="669" r:id="rId6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835" userDrawn="1">
          <p15:clr>
            <a:srgbClr val="A4A3A4"/>
          </p15:clr>
        </p15:guide>
        <p15:guide id="21" orient="horz" pos="1675" userDrawn="1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744" userDrawn="1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Yevhen Bashmakov" initials="YB" lastIdx="3" clrIdx="2">
    <p:extLst/>
  </p:cmAuthor>
  <p:cmAuthor id="4" name="Yevhen Bashmakov" initials="YB [2]" lastIdx="1" clrIdx="3">
    <p:extLst/>
  </p:cmAuthor>
  <p:cmAuthor id="5" name="Yevhen Bashmakov" initials="YB [2] [2]" lastIdx="1" clrIdx="4">
    <p:extLst/>
  </p:cmAuthor>
  <p:cmAuthor id="6" name="Yevhen Bashmakov" initials="YB [3]" lastIdx="1" clrIdx="5">
    <p:extLst/>
  </p:cmAuthor>
  <p:cmAuthor id="7" name="Yevhen Bashmakov" initials="YB [2] [3]" lastIdx="1" clrIdx="6">
    <p:extLst/>
  </p:cmAuthor>
  <p:cmAuthor id="8" name="Yevhen Bashmakov" initials="YB [2] [4]" lastIdx="1" clrIdx="7">
    <p:extLst/>
  </p:cmAuthor>
  <p:cmAuthor id="9" name="Yevhen Bashmakov" initials="YB [2] [4] [2]" lastIdx="1" clrIdx="8">
    <p:extLst/>
  </p:cmAuthor>
  <p:cmAuthor id="10" name="Yevhen Bashmakov" initials="YB [2] [4] [2] [2]" lastIdx="1" clrIdx="9">
    <p:extLst/>
  </p:cmAuthor>
  <p:cmAuthor id="11" name="Yevhen Bashmakov" initials="YB [2] [4] [2] [2] [2]" lastIdx="1" clrIdx="10">
    <p:extLst/>
  </p:cmAuthor>
  <p:cmAuthor id="12" name="Microsoft Office User" initials="Office" lastIdx="1" clrIdx="11">
    <p:extLst/>
  </p:cmAuthor>
  <p:cmAuthor id="13" name="Microsoft Office User" initials="Office [2]" lastIdx="1" clrIdx="1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32B"/>
    <a:srgbClr val="404139"/>
    <a:srgbClr val="A8C5DB"/>
    <a:srgbClr val="373D4D"/>
    <a:srgbClr val="F0D247"/>
    <a:srgbClr val="60D9F1"/>
    <a:srgbClr val="AF7DFF"/>
    <a:srgbClr val="A4E406"/>
    <a:srgbClr val="FF9800"/>
    <a:srgbClr val="FC1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77030" autoAdjust="0"/>
  </p:normalViewPr>
  <p:slideViewPr>
    <p:cSldViewPr snapToGrid="0">
      <p:cViewPr varScale="1">
        <p:scale>
          <a:sx n="123" d="100"/>
          <a:sy n="123" d="100"/>
        </p:scale>
        <p:origin x="1158" y="7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835"/>
        <p:guide orient="horz" pos="1675"/>
        <p:guide orient="horz" pos="1031"/>
        <p:guide orient="horz" pos="2774"/>
        <p:guide orient="horz" pos="863"/>
        <p:guide pos="2744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4354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https://docs.npmjs.com/</a:t>
            </a:r>
            <a:endParaRPr lang="en-US" sz="9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27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7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58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2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9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00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43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24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53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44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39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97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18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26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1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81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69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5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175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34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312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08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560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98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2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21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923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505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501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390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8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516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293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241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25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154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986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106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258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8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65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92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https://arenli.com/architecture-of-node-js-internal-codebase-57cd8376b71f#.p6n6u0w10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0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New release</a:t>
            </a:r>
            <a:r>
              <a:rPr lang="en-US" baseline="0" dirty="0" smtClean="0"/>
              <a:t> cut from master on April and October.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April releases(even) had Long Term Support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LTS - 18 month, maintenance – 12 month(only  critical bugs and critical security fixes)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https://github.com/nodejs/LTS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65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https://www.npmjs.com/</a:t>
            </a:r>
            <a:endParaRPr lang="en-US" sz="9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8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9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4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00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10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63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076705"/>
            <a:ext cx="8430768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05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9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7"/>
            <a:ext cx="8430768" cy="3429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1350"/>
              </a:spcAft>
              <a:buSzPct val="140000"/>
              <a:buFont typeface="+mj-lt"/>
              <a:buAutoNum type="arabicPeriod"/>
              <a:defRPr sz="1200" baseline="0"/>
            </a:lvl1pPr>
            <a:lvl2pPr>
              <a:defRPr sz="1350"/>
            </a:lvl2pPr>
            <a:lvl3pPr>
              <a:defRPr sz="1200"/>
            </a:lvl3pPr>
            <a:lvl4pPr>
              <a:defRPr sz="975"/>
            </a:lvl4pPr>
            <a:lvl5pPr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49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7"/>
            <a:ext cx="8430768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18338" indent="-157734">
              <a:lnSpc>
                <a:spcPct val="120000"/>
              </a:lnSpc>
              <a:spcBef>
                <a:spcPts val="216"/>
              </a:spcBef>
              <a:buSzPct val="100000"/>
              <a:buFont typeface="Lucida Grande"/>
              <a:buChar char="–"/>
              <a:defRPr sz="1050" baseline="0"/>
            </a:lvl2pPr>
            <a:lvl3pPr marL="644652" indent="-130302">
              <a:lnSpc>
                <a:spcPct val="120000"/>
              </a:lnSpc>
              <a:spcBef>
                <a:spcPts val="198"/>
              </a:spcBef>
              <a:defRPr sz="105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6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683204"/>
            <a:ext cx="4114800" cy="41833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7"/>
            <a:ext cx="43434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68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2571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9" y="995247"/>
            <a:ext cx="1350370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1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692728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692728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278433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242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75031" y="1945421"/>
            <a:ext cx="907941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216157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750"/>
            </a:lvl1pPr>
            <a:lvl2pPr marL="257175" indent="0">
              <a:buNone/>
              <a:defRPr sz="600"/>
            </a:lvl2pPr>
            <a:lvl3pPr marL="514350" indent="0">
              <a:buNone/>
              <a:defRPr sz="600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900545"/>
            <a:ext cx="1143000" cy="85725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9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89031" y="1945421"/>
            <a:ext cx="907941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216157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750"/>
            </a:lvl1pPr>
            <a:lvl2pPr marL="257175" indent="0">
              <a:buNone/>
              <a:defRPr sz="600"/>
            </a:lvl2pPr>
            <a:lvl3pPr marL="514350" indent="0">
              <a:buNone/>
              <a:defRPr sz="600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261031" y="1945421"/>
            <a:ext cx="907941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216157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750"/>
            </a:lvl1pPr>
            <a:lvl2pPr marL="257175" indent="0">
              <a:buNone/>
              <a:defRPr sz="600"/>
            </a:lvl2pPr>
            <a:lvl3pPr marL="514350" indent="0">
              <a:buNone/>
              <a:defRPr sz="600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547031" y="1945421"/>
            <a:ext cx="907941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216157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750"/>
            </a:lvl1pPr>
            <a:lvl2pPr marL="257175" indent="0">
              <a:buNone/>
              <a:defRPr sz="600"/>
            </a:lvl2pPr>
            <a:lvl3pPr marL="514350" indent="0">
              <a:buNone/>
              <a:defRPr sz="600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900545"/>
            <a:ext cx="1143000" cy="85725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9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900545"/>
            <a:ext cx="1143000" cy="85725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9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900545"/>
            <a:ext cx="1143000" cy="85725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9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699518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2000" y="708319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8000" y="699517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28900"/>
            <a:ext cx="1828800" cy="2057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28900"/>
            <a:ext cx="1828800" cy="2057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28900"/>
            <a:ext cx="1828800" cy="2057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28900"/>
            <a:ext cx="1828800" cy="2057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2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704850"/>
            <a:ext cx="9144000" cy="278376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911155"/>
            <a:ext cx="464582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911155"/>
            <a:ext cx="464582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15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911155"/>
            <a:ext cx="464582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15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911155"/>
            <a:ext cx="464582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15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699518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2000" y="708319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8000" y="699517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1951101"/>
            <a:ext cx="1828800" cy="2400300"/>
          </a:xfrm>
          <a:prstGeom prst="rect">
            <a:avLst/>
          </a:prstGeom>
        </p:spPr>
        <p:txBody>
          <a:bodyPr vert="horz"/>
          <a:lstStyle>
            <a:lvl1pPr marL="96012" marR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90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96012" marR="0" lvl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96012" marR="0" lvl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1951101"/>
            <a:ext cx="1828800" cy="2400300"/>
          </a:xfrm>
          <a:prstGeom prst="rect">
            <a:avLst/>
          </a:prstGeom>
        </p:spPr>
        <p:txBody>
          <a:bodyPr vert="horz"/>
          <a:lstStyle>
            <a:lvl1pPr marL="96012" marR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90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96012" marR="0" lvl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96012" marR="0" lvl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1951101"/>
            <a:ext cx="1828800" cy="2400300"/>
          </a:xfrm>
          <a:prstGeom prst="rect">
            <a:avLst/>
          </a:prstGeom>
        </p:spPr>
        <p:txBody>
          <a:bodyPr vert="horz"/>
          <a:lstStyle>
            <a:lvl1pPr marL="96012" marR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90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96012" marR="0" lvl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96012" marR="0" lvl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1951101"/>
            <a:ext cx="1828800" cy="2400300"/>
          </a:xfrm>
          <a:prstGeom prst="rect">
            <a:avLst/>
          </a:prstGeom>
        </p:spPr>
        <p:txBody>
          <a:bodyPr vert="horz"/>
          <a:lstStyle>
            <a:lvl1pPr marL="96012" marR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90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96012" marR="0" lvl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96012" marR="0" lvl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351026"/>
            <a:ext cx="1828800" cy="534924"/>
          </a:xfrm>
          <a:prstGeom prst="rect">
            <a:avLst/>
          </a:prstGeom>
        </p:spPr>
        <p:txBody>
          <a:bodyPr vert="horz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None/>
              <a:tabLst/>
              <a:defRPr sz="1050" baseline="0">
                <a:latin typeface="Arial Black"/>
                <a:cs typeface="Arial Black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351026"/>
            <a:ext cx="1828800" cy="534924"/>
          </a:xfrm>
          <a:prstGeom prst="rect">
            <a:avLst/>
          </a:prstGeom>
        </p:spPr>
        <p:txBody>
          <a:bodyPr vert="horz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None/>
              <a:tabLst/>
              <a:defRPr sz="1050" baseline="0">
                <a:latin typeface="Arial Black"/>
                <a:cs typeface="Arial Black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351026"/>
            <a:ext cx="1828800" cy="534924"/>
          </a:xfrm>
          <a:prstGeom prst="rect">
            <a:avLst/>
          </a:prstGeom>
        </p:spPr>
        <p:txBody>
          <a:bodyPr vert="horz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None/>
              <a:tabLst/>
              <a:defRPr sz="1050" baseline="0">
                <a:latin typeface="Arial Black"/>
                <a:cs typeface="Arial Black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351026"/>
            <a:ext cx="1828800" cy="534924"/>
          </a:xfrm>
          <a:prstGeom prst="rect">
            <a:avLst/>
          </a:prstGeom>
        </p:spPr>
        <p:txBody>
          <a:bodyPr vert="horz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None/>
              <a:tabLst/>
              <a:defRPr sz="1050" baseline="0">
                <a:latin typeface="Arial Black"/>
                <a:cs typeface="Arial Black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22692837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694749"/>
            <a:ext cx="778669" cy="418205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2608236"/>
            <a:ext cx="411480" cy="30861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/>
            <a:r>
              <a:rPr lang="en-US" sz="1125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47518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222782"/>
            <a:ext cx="411480" cy="30861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/>
            <a:r>
              <a:rPr lang="en-US" sz="1125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089728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3993691"/>
            <a:ext cx="411480" cy="30861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/>
            <a:r>
              <a:rPr lang="en-US" sz="1125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066800"/>
            <a:ext cx="1790700" cy="66675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2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904875"/>
            <a:ext cx="5664200" cy="1000125"/>
          </a:xfrm>
          <a:prstGeom prst="rect">
            <a:avLst/>
          </a:prstGeom>
        </p:spPr>
        <p:txBody>
          <a:bodyPr vert="horz" anchor="ctr" anchorCtr="0"/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05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2428875"/>
            <a:ext cx="1790700" cy="66675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2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2266950"/>
            <a:ext cx="5664200" cy="1000125"/>
          </a:xfrm>
          <a:prstGeom prst="rect">
            <a:avLst/>
          </a:prstGeom>
        </p:spPr>
        <p:txBody>
          <a:bodyPr vert="horz" anchor="ctr" anchorCtr="0"/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05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3810000"/>
            <a:ext cx="1790700" cy="66675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2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3648075"/>
            <a:ext cx="5664200" cy="1000125"/>
          </a:xfrm>
          <a:prstGeom prst="rect">
            <a:avLst/>
          </a:prstGeom>
        </p:spPr>
        <p:txBody>
          <a:bodyPr vert="horz" anchor="ctr" anchorCtr="0"/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05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8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88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321135"/>
            <a:ext cx="393192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29779" indent="-129779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2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5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321135"/>
            <a:ext cx="3931920" cy="27432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975"/>
              </a:spcAft>
              <a:buNone/>
              <a:defRPr sz="1200"/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5" y="192233"/>
            <a:ext cx="1135543" cy="361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9" y="995247"/>
            <a:ext cx="1350370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9" y="995247"/>
            <a:ext cx="1350370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528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4" y="202198"/>
            <a:ext cx="5709427" cy="54365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246418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690447"/>
            <a:ext cx="1568378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9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066800"/>
            <a:ext cx="2286000" cy="3268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302" indent="-130302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</a:pPr>
            <a:r>
              <a:rPr lang="en-US" sz="105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05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05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05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05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05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05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05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05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05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05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05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05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05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05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05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30302" indent="-130302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</a:pPr>
            <a:r>
              <a:rPr lang="en-US" sz="105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05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05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05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05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05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05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05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05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05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05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05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05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05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05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05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05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05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05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05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05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05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05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05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30302" indent="-130302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</a:pPr>
            <a:r>
              <a:rPr lang="en-US" sz="105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05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05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05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05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05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05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05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05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05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05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05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05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05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05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05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05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05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5" y="567988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4" y="202198"/>
            <a:ext cx="5709427" cy="54365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35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2" y="150418"/>
            <a:ext cx="1135543" cy="341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23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2496458"/>
            <a:ext cx="6488113" cy="6924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6" y="3852481"/>
            <a:ext cx="3830857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6" y="3359735"/>
            <a:ext cx="2836995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30" y="2457128"/>
            <a:ext cx="2839560" cy="23083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05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6" y="2873960"/>
            <a:ext cx="4036041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766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2496458"/>
            <a:ext cx="6488113" cy="6924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6" y="3852481"/>
            <a:ext cx="3830857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6" y="3359735"/>
            <a:ext cx="2836995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30" y="2457128"/>
            <a:ext cx="2839560" cy="23083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05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6" y="2873960"/>
            <a:ext cx="4036041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782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05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2398060"/>
            <a:ext cx="7574494" cy="2191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28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1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rgbClr val="A3C644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69408495"/>
              </p:ext>
            </p:extLst>
          </p:nvPr>
        </p:nvGraphicFramePr>
        <p:xfrm>
          <a:off x="-1" y="701331"/>
          <a:ext cx="9144000" cy="4147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2070"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6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581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9523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08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rgbClr val="A3C644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8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rgbClr val="A3C644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143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67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rgbClr val="A3C644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8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rgbClr val="A3C644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0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rgbClr val="A3C644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bg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bg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rgbClr val="A3C644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rgbClr val="A3C644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3397825"/>
              </p:ext>
            </p:extLst>
          </p:nvPr>
        </p:nvGraphicFramePr>
        <p:xfrm>
          <a:off x="0" y="2831899"/>
          <a:ext cx="9144000" cy="720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52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0s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5s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 dirty="0" smtClean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dirty="0" smtClean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dirty="0" smtClean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10s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 dirty="0" smtClean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9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3693356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18148" y="2461088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8649502"/>
              </p:ext>
            </p:extLst>
          </p:nvPr>
        </p:nvGraphicFramePr>
        <p:xfrm>
          <a:off x="0" y="4064168"/>
          <a:ext cx="9144000" cy="72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133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0s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5s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 dirty="0" smtClean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dirty="0" smtClean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dirty="0" smtClean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smtClean="0">
                          <a:solidFill>
                            <a:schemeClr val="bg1"/>
                          </a:solidFill>
                          <a:latin typeface="+mn-lt"/>
                          <a:cs typeface="Trebuchet MS"/>
                        </a:rPr>
                        <a:t>10s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 dirty="0" smtClean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069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4091709"/>
            <a:ext cx="6400800" cy="2857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5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6" y="3349657"/>
            <a:ext cx="2583271" cy="29084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35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378620"/>
            <a:ext cx="1243502" cy="343678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2" y="378619"/>
            <a:ext cx="1411591" cy="34416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073088" y="428624"/>
            <a:ext cx="0" cy="26053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4708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075" spc="-15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191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4708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075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6" y="3340101"/>
            <a:ext cx="6488113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4094613"/>
            <a:ext cx="3649662" cy="2797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378620"/>
            <a:ext cx="1243502" cy="343678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8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645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  <p:pic>
        <p:nvPicPr>
          <p:cNvPr id="7" name="nodejs-logo.png"/>
          <p:cNvPicPr>
            <a:picLocks noChangeAspect="1"/>
          </p:cNvPicPr>
          <p:nvPr userDrawn="1"/>
        </p:nvPicPr>
        <p:blipFill>
          <a:blip r:embed="rId10">
            <a:alphaModFix amt="2000"/>
            <a:extLst/>
          </a:blip>
          <a:stretch>
            <a:fillRect/>
          </a:stretch>
        </p:blipFill>
        <p:spPr>
          <a:xfrm>
            <a:off x="6677637" y="2697297"/>
            <a:ext cx="2466363" cy="24663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5" r:id="rId4"/>
    <p:sldLayoutId id="2147483711" r:id="rId5"/>
    <p:sldLayoutId id="2147483749" r:id="rId6"/>
    <p:sldLayoutId id="2147483756" r:id="rId7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  <p:pic>
        <p:nvPicPr>
          <p:cNvPr id="7" name="nodejs-logo.png"/>
          <p:cNvPicPr>
            <a:picLocks noChangeAspect="1"/>
          </p:cNvPicPr>
          <p:nvPr userDrawn="1"/>
        </p:nvPicPr>
        <p:blipFill>
          <a:blip r:embed="rId9">
            <a:alphaModFix amt="2000"/>
            <a:extLst/>
          </a:blip>
          <a:stretch>
            <a:fillRect/>
          </a:stretch>
        </p:blipFill>
        <p:spPr>
          <a:xfrm>
            <a:off x="6677637" y="2697297"/>
            <a:ext cx="2466363" cy="24663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6876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801" r:id="rId5"/>
    <p:sldLayoutId id="2147483802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875530"/>
            <a:ext cx="914400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4920358"/>
            <a:ext cx="149352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75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75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72210" y="4923240"/>
            <a:ext cx="2316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04900" y="495096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4961763"/>
            <a:ext cx="476250" cy="12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98" r:id="rId22"/>
    <p:sldLayoutId id="2147483799" r:id="rId23"/>
    <p:sldLayoutId id="2147483800" r:id="rId2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342900" rtl="0" eaLnBrk="1" latinLnBrk="0" hangingPunct="1">
        <a:spcBef>
          <a:spcPct val="0"/>
        </a:spcBef>
        <a:buNone/>
        <a:defRPr sz="195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35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75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25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27880" y="1577998"/>
            <a:ext cx="6910388" cy="586314"/>
          </a:xfrm>
        </p:spPr>
        <p:txBody>
          <a:bodyPr/>
          <a:lstStyle/>
          <a:p>
            <a:r>
              <a:rPr lang="en-US" dirty="0" smtClean="0"/>
              <a:t>Node.js Basics P1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60399" y="3885121"/>
            <a:ext cx="6488113" cy="284693"/>
          </a:xfrm>
        </p:spPr>
        <p:txBody>
          <a:bodyPr/>
          <a:lstStyle/>
          <a:p>
            <a:r>
              <a:rPr lang="en-US" dirty="0" smtClean="0"/>
              <a:t>Vadym Makhonin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60399" y="4374412"/>
            <a:ext cx="3649662" cy="27979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April 2017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58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872404" y="3947727"/>
            <a:ext cx="3022238" cy="647100"/>
          </a:xfrm>
        </p:spPr>
        <p:txBody>
          <a:bodyPr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4573368" cy="647100"/>
          </a:xfrm>
        </p:spPr>
        <p:txBody>
          <a:bodyPr/>
          <a:lstStyle/>
          <a:p>
            <a:r>
              <a:rPr lang="en-US" dirty="0" smtClean="0"/>
              <a:t>NODE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8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 PACKAGE MANAGER (NPM)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373870" y="1254219"/>
            <a:ext cx="1388842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HIGHLIGHTS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49671" y="2829660"/>
            <a:ext cx="3931920" cy="1491623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r>
              <a:rPr lang="en-US" sz="2800" dirty="0"/>
              <a:t>D</a:t>
            </a:r>
            <a:r>
              <a:rPr lang="en-US" sz="2800" dirty="0" smtClean="0"/>
              <a:t>efault </a:t>
            </a:r>
            <a:r>
              <a:rPr lang="en-US" sz="2800" dirty="0"/>
              <a:t>package manager for </a:t>
            </a:r>
            <a:r>
              <a:rPr lang="en-US" sz="2800" dirty="0" err="1"/>
              <a:t>Node.js</a:t>
            </a:r>
            <a:r>
              <a:rPr lang="en-US" sz="2800" dirty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59" y="1483060"/>
            <a:ext cx="2281431" cy="886906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281591" y="1730710"/>
            <a:ext cx="4536000" cy="327118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397" lvl="2" indent="-127397">
              <a:lnSpc>
                <a:spcPct val="11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defRPr/>
            </a:pPr>
            <a:r>
              <a:rPr lang="en-US" sz="2000" dirty="0" smtClean="0">
                <a:ea typeface="ＭＳ Ｐゴシック" pitchFamily="34" charset="-128"/>
              </a:rPr>
              <a:t>It ships with </a:t>
            </a:r>
            <a:r>
              <a:rPr lang="en-US" sz="2000" dirty="0" err="1" smtClean="0">
                <a:ea typeface="ＭＳ Ｐゴシック" pitchFamily="34" charset="-128"/>
              </a:rPr>
              <a:t>Node.js</a:t>
            </a:r>
            <a:r>
              <a:rPr lang="en-US" sz="2000" dirty="0" smtClean="0">
                <a:ea typeface="ＭＳ Ｐゴシック" pitchFamily="34" charset="-128"/>
              </a:rPr>
              <a:t> installation by default</a:t>
            </a:r>
            <a:endParaRPr lang="en-US" sz="2000" b="1" dirty="0">
              <a:ea typeface="Source Sans Pro Black" charset="0"/>
              <a:cs typeface="Source Sans Pro Black" charset="0"/>
            </a:endParaRPr>
          </a:p>
          <a:p>
            <a:pPr marL="127397" lvl="2" indent="-127397">
              <a:lnSpc>
                <a:spcPct val="11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defRPr/>
            </a:pPr>
            <a:r>
              <a:rPr lang="en-US" sz="2000" dirty="0" err="1">
                <a:ea typeface="ＭＳ Ｐゴシック" pitchFamily="34" charset="-128"/>
              </a:rPr>
              <a:t>npm</a:t>
            </a:r>
            <a:r>
              <a:rPr lang="en-US" sz="2000" dirty="0">
                <a:ea typeface="ＭＳ Ｐゴシック" pitchFamily="34" charset="-128"/>
              </a:rPr>
              <a:t> makes it easy for JavaScript developers to share and reuse </a:t>
            </a:r>
            <a:r>
              <a:rPr lang="en-US" sz="2000" dirty="0" smtClean="0">
                <a:ea typeface="ＭＳ Ｐゴシック" pitchFamily="34" charset="-128"/>
              </a:rPr>
              <a:t>code</a:t>
            </a:r>
            <a:endParaRPr lang="en-US" sz="2000" b="1" dirty="0" smtClean="0">
              <a:ea typeface="Source Sans Pro Black" charset="0"/>
              <a:cs typeface="Source Sans Pro Black" charset="0"/>
            </a:endParaRPr>
          </a:p>
          <a:p>
            <a:pPr marL="127397" lvl="2" indent="-127397">
              <a:lnSpc>
                <a:spcPct val="11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defRPr/>
            </a:pPr>
            <a:r>
              <a:rPr lang="en-US" sz="2000" dirty="0">
                <a:ea typeface="ＭＳ Ｐゴシック" pitchFamily="34" charset="-128"/>
              </a:rPr>
              <a:t>makes it easy to update the code that you're </a:t>
            </a:r>
            <a:r>
              <a:rPr lang="en-US" sz="2000" dirty="0" smtClean="0">
                <a:ea typeface="ＭＳ Ｐゴシック" pitchFamily="34" charset="-128"/>
              </a:rPr>
              <a:t>sharing.</a:t>
            </a:r>
            <a:endParaRPr lang="en-US" sz="2000" b="1" dirty="0">
              <a:ea typeface="Source Sans Pro Black" charset="0"/>
              <a:cs typeface="Source Sans Pr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1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767478"/>
            <a:ext cx="8329612" cy="267676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npm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init</a:t>
            </a:r>
            <a:endParaRPr lang="en-US" sz="2800" dirty="0" smtClean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npm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install &lt;package&gt;</a:t>
            </a:r>
            <a:endParaRPr lang="en-US" sz="2800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>
                <a:latin typeface="Trebuchet MS" charset="0"/>
                <a:ea typeface="Trebuchet MS" charset="0"/>
                <a:cs typeface="Trebuchet MS" charset="0"/>
              </a:rPr>
              <a:t>npm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uninstall 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&lt;package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&gt;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>
                <a:latin typeface="Trebuchet MS" charset="0"/>
                <a:ea typeface="Trebuchet MS" charset="0"/>
                <a:cs typeface="Trebuchet MS" charset="0"/>
              </a:rPr>
              <a:t>npm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update 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&lt;package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&gt;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>
                <a:latin typeface="Trebuchet MS" charset="0"/>
                <a:ea typeface="Trebuchet MS" charset="0"/>
                <a:cs typeface="Trebuchet MS" charset="0"/>
              </a:rPr>
              <a:t>npm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run &lt;script&gt;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npm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shrinkwrap</a:t>
            </a:r>
            <a:endParaRPr lang="en-US" sz="2800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endParaRPr lang="en-US" sz="2800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endParaRPr lang="en-US" sz="28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NPM – COMMON CLI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4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872404" y="3947727"/>
            <a:ext cx="5431936" cy="647100"/>
          </a:xfrm>
        </p:spPr>
        <p:txBody>
          <a:bodyPr/>
          <a:lstStyle/>
          <a:p>
            <a:r>
              <a:rPr lang="en-US" dirty="0" smtClean="0"/>
              <a:t>NON-BLOCKING I/O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3756798" cy="647100"/>
          </a:xfrm>
        </p:spPr>
        <p:txBody>
          <a:bodyPr/>
          <a:lstStyle/>
          <a:p>
            <a:r>
              <a:rPr lang="en-US" dirty="0" smtClean="0"/>
              <a:t>BLOCKING &amp;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IS SLOW</a:t>
            </a:r>
            <a:endParaRPr lang="en-US" dirty="0"/>
          </a:p>
        </p:txBody>
      </p:sp>
      <p:pic>
        <p:nvPicPr>
          <p:cNvPr id="5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1017408"/>
            <a:ext cx="48482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1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BLOCKING VS NON-BLOCKING I/O</a:t>
            </a:r>
            <a:endParaRPr lang="en-US" dirty="0"/>
          </a:p>
        </p:txBody>
      </p:sp>
      <p:grpSp>
        <p:nvGrpSpPr>
          <p:cNvPr id="4" name="Группа 37"/>
          <p:cNvGrpSpPr/>
          <p:nvPr/>
        </p:nvGrpSpPr>
        <p:grpSpPr>
          <a:xfrm>
            <a:off x="648345" y="1237243"/>
            <a:ext cx="3169403" cy="978245"/>
            <a:chOff x="648345" y="1237243"/>
            <a:chExt cx="3169403" cy="978245"/>
          </a:xfrm>
        </p:grpSpPr>
        <p:sp>
          <p:nvSpPr>
            <p:cNvPr id="9" name="Прямоугольник 29"/>
            <p:cNvSpPr/>
            <p:nvPr/>
          </p:nvSpPr>
          <p:spPr>
            <a:xfrm>
              <a:off x="892652" y="1237243"/>
              <a:ext cx="106394" cy="9725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uk-UA" sz="2800" dirty="0"/>
            </a:p>
          </p:txBody>
        </p:sp>
        <p:sp>
          <p:nvSpPr>
            <p:cNvPr id="7" name="Прямоугольник 2"/>
            <p:cNvSpPr/>
            <p:nvPr/>
          </p:nvSpPr>
          <p:spPr>
            <a:xfrm>
              <a:off x="648345" y="1261381"/>
              <a:ext cx="316940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rgbClr val="CB4B16"/>
                  </a:solidFill>
                  <a:latin typeface="SourceCodePro"/>
                </a:rPr>
                <a:t>const</a:t>
              </a:r>
              <a:r>
                <a:rPr lang="en-US" dirty="0" smtClean="0">
                  <a:solidFill>
                    <a:srgbClr val="535353"/>
                  </a:solidFill>
                  <a:latin typeface="SourceCodePro"/>
                </a:rPr>
                <a:t> </a:t>
              </a:r>
              <a:r>
                <a:rPr lang="en-US" dirty="0" smtClean="0">
                  <a:solidFill>
                    <a:srgbClr val="2AA198"/>
                  </a:solidFill>
                  <a:latin typeface="SourceCodePro"/>
                </a:rPr>
                <a:t>fs</a:t>
              </a:r>
              <a:r>
                <a:rPr lang="en-US" dirty="0" smtClean="0">
                  <a:solidFill>
                    <a:srgbClr val="535353"/>
                  </a:solidFill>
                  <a:latin typeface="SourceCodePro"/>
                </a:rPr>
                <a:t> </a:t>
              </a:r>
              <a:r>
                <a:rPr lang="en-US" dirty="0" smtClean="0">
                  <a:solidFill>
                    <a:srgbClr val="6C71C4"/>
                  </a:solidFill>
                  <a:latin typeface="SourceCodePro"/>
                </a:rPr>
                <a:t>=</a:t>
              </a:r>
              <a:r>
                <a:rPr lang="en-US" dirty="0" smtClean="0">
                  <a:solidFill>
                    <a:srgbClr val="535353"/>
                  </a:solidFill>
                  <a:latin typeface="SourceCodePro"/>
                </a:rPr>
                <a:t> </a:t>
              </a:r>
              <a:r>
                <a:rPr lang="en-US" dirty="0" smtClean="0">
                  <a:solidFill>
                    <a:srgbClr val="268BD2"/>
                  </a:solidFill>
                  <a:latin typeface="SourceCodePro"/>
                </a:rPr>
                <a:t>require</a:t>
              </a:r>
              <a:r>
                <a:rPr lang="en-US" dirty="0" smtClean="0">
                  <a:solidFill>
                    <a:srgbClr val="535353"/>
                  </a:solidFill>
                  <a:latin typeface="SourceCodePro"/>
                </a:rPr>
                <a:t>(</a:t>
              </a:r>
              <a:r>
                <a:rPr lang="en-US" dirty="0" smtClean="0">
                  <a:solidFill>
                    <a:srgbClr val="859900"/>
                  </a:solidFill>
                  <a:latin typeface="SourceCodePro"/>
                </a:rPr>
                <a:t>'fs'</a:t>
              </a:r>
              <a:r>
                <a:rPr lang="en-US" dirty="0" smtClean="0">
                  <a:solidFill>
                    <a:srgbClr val="535353"/>
                  </a:solidFill>
                  <a:latin typeface="SourceCodePro"/>
                </a:rPr>
                <a:t>);</a:t>
              </a:r>
            </a:p>
            <a:p>
              <a:r>
                <a:rPr lang="en-US" dirty="0" smtClean="0">
                  <a:solidFill>
                    <a:srgbClr val="535353"/>
                  </a:solidFill>
                  <a:latin typeface="SourceCodePro"/>
                </a:rPr>
                <a:t>​</a:t>
              </a:r>
            </a:p>
            <a:p>
              <a:r>
                <a:rPr lang="en-US" dirty="0" smtClean="0">
                  <a:solidFill>
                    <a:srgbClr val="268BD2"/>
                  </a:solidFill>
                  <a:latin typeface="SourceCodePro"/>
                </a:rPr>
                <a:t>console</a:t>
              </a:r>
              <a:r>
                <a:rPr lang="en-US" dirty="0" smtClean="0">
                  <a:solidFill>
                    <a:srgbClr val="535353"/>
                  </a:solidFill>
                  <a:latin typeface="SourceCodePro"/>
                </a:rPr>
                <a:t>.</a:t>
              </a:r>
              <a:r>
                <a:rPr lang="en-US" dirty="0" smtClean="0">
                  <a:solidFill>
                    <a:srgbClr val="2AA198"/>
                  </a:solidFill>
                  <a:latin typeface="SourceCodePro"/>
                </a:rPr>
                <a:t>log</a:t>
              </a:r>
              <a:r>
                <a:rPr lang="en-US" dirty="0" smtClean="0">
                  <a:solidFill>
                    <a:srgbClr val="535353"/>
                  </a:solidFill>
                  <a:latin typeface="SourceCodePro"/>
                </a:rPr>
                <a:t>(</a:t>
              </a:r>
              <a:r>
                <a:rPr lang="en-US" dirty="0" err="1" smtClean="0">
                  <a:solidFill>
                    <a:srgbClr val="268BD2"/>
                  </a:solidFill>
                  <a:latin typeface="SourceCodePro"/>
                </a:rPr>
                <a:t>fs</a:t>
              </a:r>
              <a:r>
                <a:rPr lang="en-US" dirty="0" err="1" smtClean="0">
                  <a:solidFill>
                    <a:srgbClr val="535353"/>
                  </a:solidFill>
                  <a:latin typeface="SourceCodePro"/>
                </a:rPr>
                <a:t>.</a:t>
              </a:r>
              <a:r>
                <a:rPr lang="en-US" dirty="0" err="1" smtClean="0">
                  <a:solidFill>
                    <a:srgbClr val="2AA198"/>
                  </a:solidFill>
                  <a:latin typeface="SourceCodePro"/>
                </a:rPr>
                <a:t>readFileSync</a:t>
              </a:r>
              <a:r>
                <a:rPr lang="en-US" dirty="0" smtClean="0">
                  <a:solidFill>
                    <a:srgbClr val="535353"/>
                  </a:solidFill>
                  <a:latin typeface="SourceCodePro"/>
                </a:rPr>
                <a:t>(</a:t>
              </a:r>
              <a:r>
                <a:rPr lang="en-US" dirty="0" smtClean="0">
                  <a:solidFill>
                    <a:srgbClr val="859900"/>
                  </a:solidFill>
                  <a:latin typeface="SourceCodePro"/>
                </a:rPr>
                <a:t>'./file1'</a:t>
              </a:r>
              <a:r>
                <a:rPr lang="en-US" dirty="0" smtClean="0">
                  <a:solidFill>
                    <a:srgbClr val="535353"/>
                  </a:solidFill>
                  <a:latin typeface="SourceCodePro"/>
                </a:rPr>
                <a:t>));</a:t>
              </a:r>
            </a:p>
            <a:p>
              <a:r>
                <a:rPr lang="en-US" dirty="0" smtClean="0">
                  <a:solidFill>
                    <a:srgbClr val="268BD2"/>
                  </a:solidFill>
                  <a:latin typeface="SourceCodePro"/>
                </a:rPr>
                <a:t>console</a:t>
              </a:r>
              <a:r>
                <a:rPr lang="en-US" dirty="0" smtClean="0">
                  <a:solidFill>
                    <a:srgbClr val="535353"/>
                  </a:solidFill>
                  <a:latin typeface="SourceCodePro"/>
                </a:rPr>
                <a:t>.</a:t>
              </a:r>
              <a:r>
                <a:rPr lang="en-US" dirty="0" smtClean="0">
                  <a:solidFill>
                    <a:srgbClr val="2AA198"/>
                  </a:solidFill>
                  <a:latin typeface="SourceCodePro"/>
                </a:rPr>
                <a:t>log</a:t>
              </a:r>
              <a:r>
                <a:rPr lang="en-US" dirty="0" smtClean="0">
                  <a:solidFill>
                    <a:srgbClr val="535353"/>
                  </a:solidFill>
                  <a:latin typeface="SourceCodePro"/>
                </a:rPr>
                <a:t>(</a:t>
              </a:r>
              <a:r>
                <a:rPr lang="en-US" dirty="0" err="1" smtClean="0">
                  <a:solidFill>
                    <a:srgbClr val="268BD2"/>
                  </a:solidFill>
                  <a:latin typeface="SourceCodePro"/>
                </a:rPr>
                <a:t>fs</a:t>
              </a:r>
              <a:r>
                <a:rPr lang="en-US" dirty="0" err="1" smtClean="0">
                  <a:solidFill>
                    <a:srgbClr val="535353"/>
                  </a:solidFill>
                  <a:latin typeface="SourceCodePro"/>
                </a:rPr>
                <a:t>.</a:t>
              </a:r>
              <a:r>
                <a:rPr lang="en-US" dirty="0" err="1" smtClean="0">
                  <a:solidFill>
                    <a:srgbClr val="2AA198"/>
                  </a:solidFill>
                  <a:latin typeface="SourceCodePro"/>
                </a:rPr>
                <a:t>readFileSync</a:t>
              </a:r>
              <a:r>
                <a:rPr lang="en-US" dirty="0" smtClean="0">
                  <a:solidFill>
                    <a:srgbClr val="535353"/>
                  </a:solidFill>
                  <a:latin typeface="SourceCodePro"/>
                </a:rPr>
                <a:t>(</a:t>
              </a:r>
              <a:r>
                <a:rPr lang="en-US" dirty="0" smtClean="0">
                  <a:solidFill>
                    <a:srgbClr val="859900"/>
                  </a:solidFill>
                  <a:latin typeface="SourceCodePro"/>
                </a:rPr>
                <a:t>'./file2'</a:t>
              </a:r>
              <a:r>
                <a:rPr lang="en-US" dirty="0" smtClean="0">
                  <a:solidFill>
                    <a:srgbClr val="535353"/>
                  </a:solidFill>
                  <a:latin typeface="SourceCodePro"/>
                </a:rPr>
                <a:t>));</a:t>
              </a:r>
              <a:endParaRPr lang="en-US" b="0" i="0" dirty="0">
                <a:solidFill>
                  <a:srgbClr val="535353"/>
                </a:solidFill>
                <a:effectLst/>
                <a:latin typeface="SourceCodePro"/>
              </a:endParaRPr>
            </a:p>
          </p:txBody>
        </p:sp>
      </p:grpSp>
      <p:grpSp>
        <p:nvGrpSpPr>
          <p:cNvPr id="10" name="Группа 35"/>
          <p:cNvGrpSpPr/>
          <p:nvPr/>
        </p:nvGrpSpPr>
        <p:grpSpPr>
          <a:xfrm>
            <a:off x="5044697" y="1150411"/>
            <a:ext cx="3613529" cy="1169551"/>
            <a:chOff x="5044697" y="1150411"/>
            <a:chExt cx="3613529" cy="1169551"/>
          </a:xfrm>
        </p:grpSpPr>
        <p:sp>
          <p:nvSpPr>
            <p:cNvPr id="14" name="Прямоугольник 32"/>
            <p:cNvSpPr/>
            <p:nvPr/>
          </p:nvSpPr>
          <p:spPr>
            <a:xfrm>
              <a:off x="5280893" y="1237243"/>
              <a:ext cx="106394" cy="9725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uk-UA" sz="2800" dirty="0"/>
            </a:p>
          </p:txBody>
        </p:sp>
        <p:sp>
          <p:nvSpPr>
            <p:cNvPr id="12" name="Прямоугольник 3"/>
            <p:cNvSpPr/>
            <p:nvPr/>
          </p:nvSpPr>
          <p:spPr>
            <a:xfrm>
              <a:off x="5044697" y="1150411"/>
              <a:ext cx="3613529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CB4B16"/>
                  </a:solidFill>
                  <a:latin typeface="SourceCodePro"/>
                </a:rPr>
                <a:t>const</a:t>
              </a:r>
              <a:r>
                <a:rPr lang="en-US" dirty="0">
                  <a:solidFill>
                    <a:srgbClr val="535353"/>
                  </a:solidFill>
                  <a:latin typeface="SourceCodePro"/>
                </a:rPr>
                <a:t> </a:t>
              </a:r>
              <a:r>
                <a:rPr lang="en-US" dirty="0">
                  <a:solidFill>
                    <a:srgbClr val="2AA198"/>
                  </a:solidFill>
                  <a:latin typeface="SourceCodePro"/>
                </a:rPr>
                <a:t>fs</a:t>
              </a:r>
              <a:r>
                <a:rPr lang="en-US" dirty="0">
                  <a:solidFill>
                    <a:srgbClr val="535353"/>
                  </a:solidFill>
                  <a:latin typeface="SourceCodePro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SourceCodePro"/>
                </a:rPr>
                <a:t>=</a:t>
              </a:r>
              <a:r>
                <a:rPr lang="en-US" dirty="0">
                  <a:solidFill>
                    <a:srgbClr val="535353"/>
                  </a:solidFill>
                  <a:latin typeface="SourceCodePro"/>
                </a:rPr>
                <a:t> </a:t>
              </a:r>
              <a:r>
                <a:rPr lang="en-US" dirty="0">
                  <a:solidFill>
                    <a:srgbClr val="268BD2"/>
                  </a:solidFill>
                  <a:latin typeface="SourceCodePro"/>
                </a:rPr>
                <a:t>require</a:t>
              </a:r>
              <a:r>
                <a:rPr lang="en-US" dirty="0">
                  <a:solidFill>
                    <a:srgbClr val="535353"/>
                  </a:solidFill>
                  <a:latin typeface="SourceCodePro"/>
                </a:rPr>
                <a:t>(</a:t>
              </a:r>
              <a:r>
                <a:rPr lang="en-US" dirty="0">
                  <a:solidFill>
                    <a:srgbClr val="859900"/>
                  </a:solidFill>
                  <a:latin typeface="SourceCodePro"/>
                </a:rPr>
                <a:t>'fs'</a:t>
              </a:r>
              <a:r>
                <a:rPr lang="en-US" dirty="0">
                  <a:solidFill>
                    <a:srgbClr val="535353"/>
                  </a:solidFill>
                  <a:latin typeface="SourceCodePro"/>
                </a:rPr>
                <a:t>);</a:t>
              </a:r>
            </a:p>
            <a:p>
              <a:r>
                <a:rPr lang="en-US" dirty="0">
                  <a:solidFill>
                    <a:srgbClr val="535353"/>
                  </a:solidFill>
                  <a:latin typeface="SourceCodePro"/>
                </a:rPr>
                <a:t>​</a:t>
              </a:r>
            </a:p>
            <a:p>
              <a:r>
                <a:rPr lang="en-US" dirty="0">
                  <a:solidFill>
                    <a:srgbClr val="CB4B16"/>
                  </a:solidFill>
                  <a:latin typeface="SourceCodePro"/>
                </a:rPr>
                <a:t>let</a:t>
              </a:r>
              <a:r>
                <a:rPr lang="en-US" dirty="0">
                  <a:solidFill>
                    <a:srgbClr val="535353"/>
                  </a:solidFill>
                  <a:latin typeface="SourceCodePro"/>
                </a:rPr>
                <a:t> </a:t>
              </a:r>
              <a:r>
                <a:rPr lang="en-US" dirty="0">
                  <a:solidFill>
                    <a:srgbClr val="2AA198"/>
                  </a:solidFill>
                  <a:latin typeface="SourceCodePro"/>
                </a:rPr>
                <a:t>callback</a:t>
              </a:r>
              <a:r>
                <a:rPr lang="en-US" dirty="0">
                  <a:solidFill>
                    <a:srgbClr val="535353"/>
                  </a:solidFill>
                  <a:latin typeface="SourceCodePro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SourceCodePro"/>
                </a:rPr>
                <a:t>=</a:t>
              </a:r>
              <a:r>
                <a:rPr lang="en-US" dirty="0">
                  <a:solidFill>
                    <a:srgbClr val="535353"/>
                  </a:solidFill>
                  <a:latin typeface="SourceCodePro"/>
                </a:rPr>
                <a:t> (</a:t>
              </a:r>
              <a:r>
                <a:rPr lang="en-US" dirty="0">
                  <a:solidFill>
                    <a:srgbClr val="2AA198"/>
                  </a:solidFill>
                  <a:latin typeface="SourceCodePro"/>
                </a:rPr>
                <a:t>err</a:t>
              </a:r>
              <a:r>
                <a:rPr lang="en-US" dirty="0">
                  <a:solidFill>
                    <a:srgbClr val="535353"/>
                  </a:solidFill>
                  <a:latin typeface="SourceCodePro"/>
                </a:rPr>
                <a:t>, </a:t>
              </a:r>
              <a:r>
                <a:rPr lang="en-US" dirty="0">
                  <a:solidFill>
                    <a:srgbClr val="2AA198"/>
                  </a:solidFill>
                  <a:latin typeface="SourceCodePro"/>
                </a:rPr>
                <a:t>file</a:t>
              </a:r>
              <a:r>
                <a:rPr lang="en-US" dirty="0">
                  <a:solidFill>
                    <a:srgbClr val="535353"/>
                  </a:solidFill>
                  <a:latin typeface="SourceCodePro"/>
                </a:rPr>
                <a:t>) </a:t>
              </a:r>
              <a:r>
                <a:rPr lang="en-US" dirty="0">
                  <a:solidFill>
                    <a:srgbClr val="6C71C4"/>
                  </a:solidFill>
                  <a:latin typeface="SourceCodePro"/>
                </a:rPr>
                <a:t>=&gt;</a:t>
              </a:r>
              <a:r>
                <a:rPr lang="en-US" dirty="0">
                  <a:solidFill>
                    <a:srgbClr val="535353"/>
                  </a:solidFill>
                  <a:latin typeface="SourceCodePro"/>
                </a:rPr>
                <a:t> </a:t>
              </a:r>
              <a:r>
                <a:rPr lang="en-US" dirty="0">
                  <a:solidFill>
                    <a:srgbClr val="268BD2"/>
                  </a:solidFill>
                  <a:latin typeface="SourceCodePro"/>
                </a:rPr>
                <a:t>console</a:t>
              </a:r>
              <a:r>
                <a:rPr lang="en-US" dirty="0">
                  <a:solidFill>
                    <a:srgbClr val="535353"/>
                  </a:solidFill>
                  <a:latin typeface="SourceCodePro"/>
                </a:rPr>
                <a:t>.</a:t>
              </a:r>
              <a:r>
                <a:rPr lang="en-US" dirty="0">
                  <a:solidFill>
                    <a:srgbClr val="2AA198"/>
                  </a:solidFill>
                  <a:latin typeface="SourceCodePro"/>
                </a:rPr>
                <a:t>log</a:t>
              </a:r>
              <a:r>
                <a:rPr lang="en-US" dirty="0">
                  <a:solidFill>
                    <a:srgbClr val="535353"/>
                  </a:solidFill>
                  <a:latin typeface="SourceCodePro"/>
                </a:rPr>
                <a:t>(</a:t>
              </a:r>
              <a:r>
                <a:rPr lang="en-US" dirty="0">
                  <a:solidFill>
                    <a:srgbClr val="B58900"/>
                  </a:solidFill>
                  <a:latin typeface="SourceCodePro"/>
                </a:rPr>
                <a:t>file</a:t>
              </a:r>
              <a:r>
                <a:rPr lang="en-US" dirty="0">
                  <a:solidFill>
                    <a:srgbClr val="535353"/>
                  </a:solidFill>
                  <a:latin typeface="SourceCodePro"/>
                </a:rPr>
                <a:t>);</a:t>
              </a:r>
            </a:p>
            <a:p>
              <a:r>
                <a:rPr lang="en-US" dirty="0" err="1">
                  <a:solidFill>
                    <a:srgbClr val="268BD2"/>
                  </a:solidFill>
                  <a:latin typeface="SourceCodePro"/>
                </a:rPr>
                <a:t>fs</a:t>
              </a:r>
              <a:r>
                <a:rPr lang="en-US" dirty="0" err="1">
                  <a:solidFill>
                    <a:srgbClr val="535353"/>
                  </a:solidFill>
                  <a:latin typeface="SourceCodePro"/>
                </a:rPr>
                <a:t>.</a:t>
              </a:r>
              <a:r>
                <a:rPr lang="en-US" dirty="0" err="1">
                  <a:solidFill>
                    <a:srgbClr val="2AA198"/>
                  </a:solidFill>
                  <a:latin typeface="SourceCodePro"/>
                </a:rPr>
                <a:t>readFile</a:t>
              </a:r>
              <a:r>
                <a:rPr lang="en-US" dirty="0">
                  <a:solidFill>
                    <a:srgbClr val="535353"/>
                  </a:solidFill>
                  <a:latin typeface="SourceCodePro"/>
                </a:rPr>
                <a:t>(</a:t>
              </a:r>
              <a:r>
                <a:rPr lang="en-US" dirty="0">
                  <a:solidFill>
                    <a:srgbClr val="859900"/>
                  </a:solidFill>
                  <a:latin typeface="SourceCodePro"/>
                </a:rPr>
                <a:t>'./file1'</a:t>
              </a:r>
              <a:r>
                <a:rPr lang="en-US" dirty="0">
                  <a:solidFill>
                    <a:srgbClr val="535353"/>
                  </a:solidFill>
                  <a:latin typeface="SourceCodePro"/>
                </a:rPr>
                <a:t>, </a:t>
              </a:r>
              <a:r>
                <a:rPr lang="en-US" dirty="0">
                  <a:solidFill>
                    <a:srgbClr val="268BD2"/>
                  </a:solidFill>
                  <a:latin typeface="SourceCodePro"/>
                </a:rPr>
                <a:t>callback</a:t>
              </a:r>
              <a:r>
                <a:rPr lang="en-US" dirty="0">
                  <a:solidFill>
                    <a:srgbClr val="535353"/>
                  </a:solidFill>
                  <a:latin typeface="SourceCodePro"/>
                </a:rPr>
                <a:t>);</a:t>
              </a:r>
            </a:p>
            <a:p>
              <a:r>
                <a:rPr lang="en-US" dirty="0" err="1">
                  <a:solidFill>
                    <a:srgbClr val="268BD2"/>
                  </a:solidFill>
                  <a:latin typeface="SourceCodePro"/>
                </a:rPr>
                <a:t>fs</a:t>
              </a:r>
              <a:r>
                <a:rPr lang="en-US" dirty="0" err="1">
                  <a:solidFill>
                    <a:srgbClr val="535353"/>
                  </a:solidFill>
                  <a:latin typeface="SourceCodePro"/>
                </a:rPr>
                <a:t>.</a:t>
              </a:r>
              <a:r>
                <a:rPr lang="en-US" dirty="0" err="1">
                  <a:solidFill>
                    <a:srgbClr val="2AA198"/>
                  </a:solidFill>
                  <a:latin typeface="SourceCodePro"/>
                </a:rPr>
                <a:t>readFile</a:t>
              </a:r>
              <a:r>
                <a:rPr lang="en-US" dirty="0">
                  <a:solidFill>
                    <a:srgbClr val="535353"/>
                  </a:solidFill>
                  <a:latin typeface="SourceCodePro"/>
                </a:rPr>
                <a:t>(</a:t>
              </a:r>
              <a:r>
                <a:rPr lang="en-US" dirty="0">
                  <a:solidFill>
                    <a:srgbClr val="859900"/>
                  </a:solidFill>
                  <a:latin typeface="SourceCodePro"/>
                </a:rPr>
                <a:t>'./file2'</a:t>
              </a:r>
              <a:r>
                <a:rPr lang="en-US" dirty="0">
                  <a:solidFill>
                    <a:srgbClr val="535353"/>
                  </a:solidFill>
                  <a:latin typeface="SourceCodePro"/>
                </a:rPr>
                <a:t>, </a:t>
              </a:r>
              <a:r>
                <a:rPr lang="en-US" dirty="0">
                  <a:solidFill>
                    <a:srgbClr val="268BD2"/>
                  </a:solidFill>
                  <a:latin typeface="SourceCodePro"/>
                </a:rPr>
                <a:t>callback</a:t>
              </a:r>
              <a:r>
                <a:rPr lang="en-US" dirty="0">
                  <a:solidFill>
                    <a:srgbClr val="535353"/>
                  </a:solidFill>
                  <a:latin typeface="SourceCodePro"/>
                </a:rPr>
                <a:t>);</a:t>
              </a:r>
              <a:endParaRPr lang="en-US" b="0" i="0" dirty="0">
                <a:solidFill>
                  <a:srgbClr val="535353"/>
                </a:solidFill>
                <a:effectLst/>
                <a:latin typeface="SourceCodePro"/>
              </a:endParaRPr>
            </a:p>
          </p:txBody>
        </p:sp>
      </p:grpSp>
      <p:cxnSp>
        <p:nvCxnSpPr>
          <p:cNvPr id="15" name="Прямая соединительная линия 6"/>
          <p:cNvCxnSpPr/>
          <p:nvPr/>
        </p:nvCxnSpPr>
        <p:spPr>
          <a:xfrm flipH="1">
            <a:off x="2030276" y="2874936"/>
            <a:ext cx="2" cy="162550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7"/>
          <p:cNvCxnSpPr/>
          <p:nvPr/>
        </p:nvCxnSpPr>
        <p:spPr>
          <a:xfrm>
            <a:off x="4571999" y="2874936"/>
            <a:ext cx="0" cy="162550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8"/>
          <p:cNvCxnSpPr/>
          <p:nvPr/>
        </p:nvCxnSpPr>
        <p:spPr>
          <a:xfrm flipH="1">
            <a:off x="6948405" y="2874936"/>
            <a:ext cx="1" cy="162550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Прямоугольник 9"/>
          <p:cNvSpPr/>
          <p:nvPr/>
        </p:nvSpPr>
        <p:spPr>
          <a:xfrm>
            <a:off x="852406" y="2996715"/>
            <a:ext cx="847239" cy="34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/>
              <a:t>Blocking</a:t>
            </a:r>
            <a:endParaRPr lang="en-US" dirty="0"/>
          </a:p>
        </p:txBody>
      </p:sp>
      <p:sp>
        <p:nvSpPr>
          <p:cNvPr id="19" name="Прямоугольник 10"/>
          <p:cNvSpPr/>
          <p:nvPr/>
        </p:nvSpPr>
        <p:spPr>
          <a:xfrm>
            <a:off x="477459" y="3853303"/>
            <a:ext cx="1221191" cy="34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/>
              <a:t>Non-blocking</a:t>
            </a:r>
            <a:endParaRPr lang="en-US" dirty="0"/>
          </a:p>
        </p:txBody>
      </p:sp>
      <p:sp>
        <p:nvSpPr>
          <p:cNvPr id="20" name="Прямоугольник 11"/>
          <p:cNvSpPr/>
          <p:nvPr/>
        </p:nvSpPr>
        <p:spPr>
          <a:xfrm>
            <a:off x="1849465" y="2502526"/>
            <a:ext cx="361626" cy="34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/>
              <a:t>0s</a:t>
            </a:r>
            <a:endParaRPr lang="en-US" dirty="0"/>
          </a:p>
        </p:txBody>
      </p:sp>
      <p:sp>
        <p:nvSpPr>
          <p:cNvPr id="21" name="Прямоугольник 12"/>
          <p:cNvSpPr/>
          <p:nvPr/>
        </p:nvSpPr>
        <p:spPr>
          <a:xfrm>
            <a:off x="4391186" y="2502526"/>
            <a:ext cx="361626" cy="34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/>
              <a:t>5s</a:t>
            </a:r>
            <a:endParaRPr lang="en-US" dirty="0"/>
          </a:p>
        </p:txBody>
      </p:sp>
      <p:sp>
        <p:nvSpPr>
          <p:cNvPr id="22" name="Прямоугольник 13"/>
          <p:cNvSpPr/>
          <p:nvPr/>
        </p:nvSpPr>
        <p:spPr>
          <a:xfrm>
            <a:off x="6721097" y="2502526"/>
            <a:ext cx="454617" cy="34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/>
              <a:t>10s</a:t>
            </a:r>
            <a:endParaRPr lang="en-US" dirty="0"/>
          </a:p>
        </p:txBody>
      </p:sp>
      <p:grpSp>
        <p:nvGrpSpPr>
          <p:cNvPr id="23" name="Группа 33"/>
          <p:cNvGrpSpPr/>
          <p:nvPr/>
        </p:nvGrpSpPr>
        <p:grpSpPr>
          <a:xfrm>
            <a:off x="2030278" y="2989980"/>
            <a:ext cx="2657959" cy="379145"/>
            <a:chOff x="2030278" y="2989980"/>
            <a:chExt cx="2657959" cy="379145"/>
          </a:xfrm>
        </p:grpSpPr>
        <p:sp>
          <p:nvSpPr>
            <p:cNvPr id="24" name="Скругленный прямоугольник 14"/>
            <p:cNvSpPr/>
            <p:nvPr/>
          </p:nvSpPr>
          <p:spPr>
            <a:xfrm>
              <a:off x="2030278" y="2989980"/>
              <a:ext cx="2657959" cy="372410"/>
            </a:xfrm>
            <a:prstGeom prst="roundRect">
              <a:avLst/>
            </a:prstGeom>
            <a:solidFill>
              <a:schemeClr val="accent3"/>
            </a:solidFill>
            <a:effectLst>
              <a:softEdge rad="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Прямоугольник 17"/>
            <p:cNvSpPr/>
            <p:nvPr/>
          </p:nvSpPr>
          <p:spPr>
            <a:xfrm>
              <a:off x="3078350" y="2996715"/>
              <a:ext cx="561813" cy="372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buClr>
                  <a:srgbClr val="2FC2D9"/>
                </a:buClr>
              </a:pPr>
              <a:r>
                <a:rPr lang="en-US" dirty="0" smtClean="0">
                  <a:solidFill>
                    <a:schemeClr val="bg1"/>
                  </a:solidFill>
                </a:rPr>
                <a:t>file1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34"/>
          <p:cNvGrpSpPr/>
          <p:nvPr/>
        </p:nvGrpSpPr>
        <p:grpSpPr>
          <a:xfrm>
            <a:off x="4688237" y="2989980"/>
            <a:ext cx="3014421" cy="372410"/>
            <a:chOff x="4688237" y="2989980"/>
            <a:chExt cx="3014421" cy="372410"/>
          </a:xfrm>
        </p:grpSpPr>
        <p:sp>
          <p:nvSpPr>
            <p:cNvPr id="27" name="Скругленный прямоугольник 15"/>
            <p:cNvSpPr/>
            <p:nvPr/>
          </p:nvSpPr>
          <p:spPr>
            <a:xfrm>
              <a:off x="4688237" y="2989980"/>
              <a:ext cx="3014421" cy="372410"/>
            </a:xfrm>
            <a:prstGeom prst="roundRect">
              <a:avLst/>
            </a:prstGeom>
            <a:solidFill>
              <a:schemeClr val="accent4"/>
            </a:solidFill>
            <a:effectLst>
              <a:softEdge rad="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Прямоугольник 18"/>
            <p:cNvSpPr/>
            <p:nvPr/>
          </p:nvSpPr>
          <p:spPr>
            <a:xfrm>
              <a:off x="5913248" y="2996715"/>
              <a:ext cx="561813" cy="3436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buClr>
                  <a:srgbClr val="2FC2D9"/>
                </a:buClr>
              </a:pPr>
              <a:r>
                <a:rPr lang="en-US" dirty="0" smtClean="0">
                  <a:solidFill>
                    <a:schemeClr val="bg1"/>
                  </a:solidFill>
                </a:rPr>
                <a:t>file2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36"/>
          <p:cNvGrpSpPr/>
          <p:nvPr/>
        </p:nvGrpSpPr>
        <p:grpSpPr>
          <a:xfrm>
            <a:off x="2030276" y="3787195"/>
            <a:ext cx="3014421" cy="529628"/>
            <a:chOff x="2030276" y="3787195"/>
            <a:chExt cx="3014421" cy="529628"/>
          </a:xfrm>
        </p:grpSpPr>
        <p:sp>
          <p:nvSpPr>
            <p:cNvPr id="30" name="Скругленный прямоугольник 20"/>
            <p:cNvSpPr/>
            <p:nvPr/>
          </p:nvSpPr>
          <p:spPr>
            <a:xfrm>
              <a:off x="2030278" y="3831829"/>
              <a:ext cx="2657959" cy="218443"/>
            </a:xfrm>
            <a:prstGeom prst="roundRect">
              <a:avLst/>
            </a:prstGeom>
            <a:solidFill>
              <a:schemeClr val="accent3"/>
            </a:solidFill>
            <a:effectLst>
              <a:softEdge rad="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Прямоугольник 21"/>
            <p:cNvSpPr/>
            <p:nvPr/>
          </p:nvSpPr>
          <p:spPr>
            <a:xfrm>
              <a:off x="3020232" y="3787195"/>
              <a:ext cx="561813" cy="2897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buClr>
                  <a:srgbClr val="2FC2D9"/>
                </a:buClr>
              </a:pPr>
              <a:r>
                <a:rPr lang="en-US" sz="1100" dirty="0" smtClean="0">
                  <a:solidFill>
                    <a:schemeClr val="bg1"/>
                  </a:solidFill>
                </a:rPr>
                <a:t>file1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2" name="Скругленный прямоугольник 22"/>
            <p:cNvSpPr/>
            <p:nvPr/>
          </p:nvSpPr>
          <p:spPr>
            <a:xfrm>
              <a:off x="2030276" y="4058892"/>
              <a:ext cx="3014421" cy="225559"/>
            </a:xfrm>
            <a:prstGeom prst="roundRect">
              <a:avLst/>
            </a:prstGeom>
            <a:solidFill>
              <a:schemeClr val="accent4"/>
            </a:solidFill>
            <a:effectLst>
              <a:softEdge rad="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3" name="Прямоугольник 23"/>
            <p:cNvSpPr/>
            <p:nvPr/>
          </p:nvSpPr>
          <p:spPr>
            <a:xfrm>
              <a:off x="3255935" y="4027064"/>
              <a:ext cx="561813" cy="2897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buClr>
                  <a:srgbClr val="2FC2D9"/>
                </a:buClr>
              </a:pPr>
              <a:r>
                <a:rPr lang="en-US" sz="1100" dirty="0" smtClean="0">
                  <a:solidFill>
                    <a:schemeClr val="bg1"/>
                  </a:solidFill>
                </a:rPr>
                <a:t>file2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03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54" y="865523"/>
            <a:ext cx="6496292" cy="387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1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872404" y="3947727"/>
            <a:ext cx="2774862" cy="647100"/>
          </a:xfrm>
        </p:spPr>
        <p:txBody>
          <a:bodyPr/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3207801" cy="647100"/>
          </a:xfrm>
        </p:spPr>
        <p:txBody>
          <a:bodyPr/>
          <a:lstStyle/>
          <a:p>
            <a:r>
              <a:rPr lang="en-US" dirty="0" smtClean="0"/>
              <a:t>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7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CALLBACK PATTERN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0050" y="900171"/>
            <a:ext cx="8343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</a:rPr>
              <a:t>In JavaScript, a </a:t>
            </a:r>
            <a:r>
              <a:rPr lang="en-US" sz="2400" b="1" dirty="0">
                <a:latin typeface="Helvetica" panose="020B0604020202020204" pitchFamily="34" charset="0"/>
              </a:rPr>
              <a:t>callback</a:t>
            </a:r>
            <a:r>
              <a:rPr lang="en-US" sz="2400" dirty="0">
                <a:latin typeface="Helvetica" panose="020B0604020202020204" pitchFamily="34" charset="0"/>
              </a:rPr>
              <a:t> is a function that is passed as an argument to another function and is invoked with the result when the operation completes.</a:t>
            </a:r>
            <a:endParaRPr lang="en-US" sz="2400" b="1" dirty="0">
              <a:latin typeface="Helvetica" panose="020B0604020202020204" pitchFamily="34" charset="0"/>
            </a:endParaRPr>
          </a:p>
        </p:txBody>
      </p:sp>
      <p:sp>
        <p:nvSpPr>
          <p:cNvPr id="15" name="Прямоугольник 2"/>
          <p:cNvSpPr/>
          <p:nvPr/>
        </p:nvSpPr>
        <p:spPr>
          <a:xfrm>
            <a:off x="2797162" y="2827903"/>
            <a:ext cx="3033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B4B16"/>
                </a:solidFill>
                <a:latin typeface="SourceCodePro"/>
              </a:rPr>
              <a:t>function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SourceCodePro"/>
              </a:rPr>
              <a:t>add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SourceCodePro"/>
              </a:rPr>
              <a:t>a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, </a:t>
            </a:r>
            <a:r>
              <a:rPr lang="en-US" sz="1600" dirty="0">
                <a:solidFill>
                  <a:srgbClr val="2AA198"/>
                </a:solidFill>
                <a:latin typeface="SourceCodePro"/>
              </a:rPr>
              <a:t>b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) {</a:t>
            </a:r>
          </a:p>
          <a:p>
            <a:r>
              <a:rPr lang="en-US" sz="1600" dirty="0">
                <a:solidFill>
                  <a:srgbClr val="535353"/>
                </a:solidFill>
                <a:latin typeface="SourceCodePro"/>
              </a:rPr>
              <a:t>    </a:t>
            </a:r>
            <a:r>
              <a:rPr lang="en-US" sz="1600" dirty="0">
                <a:solidFill>
                  <a:srgbClr val="CB4B16"/>
                </a:solidFill>
                <a:latin typeface="SourceCodePro"/>
              </a:rPr>
              <a:t>return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sz="1600" dirty="0">
                <a:solidFill>
                  <a:srgbClr val="B58900"/>
                </a:solidFill>
                <a:latin typeface="SourceCodePro"/>
              </a:rPr>
              <a:t>a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sz="1600" dirty="0">
                <a:solidFill>
                  <a:srgbClr val="6C71C4"/>
                </a:solidFill>
                <a:latin typeface="SourceCodePro"/>
              </a:rPr>
              <a:t>+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sz="1600" dirty="0">
                <a:solidFill>
                  <a:srgbClr val="B58900"/>
                </a:solidFill>
                <a:latin typeface="SourceCodePro"/>
              </a:rPr>
              <a:t>b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;</a:t>
            </a:r>
          </a:p>
          <a:p>
            <a:r>
              <a:rPr lang="en-US" sz="1600" dirty="0">
                <a:solidFill>
                  <a:srgbClr val="535353"/>
                </a:solidFill>
                <a:latin typeface="SourceCodePro"/>
              </a:rPr>
              <a:t>}</a:t>
            </a:r>
            <a:endParaRPr lang="en-US" sz="1600" b="0" i="0" dirty="0">
              <a:solidFill>
                <a:srgbClr val="535353"/>
              </a:solidFill>
              <a:effectLst/>
              <a:latin typeface="SourceCodePro"/>
            </a:endParaRPr>
          </a:p>
        </p:txBody>
      </p:sp>
      <p:sp>
        <p:nvSpPr>
          <p:cNvPr id="16" name="Прямоугольник 5"/>
          <p:cNvSpPr/>
          <p:nvPr/>
        </p:nvSpPr>
        <p:spPr>
          <a:xfrm>
            <a:off x="2797162" y="2827902"/>
            <a:ext cx="28327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B4B16"/>
                </a:solidFill>
                <a:latin typeface="SourceCodePro"/>
              </a:rPr>
              <a:t>function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SourceCodePro"/>
              </a:rPr>
              <a:t>add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SourceCodePro"/>
              </a:rPr>
              <a:t>a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, </a:t>
            </a:r>
            <a:r>
              <a:rPr lang="en-US" sz="1600" dirty="0">
                <a:solidFill>
                  <a:srgbClr val="2AA198"/>
                </a:solidFill>
                <a:latin typeface="SourceCodePro"/>
              </a:rPr>
              <a:t>b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, </a:t>
            </a:r>
            <a:r>
              <a:rPr lang="en-US" sz="1600" dirty="0">
                <a:solidFill>
                  <a:srgbClr val="2AA198"/>
                </a:solidFill>
                <a:latin typeface="SourceCodePro"/>
              </a:rPr>
              <a:t>callback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) {</a:t>
            </a:r>
          </a:p>
          <a:p>
            <a:r>
              <a:rPr lang="en-US" sz="1600" dirty="0">
                <a:solidFill>
                  <a:srgbClr val="535353"/>
                </a:solidFill>
                <a:latin typeface="SourceCodePro"/>
              </a:rPr>
              <a:t>    </a:t>
            </a:r>
            <a:r>
              <a:rPr lang="en-US" sz="1600" dirty="0">
                <a:solidFill>
                  <a:srgbClr val="B58900"/>
                </a:solidFill>
                <a:latin typeface="SourceCodePro"/>
              </a:rPr>
              <a:t>callback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sz="1600" dirty="0">
                <a:solidFill>
                  <a:srgbClr val="B58900"/>
                </a:solidFill>
                <a:latin typeface="SourceCodePro"/>
              </a:rPr>
              <a:t>a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sz="1600" dirty="0">
                <a:solidFill>
                  <a:srgbClr val="6C71C4"/>
                </a:solidFill>
                <a:latin typeface="SourceCodePro"/>
              </a:rPr>
              <a:t>+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sz="1600" dirty="0">
                <a:solidFill>
                  <a:srgbClr val="B58900"/>
                </a:solidFill>
                <a:latin typeface="SourceCodePro"/>
              </a:rPr>
              <a:t>b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);</a:t>
            </a:r>
          </a:p>
          <a:p>
            <a:r>
              <a:rPr lang="en-US" sz="1600" dirty="0">
                <a:solidFill>
                  <a:srgbClr val="535353"/>
                </a:solidFill>
                <a:latin typeface="SourceCodePro"/>
              </a:rPr>
              <a:t>}</a:t>
            </a:r>
            <a:endParaRPr lang="en-US" sz="1600" b="0" i="0" dirty="0">
              <a:solidFill>
                <a:srgbClr val="535353"/>
              </a:solidFill>
              <a:effectLst/>
              <a:latin typeface="SourceCodePro"/>
            </a:endParaRPr>
          </a:p>
        </p:txBody>
      </p:sp>
      <p:sp>
        <p:nvSpPr>
          <p:cNvPr id="17" name="Прямоугольник 6"/>
          <p:cNvSpPr/>
          <p:nvPr/>
        </p:nvSpPr>
        <p:spPr>
          <a:xfrm>
            <a:off x="2797162" y="2827902"/>
            <a:ext cx="37660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B4B16"/>
                </a:solidFill>
                <a:latin typeface="SourceCodePro"/>
              </a:rPr>
              <a:t>function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SourceCodePro"/>
              </a:rPr>
              <a:t>add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SourceCodePro"/>
              </a:rPr>
              <a:t>a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, </a:t>
            </a:r>
            <a:r>
              <a:rPr lang="en-US" sz="1600" dirty="0">
                <a:solidFill>
                  <a:srgbClr val="2AA198"/>
                </a:solidFill>
                <a:latin typeface="SourceCodePro"/>
              </a:rPr>
              <a:t>b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, </a:t>
            </a:r>
            <a:r>
              <a:rPr lang="en-US" sz="1600" dirty="0">
                <a:solidFill>
                  <a:srgbClr val="2AA198"/>
                </a:solidFill>
                <a:latin typeface="SourceCodePro"/>
              </a:rPr>
              <a:t>callback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) {</a:t>
            </a:r>
          </a:p>
          <a:p>
            <a:r>
              <a:rPr lang="en-US" sz="1600" dirty="0">
                <a:solidFill>
                  <a:srgbClr val="535353"/>
                </a:solidFill>
                <a:latin typeface="SourceCodePro"/>
              </a:rPr>
              <a:t>    </a:t>
            </a:r>
            <a:r>
              <a:rPr lang="en-US" sz="1600" dirty="0" err="1">
                <a:solidFill>
                  <a:srgbClr val="268BD2"/>
                </a:solidFill>
                <a:latin typeface="SourceCodePro"/>
              </a:rPr>
              <a:t>setTimeout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(() </a:t>
            </a:r>
            <a:r>
              <a:rPr lang="en-US" sz="1600" dirty="0">
                <a:solidFill>
                  <a:srgbClr val="6C71C4"/>
                </a:solidFill>
                <a:latin typeface="SourceCodePro"/>
              </a:rPr>
              <a:t>=&gt;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sz="1600" dirty="0">
                <a:solidFill>
                  <a:srgbClr val="B58900"/>
                </a:solidFill>
                <a:latin typeface="SourceCodePro"/>
              </a:rPr>
              <a:t>callback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sz="1600" dirty="0">
                <a:solidFill>
                  <a:srgbClr val="B58900"/>
                </a:solidFill>
                <a:latin typeface="SourceCodePro"/>
              </a:rPr>
              <a:t>a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sz="1600" dirty="0">
                <a:solidFill>
                  <a:srgbClr val="6C71C4"/>
                </a:solidFill>
                <a:latin typeface="SourceCodePro"/>
              </a:rPr>
              <a:t>+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sz="1600" dirty="0">
                <a:solidFill>
                  <a:srgbClr val="B58900"/>
                </a:solidFill>
                <a:latin typeface="SourceCodePro"/>
              </a:rPr>
              <a:t>b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), </a:t>
            </a:r>
            <a:r>
              <a:rPr lang="en-US" sz="1600" dirty="0">
                <a:solidFill>
                  <a:srgbClr val="D33682"/>
                </a:solidFill>
                <a:latin typeface="SourceCodePro"/>
              </a:rPr>
              <a:t>0</a:t>
            </a:r>
            <a:r>
              <a:rPr lang="en-US" sz="1600" dirty="0">
                <a:solidFill>
                  <a:srgbClr val="535353"/>
                </a:solidFill>
                <a:latin typeface="SourceCodePro"/>
              </a:rPr>
              <a:t>);</a:t>
            </a:r>
          </a:p>
          <a:p>
            <a:r>
              <a:rPr lang="en-US" sz="1600" dirty="0">
                <a:solidFill>
                  <a:srgbClr val="535353"/>
                </a:solidFill>
                <a:latin typeface="SourceCodePro"/>
              </a:rPr>
              <a:t>}</a:t>
            </a:r>
            <a:endParaRPr lang="en-US" sz="1600" b="0" i="0" dirty="0">
              <a:solidFill>
                <a:srgbClr val="535353"/>
              </a:solidFill>
              <a:effectLst/>
              <a:latin typeface="SourceCodePro"/>
            </a:endParaRPr>
          </a:p>
        </p:txBody>
      </p:sp>
    </p:spTree>
    <p:extLst>
      <p:ext uri="{BB962C8B-B14F-4D97-AF65-F5344CB8AC3E}">
        <p14:creationId xmlns:p14="http://schemas.microsoft.com/office/powerpoint/2010/main" val="159012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5" grpId="1"/>
      <p:bldP spid="16" grpId="0"/>
      <p:bldP spid="16" grpId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879998"/>
            <a:ext cx="8329612" cy="142708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Callback come last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Error in callback come first</a:t>
            </a:r>
            <a:endParaRPr lang="en-US" sz="28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CALLBACK CONVENTION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7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What 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is Node.js?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Blocking &amp; Non-Blocking I/O, Event loop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Callback 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pattern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Module 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system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Overview 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built-in 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modules</a:t>
            </a:r>
            <a:endParaRPr lang="en-US" sz="28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 OF THE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7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CALLBACK PATTERN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74175" y="1030011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SourceCodePro"/>
              </a:rPr>
              <a:t>const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fs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require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'fs'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​</a:t>
            </a:r>
          </a:p>
          <a:p>
            <a:r>
              <a:rPr lang="en-US" dirty="0">
                <a:solidFill>
                  <a:srgbClr val="CB4B16"/>
                </a:solidFill>
                <a:latin typeface="SourceCodePro"/>
              </a:rPr>
              <a:t>function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readJSON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filename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, 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callback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 {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</a:t>
            </a:r>
            <a:r>
              <a:rPr lang="en-US" dirty="0" err="1">
                <a:solidFill>
                  <a:srgbClr val="268BD2"/>
                </a:solidFill>
                <a:latin typeface="SourceCodePro"/>
              </a:rPr>
              <a:t>fs</a:t>
            </a:r>
            <a:r>
              <a:rPr lang="en-US" dirty="0" err="1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readFile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B58900"/>
                </a:solidFill>
                <a:latin typeface="SourceCodePro"/>
              </a:rPr>
              <a:t>filename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, 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'utf8'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, (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err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, 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data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=&gt;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{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    </a:t>
            </a:r>
            <a:r>
              <a:rPr lang="en-US" dirty="0">
                <a:solidFill>
                  <a:srgbClr val="CB4B16"/>
                </a:solidFill>
                <a:latin typeface="SourceCodePro"/>
              </a:rPr>
              <a:t>let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parsed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    </a:t>
            </a:r>
            <a:r>
              <a:rPr lang="en-US" dirty="0">
                <a:solidFill>
                  <a:srgbClr val="CB4B16"/>
                </a:solidFill>
                <a:latin typeface="SourceCodePro"/>
              </a:rPr>
              <a:t>if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(</a:t>
            </a:r>
            <a:r>
              <a:rPr lang="en-US" dirty="0">
                <a:solidFill>
                  <a:srgbClr val="B58900"/>
                </a:solidFill>
                <a:latin typeface="SourceCodePro"/>
              </a:rPr>
              <a:t>err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 {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        </a:t>
            </a:r>
            <a:r>
              <a:rPr lang="en-US" dirty="0">
                <a:solidFill>
                  <a:srgbClr val="CB4B16"/>
                </a:solidFill>
                <a:latin typeface="SourceCodePro"/>
              </a:rPr>
              <a:t>return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B58900"/>
                </a:solidFill>
                <a:latin typeface="SourceCodePro"/>
              </a:rPr>
              <a:t>callback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B58900"/>
                </a:solidFill>
                <a:latin typeface="SourceCodePro"/>
              </a:rPr>
              <a:t>err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    }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    </a:t>
            </a:r>
            <a:r>
              <a:rPr lang="en-US" dirty="0">
                <a:solidFill>
                  <a:srgbClr val="CB4B16"/>
                </a:solidFill>
                <a:latin typeface="SourceCodePro"/>
              </a:rPr>
              <a:t>try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{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        </a:t>
            </a:r>
            <a:r>
              <a:rPr lang="en-US" dirty="0">
                <a:solidFill>
                  <a:srgbClr val="B58900"/>
                </a:solidFill>
                <a:latin typeface="SourceCodePro"/>
              </a:rPr>
              <a:t>parsed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SourceCodePro"/>
              </a:rPr>
              <a:t>JSON</a:t>
            </a:r>
            <a:r>
              <a:rPr lang="en-US" dirty="0" err="1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parse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B58900"/>
                </a:solidFill>
                <a:latin typeface="SourceCodePro"/>
              </a:rPr>
              <a:t>data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    } </a:t>
            </a:r>
            <a:r>
              <a:rPr lang="en-US" dirty="0">
                <a:solidFill>
                  <a:srgbClr val="CB4B16"/>
                </a:solidFill>
                <a:latin typeface="SourceCodePro"/>
              </a:rPr>
              <a:t>catch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(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err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 {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        </a:t>
            </a:r>
            <a:r>
              <a:rPr lang="en-US" dirty="0">
                <a:solidFill>
                  <a:srgbClr val="CB4B16"/>
                </a:solidFill>
                <a:latin typeface="SourceCodePro"/>
              </a:rPr>
              <a:t>return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B58900"/>
                </a:solidFill>
                <a:latin typeface="SourceCodePro"/>
              </a:rPr>
              <a:t>callback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B58900"/>
                </a:solidFill>
                <a:latin typeface="SourceCodePro"/>
              </a:rPr>
              <a:t>err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    }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    </a:t>
            </a:r>
            <a:r>
              <a:rPr lang="en-US" dirty="0">
                <a:solidFill>
                  <a:srgbClr val="B58900"/>
                </a:solidFill>
                <a:latin typeface="SourceCodePro"/>
              </a:rPr>
              <a:t>callback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D33682"/>
                </a:solidFill>
                <a:latin typeface="SourceCodePro"/>
              </a:rPr>
              <a:t>null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, </a:t>
            </a:r>
            <a:r>
              <a:rPr lang="en-US" dirty="0">
                <a:solidFill>
                  <a:srgbClr val="B58900"/>
                </a:solidFill>
                <a:latin typeface="SourceCodePro"/>
              </a:rPr>
              <a:t>parsed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});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}</a:t>
            </a:r>
            <a:endParaRPr lang="en-US" b="0" i="0" dirty="0">
              <a:solidFill>
                <a:srgbClr val="535353"/>
              </a:solidFill>
              <a:effectLst/>
              <a:latin typeface="SourceCodePro"/>
            </a:endParaRPr>
          </a:p>
        </p:txBody>
      </p:sp>
    </p:spTree>
    <p:extLst>
      <p:ext uri="{BB962C8B-B14F-4D97-AF65-F5344CB8AC3E}">
        <p14:creationId xmlns:p14="http://schemas.microsoft.com/office/powerpoint/2010/main" val="234120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872404" y="3947727"/>
            <a:ext cx="4994509" cy="647100"/>
          </a:xfrm>
        </p:spPr>
        <p:txBody>
          <a:bodyPr/>
          <a:lstStyle/>
          <a:p>
            <a:r>
              <a:rPr lang="en-US" dirty="0" smtClean="0"/>
              <a:t>MODULE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MODULE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0050" y="931433"/>
            <a:ext cx="8343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Modules</a:t>
            </a:r>
            <a:r>
              <a:rPr lang="en-US" sz="2400" dirty="0"/>
              <a:t> are the bricks for structuring non-trivial applications, but also the main mechanism to enforce information hiding by keeping private all the functions and variables, that are not explicitly marked to be exported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50" y="2508908"/>
            <a:ext cx="8343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Node.js built module system on top of </a:t>
            </a:r>
            <a:r>
              <a:rPr lang="en-US" sz="2400" b="1" dirty="0" err="1"/>
              <a:t>CommonJS</a:t>
            </a:r>
            <a:r>
              <a:rPr lang="en-US" sz="2400" dirty="0"/>
              <a:t> modules.</a:t>
            </a:r>
          </a:p>
        </p:txBody>
      </p:sp>
    </p:spTree>
    <p:extLst>
      <p:ext uri="{BB962C8B-B14F-4D97-AF65-F5344CB8AC3E}">
        <p14:creationId xmlns:p14="http://schemas.microsoft.com/office/powerpoint/2010/main" val="246563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653351"/>
            <a:ext cx="8329612" cy="142708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.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js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modules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.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json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modules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.node modules(C++)</a:t>
            </a:r>
            <a:endParaRPr lang="en-US" sz="28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090645"/>
            <a:ext cx="8329612" cy="142708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require()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object module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module.exports</a:t>
            </a:r>
            <a:endParaRPr lang="en-US" sz="28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API</a:t>
            </a:r>
            <a:endParaRPr lang="en-US" dirty="0"/>
          </a:p>
        </p:txBody>
      </p:sp>
      <p:sp>
        <p:nvSpPr>
          <p:cNvPr id="4" name="Прямоугольник 18"/>
          <p:cNvSpPr/>
          <p:nvPr/>
        </p:nvSpPr>
        <p:spPr>
          <a:xfrm>
            <a:off x="1970967" y="3474837"/>
            <a:ext cx="52020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268BD2"/>
                </a:solidFill>
                <a:latin typeface="SourceCodePro"/>
              </a:rPr>
              <a:t>module</a:t>
            </a:r>
            <a:r>
              <a:rPr lang="en-US" sz="2800" dirty="0" err="1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sz="2800" dirty="0" err="1">
                <a:solidFill>
                  <a:srgbClr val="2AA198"/>
                </a:solidFill>
                <a:latin typeface="SourceCodePro"/>
              </a:rPr>
              <a:t>exports</a:t>
            </a:r>
            <a:r>
              <a:rPr lang="en-US" sz="28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sz="2800" dirty="0">
                <a:solidFill>
                  <a:srgbClr val="6C71C4"/>
                </a:solidFill>
                <a:latin typeface="SourceCodePro"/>
              </a:rPr>
              <a:t>=</a:t>
            </a:r>
            <a:r>
              <a:rPr lang="en-US" sz="28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sz="2800" dirty="0">
                <a:solidFill>
                  <a:srgbClr val="268BD2"/>
                </a:solidFill>
                <a:latin typeface="SourceCodePro"/>
              </a:rPr>
              <a:t>exports</a:t>
            </a:r>
            <a:r>
              <a:rPr lang="en-US" sz="28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sz="2800" dirty="0">
                <a:solidFill>
                  <a:srgbClr val="6C71C4"/>
                </a:solidFill>
                <a:latin typeface="SourceCodePro"/>
              </a:rPr>
              <a:t>=</a:t>
            </a:r>
            <a:r>
              <a:rPr lang="en-US" sz="28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sz="2800" dirty="0">
                <a:solidFill>
                  <a:srgbClr val="CB4B16"/>
                </a:solidFill>
                <a:latin typeface="SourceCodePro"/>
              </a:rPr>
              <a:t>this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24668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MODULE CACHING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0050" y="931433"/>
            <a:ext cx="8343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Each module is only loaded and evaluated the first time it is required, since any subsequent call of </a:t>
            </a:r>
            <a:r>
              <a:rPr lang="en-US" sz="2400" b="1" dirty="0"/>
              <a:t>require() </a:t>
            </a:r>
            <a:r>
              <a:rPr lang="en-US" sz="2400" dirty="0"/>
              <a:t>will simply return cached version.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50" y="2131762"/>
            <a:ext cx="8343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module cache is exposed via the </a:t>
            </a:r>
            <a:r>
              <a:rPr lang="en-US" sz="2400" b="1" dirty="0" err="1"/>
              <a:t>require.cache</a:t>
            </a:r>
            <a:r>
              <a:rPr lang="en-US" sz="2400" b="1" dirty="0"/>
              <a:t> </a:t>
            </a:r>
            <a:r>
              <a:rPr lang="en-US" sz="2400" dirty="0"/>
              <a:t>variable, so it is possible to directly access it if needed.</a:t>
            </a:r>
          </a:p>
        </p:txBody>
      </p:sp>
    </p:spTree>
    <p:extLst>
      <p:ext uri="{BB962C8B-B14F-4D97-AF65-F5344CB8AC3E}">
        <p14:creationId xmlns:p14="http://schemas.microsoft.com/office/powerpoint/2010/main" val="162410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MODULE 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12168" y="1628508"/>
            <a:ext cx="391966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 smtClean="0"/>
              <a:t>DEMO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8698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471712"/>
            <a:ext cx="4000683" cy="142708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global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console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process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timers</a:t>
            </a: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OBJECTS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476018"/>
            <a:ext cx="4000683" cy="14270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 __</a:t>
            </a:r>
            <a:r>
              <a:rPr lang="en-US" sz="2400" dirty="0" err="1" smtClean="0">
                <a:latin typeface="Trebuchet MS" charset="0"/>
                <a:ea typeface="Trebuchet MS" charset="0"/>
                <a:cs typeface="Trebuchet MS" charset="0"/>
              </a:rPr>
              <a:t>dirname</a:t>
            </a:r>
            <a:endParaRPr lang="en-US" sz="2400" dirty="0" smtClean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__filename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module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exports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require()</a:t>
            </a: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194" y="915004"/>
            <a:ext cx="23711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Global scope: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572000" y="915004"/>
            <a:ext cx="2480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Module scope: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261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872404" y="3947727"/>
            <a:ext cx="2715167" cy="647100"/>
          </a:xfrm>
        </p:spPr>
        <p:txBody>
          <a:bodyPr/>
          <a:lstStyle/>
          <a:p>
            <a:r>
              <a:rPr lang="en-US" dirty="0" smtClean="0"/>
              <a:t>EMITTER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2118850" cy="647100"/>
          </a:xfrm>
        </p:spPr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EVENT EMITTER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0050" y="931433"/>
            <a:ext cx="8343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All objects that emit events are instances of the </a:t>
            </a:r>
            <a:r>
              <a:rPr lang="en-US" sz="2400" b="1" dirty="0" err="1"/>
              <a:t>EventEmitter</a:t>
            </a:r>
            <a:r>
              <a:rPr lang="en-US" sz="2400" dirty="0"/>
              <a:t> class.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50" y="1762430"/>
            <a:ext cx="8343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When the </a:t>
            </a:r>
            <a:r>
              <a:rPr lang="en-US" sz="2400" b="1" dirty="0" err="1"/>
              <a:t>EventEmitter</a:t>
            </a:r>
            <a:r>
              <a:rPr lang="en-US" sz="2400" dirty="0"/>
              <a:t> object emits and event, all of the functions attached to that specific event are called synchronously.</a:t>
            </a:r>
          </a:p>
        </p:txBody>
      </p:sp>
    </p:spTree>
    <p:extLst>
      <p:ext uri="{BB962C8B-B14F-4D97-AF65-F5344CB8AC3E}">
        <p14:creationId xmlns:p14="http://schemas.microsoft.com/office/powerpoint/2010/main" val="298199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872404" y="3947727"/>
            <a:ext cx="2957220" cy="647100"/>
          </a:xfrm>
        </p:spPr>
        <p:txBody>
          <a:bodyPr/>
          <a:lstStyle/>
          <a:p>
            <a:r>
              <a:rPr lang="en-US" dirty="0"/>
              <a:t>NODE.JS?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2571025" cy="647100"/>
          </a:xfrm>
        </p:spPr>
        <p:txBody>
          <a:bodyPr/>
          <a:lstStyle/>
          <a:p>
            <a:r>
              <a:rPr lang="en-US" dirty="0" smtClean="0"/>
              <a:t>WHAT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059382"/>
            <a:ext cx="8329612" cy="142708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on(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eventName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, listener)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once(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eventName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, listener)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emit(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eventName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[, …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args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])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removeListener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(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eventName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, listener)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listeners(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eventName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)</a:t>
            </a:r>
            <a:endParaRPr lang="en-US" sz="28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EMITTER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6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EVENTS</a:t>
            </a:r>
            <a:endParaRPr lang="en-US" dirty="0"/>
          </a:p>
        </p:txBody>
      </p:sp>
      <p:sp>
        <p:nvSpPr>
          <p:cNvPr id="4" name="Прямоугольник 16"/>
          <p:cNvSpPr/>
          <p:nvPr/>
        </p:nvSpPr>
        <p:spPr>
          <a:xfrm>
            <a:off x="404165" y="1906196"/>
            <a:ext cx="39876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SourceCodePro"/>
              </a:rPr>
              <a:t>const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EventEmitter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require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'events'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​</a:t>
            </a:r>
          </a:p>
          <a:p>
            <a:r>
              <a:rPr lang="en-US" dirty="0" err="1">
                <a:solidFill>
                  <a:srgbClr val="CB4B16"/>
                </a:solidFill>
                <a:latin typeface="SourceCodePro"/>
              </a:rPr>
              <a:t>const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emitter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CB4B16"/>
                </a:solidFill>
                <a:latin typeface="SourceCodePro"/>
              </a:rPr>
              <a:t>new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SourceCodePro"/>
              </a:rPr>
              <a:t>EventEmitter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​</a:t>
            </a:r>
          </a:p>
          <a:p>
            <a:r>
              <a:rPr lang="en-US" dirty="0" err="1">
                <a:solidFill>
                  <a:srgbClr val="268BD2"/>
                </a:solidFill>
                <a:latin typeface="SourceCodePro"/>
              </a:rPr>
              <a:t>emitter</a:t>
            </a:r>
            <a:r>
              <a:rPr lang="en-US" dirty="0" err="1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emit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'error'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, </a:t>
            </a:r>
            <a:r>
              <a:rPr lang="en-US" dirty="0">
                <a:solidFill>
                  <a:srgbClr val="CB4B16"/>
                </a:solidFill>
                <a:latin typeface="SourceCodePro"/>
              </a:rPr>
              <a:t>new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Error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'whoops!'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));</a:t>
            </a:r>
          </a:p>
          <a:p>
            <a:r>
              <a:rPr lang="en-US" i="1" dirty="0">
                <a:solidFill>
                  <a:srgbClr val="586E75"/>
                </a:solidFill>
                <a:latin typeface="SourceCodePro"/>
              </a:rPr>
              <a:t>// emit 'error' without handler will crash process</a:t>
            </a:r>
            <a:endParaRPr lang="en-US" b="0" i="0" dirty="0">
              <a:solidFill>
                <a:srgbClr val="535353"/>
              </a:solidFill>
              <a:effectLst/>
              <a:latin typeface="SourceCodePro"/>
            </a:endParaRPr>
          </a:p>
        </p:txBody>
      </p:sp>
      <p:sp>
        <p:nvSpPr>
          <p:cNvPr id="6" name="Прямоугольник 13"/>
          <p:cNvSpPr/>
          <p:nvPr/>
        </p:nvSpPr>
        <p:spPr>
          <a:xfrm>
            <a:off x="4911708" y="1690752"/>
            <a:ext cx="378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SourceCodePro"/>
              </a:rPr>
              <a:t>const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EventEmitter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require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'events'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​</a:t>
            </a:r>
          </a:p>
          <a:p>
            <a:r>
              <a:rPr lang="en-US" dirty="0" err="1">
                <a:solidFill>
                  <a:srgbClr val="CB4B16"/>
                </a:solidFill>
                <a:latin typeface="SourceCodePro"/>
              </a:rPr>
              <a:t>const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emitter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CB4B16"/>
                </a:solidFill>
                <a:latin typeface="SourceCodePro"/>
              </a:rPr>
              <a:t>new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SourceCodePro"/>
              </a:rPr>
              <a:t>EventEmitter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​</a:t>
            </a:r>
          </a:p>
          <a:p>
            <a:r>
              <a:rPr lang="en-US" dirty="0" err="1">
                <a:solidFill>
                  <a:srgbClr val="268BD2"/>
                </a:solidFill>
                <a:latin typeface="SourceCodePro"/>
              </a:rPr>
              <a:t>emitter</a:t>
            </a:r>
            <a:r>
              <a:rPr lang="en-US" dirty="0" err="1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on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'error'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, 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err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=&gt;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console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log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B58900"/>
                </a:solidFill>
                <a:latin typeface="SourceCodePro"/>
              </a:rPr>
              <a:t>err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​</a:t>
            </a:r>
          </a:p>
          <a:p>
            <a:r>
              <a:rPr lang="en-US" dirty="0" err="1">
                <a:solidFill>
                  <a:srgbClr val="268BD2"/>
                </a:solidFill>
                <a:latin typeface="SourceCodePro"/>
              </a:rPr>
              <a:t>emitter</a:t>
            </a:r>
            <a:r>
              <a:rPr lang="en-US" dirty="0" err="1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emit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'error'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, </a:t>
            </a:r>
            <a:r>
              <a:rPr lang="en-US" dirty="0">
                <a:solidFill>
                  <a:srgbClr val="CB4B16"/>
                </a:solidFill>
                <a:latin typeface="SourceCodePro"/>
              </a:rPr>
              <a:t>new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Error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'whoops</a:t>
            </a:r>
            <a:r>
              <a:rPr lang="en-US" dirty="0" smtClean="0">
                <a:solidFill>
                  <a:srgbClr val="859900"/>
                </a:solidFill>
                <a:latin typeface="SourceCodePro"/>
              </a:rPr>
              <a:t>!'</a:t>
            </a:r>
            <a:r>
              <a:rPr lang="en-US" dirty="0" smtClean="0">
                <a:solidFill>
                  <a:srgbClr val="535353"/>
                </a:solidFill>
                <a:latin typeface="SourceCodePro"/>
              </a:rPr>
              <a:t>));</a:t>
            </a:r>
          </a:p>
          <a:p>
            <a:r>
              <a:rPr lang="en-US" i="1" dirty="0" smtClean="0">
                <a:solidFill>
                  <a:srgbClr val="586E75"/>
                </a:solidFill>
                <a:latin typeface="SourceCodePro"/>
              </a:rPr>
              <a:t>// add ‘error’ listener to prevent crash process</a:t>
            </a:r>
            <a:endParaRPr lang="en-US" b="0" i="0" dirty="0">
              <a:solidFill>
                <a:srgbClr val="535353"/>
              </a:solidFill>
              <a:effectLst/>
              <a:latin typeface="SourceCodePro"/>
            </a:endParaRPr>
          </a:p>
        </p:txBody>
      </p:sp>
    </p:spTree>
    <p:extLst>
      <p:ext uri="{BB962C8B-B14F-4D97-AF65-F5344CB8AC3E}">
        <p14:creationId xmlns:p14="http://schemas.microsoft.com/office/powerpoint/2010/main" val="71116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6" name="Прямоугольник 2"/>
          <p:cNvSpPr/>
          <p:nvPr/>
        </p:nvSpPr>
        <p:spPr>
          <a:xfrm>
            <a:off x="2411887" y="1413657"/>
            <a:ext cx="4572000" cy="29993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SourceCodePro"/>
              </a:rPr>
              <a:t>const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EventEmitter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require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'events'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​</a:t>
            </a:r>
          </a:p>
          <a:p>
            <a:r>
              <a:rPr lang="en-US" dirty="0" err="1">
                <a:solidFill>
                  <a:srgbClr val="CB4B16"/>
                </a:solidFill>
                <a:latin typeface="SourceCodePro"/>
              </a:rPr>
              <a:t>const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emitter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CB4B16"/>
                </a:solidFill>
                <a:latin typeface="SourceCodePro"/>
              </a:rPr>
              <a:t>new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SourceCodePro"/>
              </a:rPr>
              <a:t>EventEmitter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​</a:t>
            </a:r>
          </a:p>
          <a:p>
            <a:r>
              <a:rPr lang="en-US" dirty="0">
                <a:solidFill>
                  <a:srgbClr val="CB4B16"/>
                </a:solidFill>
                <a:latin typeface="SourceCodePro"/>
              </a:rPr>
              <a:t>function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Request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() {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</a:t>
            </a:r>
            <a:r>
              <a:rPr lang="en-US" dirty="0" err="1">
                <a:solidFill>
                  <a:srgbClr val="268BD2"/>
                </a:solidFill>
                <a:latin typeface="SourceCodePro"/>
              </a:rPr>
              <a:t>emitter</a:t>
            </a:r>
            <a:r>
              <a:rPr lang="en-US" dirty="0" err="1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on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'data'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,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console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log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 </a:t>
            </a:r>
            <a:r>
              <a:rPr lang="en-US" i="1" dirty="0">
                <a:solidFill>
                  <a:srgbClr val="586E75"/>
                </a:solidFill>
                <a:latin typeface="SourceCodePro"/>
              </a:rPr>
              <a:t>// memory leak!!!</a:t>
            </a:r>
            <a:endParaRPr lang="en-US" dirty="0">
              <a:solidFill>
                <a:srgbClr val="535353"/>
              </a:solidFill>
              <a:latin typeface="SourceCodePro"/>
            </a:endParaRP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}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​</a:t>
            </a:r>
          </a:p>
          <a:p>
            <a:r>
              <a:rPr lang="en-US" dirty="0" err="1">
                <a:solidFill>
                  <a:srgbClr val="268BD2"/>
                </a:solidFill>
                <a:latin typeface="SourceCodePro"/>
              </a:rPr>
              <a:t>setInterval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(()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=&gt;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{ 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</a:t>
            </a:r>
            <a:r>
              <a:rPr lang="en-US" dirty="0">
                <a:solidFill>
                  <a:srgbClr val="CB4B16"/>
                </a:solidFill>
                <a:latin typeface="SourceCodePro"/>
              </a:rPr>
              <a:t>let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req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CB4B16"/>
                </a:solidFill>
                <a:latin typeface="SourceCodePro"/>
              </a:rPr>
              <a:t>new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Request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(); 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}, </a:t>
            </a:r>
            <a:r>
              <a:rPr lang="en-US" dirty="0">
                <a:solidFill>
                  <a:srgbClr val="D33682"/>
                </a:solidFill>
                <a:latin typeface="SourceCodePro"/>
              </a:rPr>
              <a:t>200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</a:t>
            </a:r>
            <a:endParaRPr lang="en-US" b="0" i="0" dirty="0">
              <a:solidFill>
                <a:srgbClr val="535353"/>
              </a:solidFill>
              <a:effectLst/>
              <a:latin typeface="SourceCodePro"/>
            </a:endParaRPr>
          </a:p>
        </p:txBody>
      </p:sp>
    </p:spTree>
    <p:extLst>
      <p:ext uri="{BB962C8B-B14F-4D97-AF65-F5344CB8AC3E}">
        <p14:creationId xmlns:p14="http://schemas.microsoft.com/office/powerpoint/2010/main" val="302049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EVENT EMITTER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12168" y="1628508"/>
            <a:ext cx="391966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 smtClean="0"/>
              <a:t>DEMO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39646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872404" y="3947727"/>
            <a:ext cx="2957220" cy="647100"/>
          </a:xfrm>
        </p:spPr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4146648" cy="647100"/>
          </a:xfrm>
        </p:spPr>
        <p:txBody>
          <a:bodyPr/>
          <a:lstStyle/>
          <a:p>
            <a:r>
              <a:rPr lang="en-US" dirty="0" smtClean="0"/>
              <a:t>CORE UTILITY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785844"/>
            <a:ext cx="8329612" cy="142708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path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url</a:t>
            </a:r>
            <a:endParaRPr lang="en-US" sz="2800" dirty="0" smtClean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querystring</a:t>
            </a:r>
            <a:endParaRPr lang="en-US" sz="2800" dirty="0" smtClean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util</a:t>
            </a:r>
            <a:endParaRPr lang="en-US" sz="2800" dirty="0" smtClean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process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console</a:t>
            </a:r>
            <a:endParaRPr lang="en-US" sz="28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UTILITY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4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1482" y="1881485"/>
            <a:ext cx="8329612" cy="14270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200" smtClean="0">
                <a:latin typeface="Trebuchet MS" charset="0"/>
                <a:ea typeface="Trebuchet MS" charset="0"/>
                <a:cs typeface="Trebuchet MS" charset="0"/>
              </a:rPr>
              <a:t> path.parse(path)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200" smtClean="0">
                <a:latin typeface="Trebuchet MS" charset="0"/>
                <a:ea typeface="Trebuchet MS" charset="0"/>
                <a:cs typeface="Trebuchet MS" charset="0"/>
              </a:rPr>
              <a:t> path.format(pathObject)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200" smtClean="0">
                <a:latin typeface="Trebuchet MS" charset="0"/>
                <a:ea typeface="Trebuchet MS" charset="0"/>
                <a:cs typeface="Trebuchet MS" charset="0"/>
              </a:rPr>
              <a:t> path.join([…path])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200" smtClean="0">
                <a:latin typeface="Trebuchet MS" charset="0"/>
                <a:ea typeface="Trebuchet MS" charset="0"/>
                <a:cs typeface="Trebuchet MS" charset="0"/>
              </a:rPr>
              <a:t> path.normalize(path)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200" smtClean="0">
                <a:latin typeface="Trebuchet MS" charset="0"/>
                <a:ea typeface="Trebuchet MS" charset="0"/>
                <a:cs typeface="Trebuchet MS" charset="0"/>
              </a:rPr>
              <a:t> path.isAbsolute(path)</a:t>
            </a:r>
            <a:endParaRPr lang="en-US" sz="2200" dirty="0" smtClean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194" y="892688"/>
            <a:ext cx="8343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path</a:t>
            </a:r>
            <a:r>
              <a:rPr lang="en-US" sz="2400" dirty="0"/>
              <a:t> module provides utilities for working with file and directory paths.</a:t>
            </a:r>
          </a:p>
        </p:txBody>
      </p:sp>
    </p:spTree>
    <p:extLst>
      <p:ext uri="{BB962C8B-B14F-4D97-AF65-F5344CB8AC3E}">
        <p14:creationId xmlns:p14="http://schemas.microsoft.com/office/powerpoint/2010/main" val="14078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URL &amp; QUERYSTRING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2486" y="1973650"/>
            <a:ext cx="4094468" cy="142708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2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200" dirty="0" err="1" smtClean="0">
                <a:latin typeface="Trebuchet MS" charset="0"/>
                <a:ea typeface="Trebuchet MS" charset="0"/>
                <a:cs typeface="Trebuchet MS" charset="0"/>
              </a:rPr>
              <a:t>url.parse</a:t>
            </a:r>
            <a:r>
              <a:rPr lang="en-US" sz="2200" dirty="0" smtClean="0">
                <a:latin typeface="Trebuchet MS" charset="0"/>
                <a:ea typeface="Trebuchet MS" charset="0"/>
                <a:cs typeface="Trebuchet MS" charset="0"/>
              </a:rPr>
              <a:t>(</a:t>
            </a:r>
            <a:r>
              <a:rPr lang="en-US" sz="2200" dirty="0" err="1" smtClean="0">
                <a:latin typeface="Trebuchet MS" charset="0"/>
                <a:ea typeface="Trebuchet MS" charset="0"/>
                <a:cs typeface="Trebuchet MS" charset="0"/>
              </a:rPr>
              <a:t>url</a:t>
            </a:r>
            <a:r>
              <a:rPr lang="en-US" sz="2200" dirty="0" smtClean="0">
                <a:latin typeface="Trebuchet MS" charset="0"/>
                <a:ea typeface="Trebuchet MS" charset="0"/>
                <a:cs typeface="Trebuchet MS" charset="0"/>
              </a:rPr>
              <a:t>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2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200" dirty="0" err="1" smtClean="0">
                <a:latin typeface="Trebuchet MS" charset="0"/>
                <a:ea typeface="Trebuchet MS" charset="0"/>
                <a:cs typeface="Trebuchet MS" charset="0"/>
              </a:rPr>
              <a:t>url.format</a:t>
            </a:r>
            <a:r>
              <a:rPr lang="en-US" sz="2200" dirty="0" smtClean="0">
                <a:latin typeface="Trebuchet MS" charset="0"/>
                <a:ea typeface="Trebuchet MS" charset="0"/>
                <a:cs typeface="Trebuchet MS" charset="0"/>
              </a:rPr>
              <a:t>(</a:t>
            </a:r>
            <a:r>
              <a:rPr lang="en-US" sz="2200" dirty="0" err="1" smtClean="0">
                <a:latin typeface="Trebuchet MS" charset="0"/>
                <a:ea typeface="Trebuchet MS" charset="0"/>
                <a:cs typeface="Trebuchet MS" charset="0"/>
              </a:rPr>
              <a:t>urlObject</a:t>
            </a:r>
            <a:r>
              <a:rPr lang="en-US" sz="2200" dirty="0" smtClean="0">
                <a:latin typeface="Trebuchet MS" charset="0"/>
                <a:ea typeface="Trebuchet MS" charset="0"/>
                <a:cs typeface="Trebuchet MS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46954" y="1973650"/>
            <a:ext cx="4486030" cy="14270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200" dirty="0" smtClean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200" dirty="0" err="1" smtClean="0">
                <a:latin typeface="Trebuchet MS" charset="0"/>
                <a:ea typeface="Trebuchet MS" charset="0"/>
                <a:cs typeface="Trebuchet MS" charset="0"/>
              </a:rPr>
              <a:t>querystring.escape</a:t>
            </a:r>
            <a:r>
              <a:rPr lang="en-US" sz="2200" dirty="0" smtClean="0">
                <a:latin typeface="Trebuchet MS" charset="0"/>
                <a:ea typeface="Trebuchet MS" charset="0"/>
                <a:cs typeface="Trebuchet MS" charset="0"/>
              </a:rPr>
              <a:t>(str)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2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200" dirty="0" err="1" smtClean="0">
                <a:latin typeface="Trebuchet MS" charset="0"/>
                <a:ea typeface="Trebuchet MS" charset="0"/>
                <a:cs typeface="Trebuchet MS" charset="0"/>
              </a:rPr>
              <a:t>querystring.unescape</a:t>
            </a:r>
            <a:r>
              <a:rPr lang="en-US" sz="2200" dirty="0" smtClean="0">
                <a:latin typeface="Trebuchet MS" charset="0"/>
                <a:ea typeface="Trebuchet MS" charset="0"/>
                <a:cs typeface="Trebuchet MS" charset="0"/>
              </a:rPr>
              <a:t>(str</a:t>
            </a:r>
            <a:r>
              <a:rPr lang="en-US" sz="2200" dirty="0">
                <a:latin typeface="Trebuchet MS" charset="0"/>
                <a:ea typeface="Trebuchet MS" charset="0"/>
                <a:cs typeface="Trebuchet MS" charset="0"/>
              </a:rPr>
              <a:t>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2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200" dirty="0" err="1" smtClean="0">
                <a:latin typeface="Trebuchet MS" charset="0"/>
                <a:ea typeface="Trebuchet MS" charset="0"/>
                <a:cs typeface="Trebuchet MS" charset="0"/>
              </a:rPr>
              <a:t>querystring.parse</a:t>
            </a:r>
            <a:r>
              <a:rPr lang="en-US" sz="2200" dirty="0" smtClean="0">
                <a:latin typeface="Trebuchet MS" charset="0"/>
                <a:ea typeface="Trebuchet MS" charset="0"/>
                <a:cs typeface="Trebuchet MS" charset="0"/>
              </a:rPr>
              <a:t>(str</a:t>
            </a:r>
            <a:r>
              <a:rPr lang="en-US" sz="2200" dirty="0">
                <a:latin typeface="Trebuchet MS" charset="0"/>
                <a:ea typeface="Trebuchet MS" charset="0"/>
                <a:cs typeface="Trebuchet MS" charset="0"/>
              </a:rPr>
              <a:t>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2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200" dirty="0" err="1" smtClean="0">
                <a:latin typeface="Trebuchet MS" charset="0"/>
                <a:ea typeface="Trebuchet MS" charset="0"/>
                <a:cs typeface="Trebuchet MS" charset="0"/>
              </a:rPr>
              <a:t>querystring.stringify</a:t>
            </a:r>
            <a:r>
              <a:rPr lang="en-US" sz="2200" dirty="0" smtClean="0">
                <a:latin typeface="Trebuchet MS" charset="0"/>
                <a:ea typeface="Trebuchet MS" charset="0"/>
                <a:cs typeface="Trebuchet MS" charset="0"/>
              </a:rPr>
              <a:t>(str)</a:t>
            </a:r>
            <a:endParaRPr lang="en-US" sz="22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407194" y="892688"/>
            <a:ext cx="8343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 err="1" smtClean="0"/>
              <a:t>url</a:t>
            </a:r>
            <a:r>
              <a:rPr lang="en-US" sz="2400" dirty="0" smtClean="0"/>
              <a:t> and </a:t>
            </a:r>
            <a:r>
              <a:rPr lang="en-US" sz="2400" b="1" dirty="0" err="1" smtClean="0"/>
              <a:t>querystring</a:t>
            </a:r>
            <a:r>
              <a:rPr lang="en-US" sz="2400" dirty="0" smtClean="0"/>
              <a:t> modules provide </a:t>
            </a:r>
            <a:r>
              <a:rPr lang="en-US" sz="2400" dirty="0"/>
              <a:t>utilities for URL resolution and </a:t>
            </a:r>
            <a:r>
              <a:rPr lang="en-US" sz="2400" dirty="0" smtClean="0"/>
              <a:t>parsing.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10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UTIL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1482" y="1862314"/>
            <a:ext cx="8329612" cy="14270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400" smtClean="0">
                <a:latin typeface="Trebuchet MS" charset="0"/>
                <a:ea typeface="Trebuchet MS" charset="0"/>
                <a:cs typeface="Trebuchet MS" charset="0"/>
              </a:rPr>
              <a:t> util.inspect(obj)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400" smtClean="0">
                <a:latin typeface="Trebuchet MS" charset="0"/>
                <a:ea typeface="Trebuchet MS" charset="0"/>
                <a:cs typeface="Trebuchet MS" charset="0"/>
              </a:rPr>
              <a:t> util.inherits(constructor, superConstructor)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400" smtClean="0">
                <a:latin typeface="Trebuchet MS" charset="0"/>
                <a:ea typeface="Trebuchet MS" charset="0"/>
                <a:cs typeface="Trebuchet MS" charset="0"/>
              </a:rPr>
              <a:t> util.deprecate(func, string)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400" smtClean="0">
                <a:latin typeface="Trebuchet MS" charset="0"/>
                <a:ea typeface="Trebuchet MS" charset="0"/>
                <a:cs typeface="Trebuchet MS" charset="0"/>
              </a:rPr>
              <a:t> util.promisify(origFunc)</a:t>
            </a:r>
            <a:endParaRPr lang="en-US" sz="2400" dirty="0" smtClean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194" y="892688"/>
            <a:ext cx="8343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 err="1"/>
              <a:t>util</a:t>
            </a:r>
            <a:r>
              <a:rPr lang="en-US" sz="2400" dirty="0"/>
              <a:t> module provide useful utilities for application and modules developers.</a:t>
            </a:r>
          </a:p>
        </p:txBody>
      </p:sp>
    </p:spTree>
    <p:extLst>
      <p:ext uri="{BB962C8B-B14F-4D97-AF65-F5344CB8AC3E}">
        <p14:creationId xmlns:p14="http://schemas.microsoft.com/office/powerpoint/2010/main" val="84498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07194" y="2091643"/>
            <a:ext cx="4000683" cy="142708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2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200" dirty="0" err="1" smtClean="0">
                <a:latin typeface="Trebuchet MS" charset="0"/>
                <a:ea typeface="Trebuchet MS" charset="0"/>
                <a:cs typeface="Trebuchet MS" charset="0"/>
              </a:rPr>
              <a:t>env</a:t>
            </a:r>
            <a:endParaRPr lang="en-US" sz="2200" dirty="0" smtClean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2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200" dirty="0" err="1" smtClean="0">
                <a:latin typeface="Trebuchet MS" charset="0"/>
                <a:ea typeface="Trebuchet MS" charset="0"/>
                <a:cs typeface="Trebuchet MS" charset="0"/>
              </a:rPr>
              <a:t>argv</a:t>
            </a:r>
            <a:endParaRPr lang="en-US" sz="2200" dirty="0" smtClean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2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200" dirty="0" err="1" smtClean="0">
                <a:latin typeface="Trebuchet MS" charset="0"/>
                <a:ea typeface="Trebuchet MS" charset="0"/>
                <a:cs typeface="Trebuchet MS" charset="0"/>
              </a:rPr>
              <a:t>stdout</a:t>
            </a:r>
            <a:endParaRPr lang="en-US" sz="2200" dirty="0" smtClean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2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200" dirty="0" err="1" smtClean="0">
                <a:latin typeface="Trebuchet MS" charset="0"/>
                <a:ea typeface="Trebuchet MS" charset="0"/>
                <a:cs typeface="Trebuchet MS" charset="0"/>
              </a:rPr>
              <a:t>stderr</a:t>
            </a:r>
            <a:endParaRPr lang="en-US" sz="2200" dirty="0" smtClean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2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200" dirty="0" err="1" smtClean="0">
                <a:latin typeface="Trebuchet MS" charset="0"/>
                <a:ea typeface="Trebuchet MS" charset="0"/>
                <a:cs typeface="Trebuchet MS" charset="0"/>
              </a:rPr>
              <a:t>stdin</a:t>
            </a:r>
            <a:endParaRPr lang="en-US" sz="22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2091643"/>
            <a:ext cx="4000683" cy="14270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200" dirty="0" smtClean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200" dirty="0" err="1" smtClean="0">
                <a:latin typeface="Trebuchet MS" charset="0"/>
                <a:ea typeface="Trebuchet MS" charset="0"/>
                <a:cs typeface="Trebuchet MS" charset="0"/>
              </a:rPr>
              <a:t>cwd</a:t>
            </a:r>
            <a:r>
              <a:rPr lang="en-US" sz="2200" dirty="0" smtClean="0">
                <a:latin typeface="Trebuchet MS" charset="0"/>
                <a:ea typeface="Trebuchet MS" charset="0"/>
                <a:cs typeface="Trebuchet MS" charset="0"/>
              </a:rPr>
              <a:t>()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2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200" dirty="0" err="1" smtClean="0">
                <a:latin typeface="Trebuchet MS" charset="0"/>
                <a:ea typeface="Trebuchet MS" charset="0"/>
                <a:cs typeface="Trebuchet MS" charset="0"/>
              </a:rPr>
              <a:t>memoryUsage</a:t>
            </a:r>
            <a:r>
              <a:rPr lang="en-US" sz="2200" dirty="0" smtClean="0">
                <a:latin typeface="Trebuchet MS" charset="0"/>
                <a:ea typeface="Trebuchet MS" charset="0"/>
                <a:cs typeface="Trebuchet MS" charset="0"/>
              </a:rPr>
              <a:t>()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2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200" dirty="0" err="1" smtClean="0">
                <a:latin typeface="Trebuchet MS" charset="0"/>
                <a:ea typeface="Trebuchet MS" charset="0"/>
                <a:cs typeface="Trebuchet MS" charset="0"/>
              </a:rPr>
              <a:t>nextTick</a:t>
            </a:r>
            <a:r>
              <a:rPr lang="en-US" sz="2200" dirty="0" smtClean="0">
                <a:latin typeface="Trebuchet MS" charset="0"/>
                <a:ea typeface="Trebuchet MS" charset="0"/>
                <a:cs typeface="Trebuchet MS" charset="0"/>
              </a:rPr>
              <a:t>()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2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200" dirty="0" smtClean="0">
                <a:latin typeface="Trebuchet MS" charset="0"/>
                <a:ea typeface="Trebuchet MS" charset="0"/>
                <a:cs typeface="Trebuchet MS" charset="0"/>
              </a:rPr>
              <a:t>exit(code)</a:t>
            </a:r>
            <a:endParaRPr lang="en-US" sz="22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407194" y="1622229"/>
            <a:ext cx="1704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Properties:</a:t>
            </a:r>
            <a:endParaRPr lang="en-US" sz="2400" dirty="0"/>
          </a:p>
        </p:txBody>
      </p:sp>
      <p:sp>
        <p:nvSpPr>
          <p:cNvPr id="11" name="Rectangle 6"/>
          <p:cNvSpPr/>
          <p:nvPr/>
        </p:nvSpPr>
        <p:spPr>
          <a:xfrm>
            <a:off x="4572000" y="1646631"/>
            <a:ext cx="1436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Methods:</a:t>
            </a:r>
            <a:endParaRPr lang="en-US" sz="2400" dirty="0"/>
          </a:p>
        </p:txBody>
      </p:sp>
      <p:sp>
        <p:nvSpPr>
          <p:cNvPr id="12" name="Rectangle 5"/>
          <p:cNvSpPr/>
          <p:nvPr/>
        </p:nvSpPr>
        <p:spPr>
          <a:xfrm>
            <a:off x="407194" y="877190"/>
            <a:ext cx="83439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 </a:t>
            </a:r>
            <a:r>
              <a:rPr lang="en-US" sz="2200" b="1" dirty="0"/>
              <a:t>process</a:t>
            </a:r>
            <a:r>
              <a:rPr lang="en-US" sz="2200" dirty="0"/>
              <a:t> object is a global that provides information about, and control over, the current Node.js process.</a:t>
            </a:r>
          </a:p>
        </p:txBody>
      </p:sp>
    </p:spTree>
    <p:extLst>
      <p:ext uri="{BB962C8B-B14F-4D97-AF65-F5344CB8AC3E}">
        <p14:creationId xmlns:p14="http://schemas.microsoft.com/office/powerpoint/2010/main" val="425552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NODE.JS?</a:t>
            </a:r>
            <a:endParaRPr lang="en-US" dirty="0"/>
          </a:p>
        </p:txBody>
      </p:sp>
      <p:pic>
        <p:nvPicPr>
          <p:cNvPr id="1026" name="Picture 2" descr="Картинки по запросу node js dark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708" y="940148"/>
            <a:ext cx="2624584" cy="16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6240" y="2877464"/>
            <a:ext cx="8343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Node.js</a:t>
            </a:r>
            <a:r>
              <a:rPr lang="en-US" sz="2400" dirty="0"/>
              <a:t> is a cross-platform JavaScript environment that uses an asynchronous event-driven model. </a:t>
            </a:r>
            <a:r>
              <a:rPr lang="en-US" sz="2400" dirty="0" smtClean="0"/>
              <a:t>This </a:t>
            </a:r>
            <a:r>
              <a:rPr lang="en-US" sz="2400" dirty="0"/>
              <a:t>allows </a:t>
            </a:r>
            <a:r>
              <a:rPr lang="en-US" sz="2400" b="1" dirty="0"/>
              <a:t>Node.js</a:t>
            </a:r>
            <a:r>
              <a:rPr lang="en-US" sz="2400" dirty="0"/>
              <a:t> to get excellent performance based on the architectures of many Internet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1116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07194" y="2676230"/>
            <a:ext cx="4071021" cy="142708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 log /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info (data)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error / warn (data)</a:t>
            </a:r>
          </a:p>
        </p:txBody>
      </p:sp>
      <p:sp>
        <p:nvSpPr>
          <p:cNvPr id="10" name="Rectangle 3"/>
          <p:cNvSpPr/>
          <p:nvPr/>
        </p:nvSpPr>
        <p:spPr>
          <a:xfrm>
            <a:off x="1952037" y="2085268"/>
            <a:ext cx="4915128" cy="523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new Console(output, </a:t>
            </a:r>
            <a:r>
              <a:rPr lang="en-US" sz="2400" dirty="0" err="1" smtClean="0">
                <a:latin typeface="Trebuchet MS" charset="0"/>
                <a:ea typeface="Trebuchet MS" charset="0"/>
                <a:cs typeface="Trebuchet MS" charset="0"/>
              </a:rPr>
              <a:t>errorOutput</a:t>
            </a:r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)</a:t>
            </a: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06928" y="2676230"/>
            <a:ext cx="4071021" cy="14270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 time(label)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err="1" smtClean="0">
                <a:latin typeface="Trebuchet MS" charset="0"/>
                <a:ea typeface="Trebuchet MS" charset="0"/>
                <a:cs typeface="Trebuchet MS" charset="0"/>
              </a:rPr>
              <a:t>timeEnd</a:t>
            </a:r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(label)</a:t>
            </a:r>
          </a:p>
        </p:txBody>
      </p:sp>
      <p:sp>
        <p:nvSpPr>
          <p:cNvPr id="12" name="Прямоугольник 3"/>
          <p:cNvSpPr/>
          <p:nvPr/>
        </p:nvSpPr>
        <p:spPr>
          <a:xfrm>
            <a:off x="1048349" y="4006108"/>
            <a:ext cx="7226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68BD2"/>
                </a:solidFill>
                <a:latin typeface="SourceCodePro"/>
              </a:rPr>
              <a:t>global</a:t>
            </a:r>
            <a:r>
              <a:rPr lang="en-US" sz="2000" dirty="0" err="1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sz="2000" dirty="0" err="1">
                <a:solidFill>
                  <a:srgbClr val="2AA198"/>
                </a:solidFill>
                <a:latin typeface="SourceCodePro"/>
              </a:rPr>
              <a:t>console</a:t>
            </a:r>
            <a:r>
              <a:rPr lang="en-US" sz="2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sz="2000" dirty="0">
                <a:solidFill>
                  <a:srgbClr val="6C71C4"/>
                </a:solidFill>
                <a:latin typeface="SourceCodePro"/>
              </a:rPr>
              <a:t>=</a:t>
            </a:r>
            <a:r>
              <a:rPr lang="en-US" sz="2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sz="2000" dirty="0">
                <a:solidFill>
                  <a:srgbClr val="CB4B16"/>
                </a:solidFill>
                <a:latin typeface="SourceCodePro"/>
              </a:rPr>
              <a:t>new</a:t>
            </a:r>
            <a:r>
              <a:rPr lang="en-US" sz="2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SourceCodePro"/>
              </a:rPr>
              <a:t>Console</a:t>
            </a:r>
            <a:r>
              <a:rPr lang="en-US" sz="2000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sz="2000" dirty="0" err="1">
                <a:solidFill>
                  <a:srgbClr val="268BD2"/>
                </a:solidFill>
                <a:latin typeface="SourceCodePro"/>
              </a:rPr>
              <a:t>process</a:t>
            </a:r>
            <a:r>
              <a:rPr lang="en-US" sz="2000" dirty="0" err="1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sz="2000" dirty="0" err="1">
                <a:solidFill>
                  <a:srgbClr val="2AA198"/>
                </a:solidFill>
                <a:latin typeface="SourceCodePro"/>
              </a:rPr>
              <a:t>stdout</a:t>
            </a:r>
            <a:r>
              <a:rPr lang="en-US" sz="2000" dirty="0">
                <a:solidFill>
                  <a:srgbClr val="535353"/>
                </a:solidFill>
                <a:latin typeface="SourceCodePro"/>
              </a:rPr>
              <a:t>, </a:t>
            </a:r>
            <a:r>
              <a:rPr lang="en-US" sz="2000" dirty="0" err="1">
                <a:solidFill>
                  <a:srgbClr val="268BD2"/>
                </a:solidFill>
                <a:latin typeface="SourceCodePro"/>
              </a:rPr>
              <a:t>process</a:t>
            </a:r>
            <a:r>
              <a:rPr lang="en-US" sz="2000" dirty="0" err="1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sz="2000" dirty="0" err="1">
                <a:solidFill>
                  <a:srgbClr val="2AA198"/>
                </a:solidFill>
                <a:latin typeface="SourceCodePro"/>
              </a:rPr>
              <a:t>stderr</a:t>
            </a:r>
            <a:r>
              <a:rPr lang="en-US" sz="2000" dirty="0">
                <a:solidFill>
                  <a:srgbClr val="535353"/>
                </a:solidFill>
                <a:latin typeface="SourceCodePro"/>
              </a:rPr>
              <a:t>);</a:t>
            </a:r>
            <a:endParaRPr lang="uk-UA" sz="2000" dirty="0"/>
          </a:p>
        </p:txBody>
      </p:sp>
      <p:sp>
        <p:nvSpPr>
          <p:cNvPr id="13" name="Rectangle 5"/>
          <p:cNvSpPr/>
          <p:nvPr/>
        </p:nvSpPr>
        <p:spPr>
          <a:xfrm>
            <a:off x="407194" y="877190"/>
            <a:ext cx="8343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console</a:t>
            </a:r>
            <a:r>
              <a:rPr lang="en-US" sz="2400" dirty="0"/>
              <a:t> module provides a simple debugging console that is similar to the JavaScript console mechanism provided by web browsers.</a:t>
            </a:r>
          </a:p>
        </p:txBody>
      </p:sp>
    </p:spTree>
    <p:extLst>
      <p:ext uri="{BB962C8B-B14F-4D97-AF65-F5344CB8AC3E}">
        <p14:creationId xmlns:p14="http://schemas.microsoft.com/office/powerpoint/2010/main" val="182092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872404" y="3947727"/>
            <a:ext cx="2505045" cy="647100"/>
          </a:xfrm>
        </p:spPr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1469633" cy="647100"/>
          </a:xfrm>
        </p:spPr>
        <p:txBody>
          <a:bodyPr/>
          <a:lstStyle/>
          <a:p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2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0050" y="931433"/>
            <a:ext cx="8343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Node.js implements File I/O using simple wrappers around standard POSIX functions.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50" y="1885540"/>
            <a:ext cx="8343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All methods in fs module have: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0050" y="2408760"/>
            <a:ext cx="6628431" cy="142708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asynchronous form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synchronous form</a:t>
            </a:r>
          </a:p>
        </p:txBody>
      </p:sp>
    </p:spTree>
    <p:extLst>
      <p:ext uri="{BB962C8B-B14F-4D97-AF65-F5344CB8AC3E}">
        <p14:creationId xmlns:p14="http://schemas.microsoft.com/office/powerpoint/2010/main" val="26659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 VS SYNC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37373" y="1415681"/>
            <a:ext cx="466925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B4B16"/>
                </a:solidFill>
                <a:latin typeface="SourceCodePro"/>
              </a:rPr>
              <a:t>let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fs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require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'fs'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</a:t>
            </a:r>
          </a:p>
          <a:p>
            <a:r>
              <a:rPr lang="en-US" dirty="0" smtClean="0">
                <a:solidFill>
                  <a:srgbClr val="535353"/>
                </a:solidFill>
                <a:latin typeface="SourceCodePro"/>
              </a:rPr>
              <a:t>​</a:t>
            </a:r>
          </a:p>
          <a:p>
            <a:r>
              <a:rPr lang="en-US" i="1" dirty="0" smtClean="0">
                <a:solidFill>
                  <a:srgbClr val="586E75"/>
                </a:solidFill>
                <a:latin typeface="SourceCodePro"/>
              </a:rPr>
              <a:t>// </a:t>
            </a:r>
            <a:r>
              <a:rPr lang="en-US" i="1" dirty="0" err="1" smtClean="0">
                <a:solidFill>
                  <a:srgbClr val="586E75"/>
                </a:solidFill>
                <a:latin typeface="SourceCodePro"/>
              </a:rPr>
              <a:t>async</a:t>
            </a:r>
            <a:endParaRPr lang="en-US" dirty="0" smtClean="0">
              <a:solidFill>
                <a:srgbClr val="535353"/>
              </a:solidFill>
              <a:latin typeface="SourceCodePro"/>
            </a:endParaRPr>
          </a:p>
          <a:p>
            <a:r>
              <a:rPr lang="en-US" dirty="0" err="1" smtClean="0">
                <a:solidFill>
                  <a:srgbClr val="268BD2"/>
                </a:solidFill>
                <a:latin typeface="SourceCodePro"/>
              </a:rPr>
              <a:t>fs</a:t>
            </a:r>
            <a:r>
              <a:rPr lang="en-US" dirty="0" err="1" smtClean="0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 err="1" smtClean="0">
                <a:solidFill>
                  <a:srgbClr val="2AA198"/>
                </a:solidFill>
                <a:latin typeface="SourceCodePro"/>
              </a:rPr>
              <a:t>readFile</a:t>
            </a:r>
            <a:r>
              <a:rPr lang="en-US" dirty="0" smtClean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 smtClean="0">
                <a:solidFill>
                  <a:srgbClr val="268BD2"/>
                </a:solidFill>
                <a:latin typeface="SourceCodePro"/>
              </a:rPr>
              <a:t>__filename</a:t>
            </a:r>
            <a:r>
              <a:rPr lang="en-US" dirty="0" smtClean="0">
                <a:solidFill>
                  <a:srgbClr val="535353"/>
                </a:solidFill>
                <a:latin typeface="SourceCodePro"/>
              </a:rPr>
              <a:t>, {</a:t>
            </a:r>
            <a:r>
              <a:rPr lang="en-US" dirty="0" smtClean="0">
                <a:solidFill>
                  <a:srgbClr val="2AA198"/>
                </a:solidFill>
                <a:latin typeface="SourceCodePro"/>
              </a:rPr>
              <a:t>encoding</a:t>
            </a:r>
            <a:r>
              <a:rPr lang="en-US" dirty="0" smtClean="0">
                <a:solidFill>
                  <a:srgbClr val="535353"/>
                </a:solidFill>
                <a:latin typeface="SourceCodePro"/>
              </a:rPr>
              <a:t>: </a:t>
            </a:r>
            <a:r>
              <a:rPr lang="en-US" dirty="0" smtClean="0">
                <a:solidFill>
                  <a:srgbClr val="859900"/>
                </a:solidFill>
                <a:latin typeface="SourceCodePro"/>
              </a:rPr>
              <a:t>'utf8'</a:t>
            </a:r>
            <a:r>
              <a:rPr lang="en-US" dirty="0" smtClean="0">
                <a:solidFill>
                  <a:srgbClr val="535353"/>
                </a:solidFill>
                <a:latin typeface="SourceCodePro"/>
              </a:rPr>
              <a:t>}, (</a:t>
            </a:r>
            <a:r>
              <a:rPr lang="en-US" dirty="0" smtClean="0">
                <a:solidFill>
                  <a:srgbClr val="2AA198"/>
                </a:solidFill>
                <a:latin typeface="SourceCodePro"/>
              </a:rPr>
              <a:t>err</a:t>
            </a:r>
            <a:r>
              <a:rPr lang="en-US" dirty="0" smtClean="0">
                <a:solidFill>
                  <a:srgbClr val="535353"/>
                </a:solidFill>
                <a:latin typeface="SourceCodePro"/>
              </a:rPr>
              <a:t>, </a:t>
            </a:r>
            <a:r>
              <a:rPr lang="en-US" dirty="0" smtClean="0">
                <a:solidFill>
                  <a:srgbClr val="2AA198"/>
                </a:solidFill>
                <a:latin typeface="SourceCodePro"/>
              </a:rPr>
              <a:t>data</a:t>
            </a:r>
            <a:r>
              <a:rPr lang="en-US" dirty="0" smtClean="0">
                <a:solidFill>
                  <a:srgbClr val="535353"/>
                </a:solidFill>
                <a:latin typeface="SourceCodePro"/>
              </a:rPr>
              <a:t>) </a:t>
            </a:r>
            <a:r>
              <a:rPr lang="en-US" dirty="0" smtClean="0">
                <a:solidFill>
                  <a:srgbClr val="6C71C4"/>
                </a:solidFill>
                <a:latin typeface="SourceCodePro"/>
              </a:rPr>
              <a:t>=&gt;</a:t>
            </a:r>
            <a:r>
              <a:rPr lang="en-US" dirty="0" smtClean="0">
                <a:solidFill>
                  <a:srgbClr val="535353"/>
                </a:solidFill>
                <a:latin typeface="SourceCodePro"/>
              </a:rPr>
              <a:t> {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    </a:t>
            </a:r>
            <a:r>
              <a:rPr lang="en-US" dirty="0">
                <a:solidFill>
                  <a:srgbClr val="CB4B16"/>
                </a:solidFill>
                <a:latin typeface="SourceCodePro"/>
              </a:rPr>
              <a:t>if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(</a:t>
            </a:r>
            <a:r>
              <a:rPr lang="en-US" dirty="0">
                <a:solidFill>
                  <a:srgbClr val="B58900"/>
                </a:solidFill>
                <a:latin typeface="SourceCodePro"/>
              </a:rPr>
              <a:t>err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 </a:t>
            </a:r>
            <a:r>
              <a:rPr lang="en-US" dirty="0">
                <a:solidFill>
                  <a:srgbClr val="CB4B16"/>
                </a:solidFill>
                <a:latin typeface="SourceCodePro"/>
              </a:rPr>
              <a:t>throw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B58900"/>
                </a:solidFill>
                <a:latin typeface="SourceCodePro"/>
              </a:rPr>
              <a:t>err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   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console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log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B58900"/>
                </a:solidFill>
                <a:latin typeface="SourceCodePro"/>
              </a:rPr>
              <a:t>data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});</a:t>
            </a:r>
          </a:p>
          <a:p>
            <a:r>
              <a:rPr lang="en-US" dirty="0" smtClean="0">
                <a:solidFill>
                  <a:srgbClr val="535353"/>
                </a:solidFill>
                <a:latin typeface="SourceCodePro"/>
              </a:rPr>
              <a:t>​</a:t>
            </a:r>
          </a:p>
          <a:p>
            <a:r>
              <a:rPr lang="en-US" i="1" dirty="0">
                <a:solidFill>
                  <a:srgbClr val="586E75"/>
                </a:solidFill>
                <a:latin typeface="SourceCodePro"/>
              </a:rPr>
              <a:t>// </a:t>
            </a:r>
            <a:r>
              <a:rPr lang="en-US" i="1" dirty="0" smtClean="0">
                <a:solidFill>
                  <a:srgbClr val="586E75"/>
                </a:solidFill>
                <a:latin typeface="SourceCodePro"/>
              </a:rPr>
              <a:t>sync</a:t>
            </a:r>
            <a:endParaRPr lang="en-US" dirty="0">
              <a:solidFill>
                <a:srgbClr val="535353"/>
              </a:solidFill>
              <a:latin typeface="SourceCodePro"/>
            </a:endParaRPr>
          </a:p>
          <a:p>
            <a:r>
              <a:rPr lang="en-US" dirty="0">
                <a:solidFill>
                  <a:srgbClr val="CB4B16"/>
                </a:solidFill>
                <a:latin typeface="SourceCodePro"/>
              </a:rPr>
              <a:t>let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data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SourceCodePro"/>
              </a:rPr>
              <a:t>fs</a:t>
            </a:r>
            <a:r>
              <a:rPr lang="en-US" dirty="0" err="1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readFileSync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__filename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, {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encoding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: 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'utf8'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});</a:t>
            </a:r>
          </a:p>
          <a:p>
            <a:r>
              <a:rPr lang="en-US" dirty="0">
                <a:solidFill>
                  <a:srgbClr val="268BD2"/>
                </a:solidFill>
                <a:latin typeface="SourceCodePro"/>
              </a:rPr>
              <a:t>console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log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data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</a:t>
            </a:r>
            <a:endParaRPr lang="en-US" b="0" i="0" dirty="0">
              <a:solidFill>
                <a:srgbClr val="535353"/>
              </a:solidFill>
              <a:effectLst/>
              <a:latin typeface="SourceCodePro"/>
            </a:endParaRPr>
          </a:p>
        </p:txBody>
      </p:sp>
    </p:spTree>
    <p:extLst>
      <p:ext uri="{BB962C8B-B14F-4D97-AF65-F5344CB8AC3E}">
        <p14:creationId xmlns:p14="http://schemas.microsoft.com/office/powerpoint/2010/main" val="256125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12168" y="1628508"/>
            <a:ext cx="391966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 smtClean="0"/>
              <a:t>DEMO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74095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872404" y="3947727"/>
            <a:ext cx="1740541" cy="647100"/>
          </a:xfrm>
        </p:spPr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0050" y="931433"/>
            <a:ext cx="8343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HTTP</a:t>
            </a:r>
            <a:r>
              <a:rPr lang="en-US" sz="2400" dirty="0"/>
              <a:t> interface in Node.js are designed to support many features of the protocol which have been traditionally difficult to use. The interface is careful to never buffer entire request or responses – the user is able to </a:t>
            </a:r>
            <a:r>
              <a:rPr lang="en-US" sz="2400" b="1" dirty="0"/>
              <a:t>stream data</a:t>
            </a:r>
            <a:r>
              <a:rPr lang="en-US" sz="24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50" y="2870425"/>
            <a:ext cx="8343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Node.js </a:t>
            </a:r>
            <a:r>
              <a:rPr lang="en-US" sz="2400" b="1" dirty="0"/>
              <a:t>HTTP API </a:t>
            </a:r>
            <a:r>
              <a:rPr lang="en-US" sz="2400" dirty="0"/>
              <a:t>is very low-level. It deal with stream handling and message parsing only. It parses a message into headers and body but is does not parse the actual headers or the body.</a:t>
            </a:r>
          </a:p>
        </p:txBody>
      </p:sp>
    </p:spTree>
    <p:extLst>
      <p:ext uri="{BB962C8B-B14F-4D97-AF65-F5344CB8AC3E}">
        <p14:creationId xmlns:p14="http://schemas.microsoft.com/office/powerpoint/2010/main" val="12578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879998"/>
            <a:ext cx="8329612" cy="142708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HTTP Server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HTTP Client</a:t>
            </a:r>
            <a:endParaRPr lang="en-US" sz="28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3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SERVER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3610" y="824736"/>
            <a:ext cx="5796780" cy="5949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http.createServer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(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requestHandler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)</a:t>
            </a:r>
            <a:endParaRPr lang="en-US" sz="28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1810667" y="1421189"/>
            <a:ext cx="5522666" cy="5949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new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http.Server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(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requestHandler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)</a:t>
            </a:r>
            <a:endParaRPr lang="en-US" sz="28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2136" y="2719561"/>
            <a:ext cx="4000683" cy="142708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listen(port, callback)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close()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03736" y="2715882"/>
            <a:ext cx="4000683" cy="14270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 request</a:t>
            </a:r>
          </a:p>
        </p:txBody>
      </p:sp>
      <p:sp>
        <p:nvSpPr>
          <p:cNvPr id="9" name="Rectangle 5"/>
          <p:cNvSpPr/>
          <p:nvPr/>
        </p:nvSpPr>
        <p:spPr>
          <a:xfrm>
            <a:off x="492136" y="2151477"/>
            <a:ext cx="1750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Methods :</a:t>
            </a:r>
            <a:endParaRPr lang="en-US" sz="2800" dirty="0"/>
          </a:p>
        </p:txBody>
      </p:sp>
      <p:sp>
        <p:nvSpPr>
          <p:cNvPr id="10" name="Rectangle 6"/>
          <p:cNvSpPr/>
          <p:nvPr/>
        </p:nvSpPr>
        <p:spPr>
          <a:xfrm>
            <a:off x="4703736" y="2155387"/>
            <a:ext cx="1364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Events: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74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HTTP SERVER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1631" y="1288508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SourceCodePro"/>
              </a:rPr>
              <a:t>const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{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Server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}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require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'http'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​</a:t>
            </a:r>
          </a:p>
          <a:p>
            <a:r>
              <a:rPr lang="en-US" dirty="0" err="1">
                <a:solidFill>
                  <a:srgbClr val="CB4B16"/>
                </a:solidFill>
                <a:latin typeface="SourceCodePro"/>
              </a:rPr>
              <a:t>const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server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CB4B16"/>
                </a:solidFill>
                <a:latin typeface="SourceCodePro"/>
              </a:rPr>
              <a:t>new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Server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((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req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, 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res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=&gt;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{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</a:t>
            </a:r>
            <a:r>
              <a:rPr lang="en-US" i="1" dirty="0">
                <a:solidFill>
                  <a:srgbClr val="586E75"/>
                </a:solidFill>
                <a:latin typeface="SourceCodePro"/>
              </a:rPr>
              <a:t>// </a:t>
            </a:r>
            <a:r>
              <a:rPr lang="en-US" i="1" dirty="0" err="1">
                <a:solidFill>
                  <a:srgbClr val="586E75"/>
                </a:solidFill>
                <a:latin typeface="SourceCodePro"/>
              </a:rPr>
              <a:t>req</a:t>
            </a:r>
            <a:r>
              <a:rPr lang="en-US" i="1" dirty="0">
                <a:solidFill>
                  <a:srgbClr val="586E75"/>
                </a:solidFill>
                <a:latin typeface="SourceCodePro"/>
              </a:rPr>
              <a:t> -&gt; </a:t>
            </a:r>
            <a:r>
              <a:rPr lang="en-US" i="1" dirty="0" err="1">
                <a:solidFill>
                  <a:srgbClr val="586E75"/>
                </a:solidFill>
                <a:latin typeface="SourceCodePro"/>
              </a:rPr>
              <a:t>http.IncomingMessage</a:t>
            </a:r>
            <a:endParaRPr lang="en-US" dirty="0">
              <a:solidFill>
                <a:srgbClr val="535353"/>
              </a:solidFill>
              <a:latin typeface="SourceCodePro"/>
            </a:endParaRP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</a:t>
            </a:r>
            <a:r>
              <a:rPr lang="en-US" i="1" dirty="0">
                <a:solidFill>
                  <a:srgbClr val="586E75"/>
                </a:solidFill>
                <a:latin typeface="SourceCodePro"/>
              </a:rPr>
              <a:t>// res -&gt; </a:t>
            </a:r>
            <a:r>
              <a:rPr lang="en-US" i="1" dirty="0" err="1">
                <a:solidFill>
                  <a:srgbClr val="586E75"/>
                </a:solidFill>
                <a:latin typeface="SourceCodePro"/>
              </a:rPr>
              <a:t>http.ServerResponse</a:t>
            </a:r>
            <a:endParaRPr lang="en-US" dirty="0">
              <a:solidFill>
                <a:srgbClr val="535353"/>
              </a:solidFill>
              <a:latin typeface="SourceCodePro"/>
            </a:endParaRP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</a:t>
            </a:r>
            <a:r>
              <a:rPr lang="en-US" dirty="0" err="1">
                <a:solidFill>
                  <a:srgbClr val="B58900"/>
                </a:solidFill>
                <a:latin typeface="SourceCodePro"/>
              </a:rPr>
              <a:t>res</a:t>
            </a:r>
            <a:r>
              <a:rPr lang="en-US" dirty="0" err="1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writeHead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D33682"/>
                </a:solidFill>
                <a:latin typeface="SourceCodePro"/>
              </a:rPr>
              <a:t>200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, {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'Content-Type'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: 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'text/plain'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});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</a:t>
            </a:r>
            <a:r>
              <a:rPr lang="en-US" dirty="0" err="1">
                <a:solidFill>
                  <a:srgbClr val="B58900"/>
                </a:solidFill>
                <a:latin typeface="SourceCodePro"/>
              </a:rPr>
              <a:t>res</a:t>
            </a:r>
            <a:r>
              <a:rPr lang="en-US" dirty="0" err="1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end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'Hello World\n'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});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​</a:t>
            </a:r>
          </a:p>
          <a:p>
            <a:r>
              <a:rPr lang="en-US" dirty="0" err="1">
                <a:solidFill>
                  <a:srgbClr val="268BD2"/>
                </a:solidFill>
                <a:latin typeface="SourceCodePro"/>
              </a:rPr>
              <a:t>server</a:t>
            </a:r>
            <a:r>
              <a:rPr lang="en-US" dirty="0" err="1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listen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D33682"/>
                </a:solidFill>
                <a:latin typeface="SourceCodePro"/>
              </a:rPr>
              <a:t>3000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, ()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=&gt;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{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console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log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'http://localhost:3000/'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});</a:t>
            </a:r>
            <a:endParaRPr lang="en-US" b="0" i="0" dirty="0">
              <a:solidFill>
                <a:srgbClr val="535353"/>
              </a:solidFill>
              <a:effectLst/>
              <a:latin typeface="SourceCodePro"/>
            </a:endParaRPr>
          </a:p>
        </p:txBody>
      </p:sp>
    </p:spTree>
    <p:extLst>
      <p:ext uri="{BB962C8B-B14F-4D97-AF65-F5344CB8AC3E}">
        <p14:creationId xmlns:p14="http://schemas.microsoft.com/office/powerpoint/2010/main" val="264412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Server-side 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JavaScript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Built on V8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Evented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, non-blocking I/O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CommonJS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module system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8000 lines of C/C++, 2000 lines of JavaScript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 IN BRIEF</a:t>
            </a:r>
          </a:p>
        </p:txBody>
      </p:sp>
    </p:spTree>
    <p:extLst>
      <p:ext uri="{BB962C8B-B14F-4D97-AF65-F5344CB8AC3E}">
        <p14:creationId xmlns:p14="http://schemas.microsoft.com/office/powerpoint/2010/main" val="260009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462" y="1097996"/>
            <a:ext cx="4094468" cy="142708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method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url</a:t>
            </a:r>
            <a:endParaRPr lang="en-US" sz="2800" dirty="0" smtClean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headers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INCOMING MESSAGE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63930" y="1097996"/>
            <a:ext cx="4094468" cy="14270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statusCode</a:t>
            </a:r>
            <a:endParaRPr lang="en-US" sz="2800" dirty="0" smtClean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statusMessage</a:t>
            </a:r>
            <a:endParaRPr lang="en-US" sz="2800" dirty="0" smtClean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1044496" y="3474947"/>
            <a:ext cx="7172156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http.IncomingMessage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is </a:t>
            </a:r>
            <a:r>
              <a:rPr lang="en-US" sz="2800" b="1" dirty="0" smtClean="0">
                <a:latin typeface="Trebuchet MS" charset="0"/>
                <a:ea typeface="Trebuchet MS" charset="0"/>
                <a:cs typeface="Trebuchet MS" charset="0"/>
              </a:rPr>
              <a:t>Readable Stream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.</a:t>
            </a:r>
            <a:endParaRPr lang="en-US" sz="28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RESPONSE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0942" y="1572785"/>
            <a:ext cx="4239844" cy="14270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setHeader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(name, value)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write(chunk)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end()</a:t>
            </a:r>
          </a:p>
        </p:txBody>
      </p:sp>
      <p:sp>
        <p:nvSpPr>
          <p:cNvPr id="7" name="Rectangle 3"/>
          <p:cNvSpPr/>
          <p:nvPr/>
        </p:nvSpPr>
        <p:spPr>
          <a:xfrm>
            <a:off x="1172768" y="3831408"/>
            <a:ext cx="6798464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http.ServerResponse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is </a:t>
            </a:r>
            <a:r>
              <a:rPr lang="en-US" sz="2800" b="1" dirty="0" smtClean="0">
                <a:latin typeface="Trebuchet MS" charset="0"/>
                <a:ea typeface="Trebuchet MS" charset="0"/>
                <a:cs typeface="Trebuchet MS" charset="0"/>
              </a:rPr>
              <a:t>Writable Stream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.</a:t>
            </a:r>
            <a:endParaRPr lang="en-US" sz="28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569462" y="919256"/>
            <a:ext cx="1953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Properties:</a:t>
            </a:r>
            <a:endParaRPr lang="en-US" sz="2800" dirty="0"/>
          </a:p>
        </p:txBody>
      </p:sp>
      <p:sp>
        <p:nvSpPr>
          <p:cNvPr id="9" name="Rectangle 6"/>
          <p:cNvSpPr/>
          <p:nvPr/>
        </p:nvSpPr>
        <p:spPr>
          <a:xfrm>
            <a:off x="4570942" y="919256"/>
            <a:ext cx="1643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Methods:</a:t>
            </a:r>
            <a:endParaRPr lang="en-US" sz="2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9462" y="1572785"/>
            <a:ext cx="4094468" cy="14270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statusCode</a:t>
            </a:r>
            <a:endParaRPr lang="en-US" sz="2800" dirty="0" smtClean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statusMessage</a:t>
            </a:r>
            <a:endParaRPr lang="en-US" sz="2800" dirty="0" smtClean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3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HTTP SERVER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12168" y="1628508"/>
            <a:ext cx="391966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 smtClean="0"/>
              <a:t>DEMO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03366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879998"/>
            <a:ext cx="8329612" cy="142708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http.request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(options,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responseHandler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http.get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(options,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responseHandler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)</a:t>
            </a:r>
            <a:endParaRPr lang="en-US" sz="28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3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HTTP REQUEST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54025" y="1158582"/>
            <a:ext cx="50857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B4B16"/>
                </a:solidFill>
                <a:latin typeface="SourceCodePro"/>
              </a:rPr>
              <a:t>const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http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require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'http'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​</a:t>
            </a:r>
          </a:p>
          <a:p>
            <a:r>
              <a:rPr lang="en-US" dirty="0" err="1">
                <a:solidFill>
                  <a:srgbClr val="268BD2"/>
                </a:solidFill>
                <a:latin typeface="SourceCodePro"/>
              </a:rPr>
              <a:t>http</a:t>
            </a:r>
            <a:r>
              <a:rPr lang="en-US" dirty="0" err="1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get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'http://google.com/'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, (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res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=&gt;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{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</a:t>
            </a:r>
            <a:r>
              <a:rPr lang="en-US" dirty="0">
                <a:solidFill>
                  <a:srgbClr val="CB4B16"/>
                </a:solidFill>
                <a:latin typeface="SourceCodePro"/>
              </a:rPr>
              <a:t>let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rawData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​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console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log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B58900"/>
                </a:solidFill>
                <a:latin typeface="SourceCodePro"/>
              </a:rPr>
              <a:t>`Status code: ${</a:t>
            </a:r>
            <a:r>
              <a:rPr lang="en-US" dirty="0" err="1">
                <a:solidFill>
                  <a:srgbClr val="B58900"/>
                </a:solidFill>
                <a:latin typeface="SourceCodePro"/>
              </a:rPr>
              <a:t>res</a:t>
            </a:r>
            <a:r>
              <a:rPr lang="en-US" dirty="0" err="1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statusCode</a:t>
            </a:r>
            <a:r>
              <a:rPr lang="en-US" dirty="0">
                <a:solidFill>
                  <a:srgbClr val="B58900"/>
                </a:solidFill>
                <a:latin typeface="SourceCodePro"/>
              </a:rPr>
              <a:t>}`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console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log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B58900"/>
                </a:solidFill>
                <a:latin typeface="SourceCodePro"/>
              </a:rPr>
              <a:t>`Content-type: ${</a:t>
            </a:r>
            <a:r>
              <a:rPr lang="en-US" dirty="0" err="1">
                <a:solidFill>
                  <a:srgbClr val="B58900"/>
                </a:solidFill>
                <a:latin typeface="SourceCodePro"/>
              </a:rPr>
              <a:t>res</a:t>
            </a:r>
            <a:r>
              <a:rPr lang="en-US" dirty="0" err="1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headers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[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'content-type'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]</a:t>
            </a:r>
            <a:r>
              <a:rPr lang="en-US" dirty="0">
                <a:solidFill>
                  <a:srgbClr val="B58900"/>
                </a:solidFill>
                <a:latin typeface="SourceCodePro"/>
              </a:rPr>
              <a:t>}`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​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</a:t>
            </a:r>
            <a:r>
              <a:rPr lang="en-US" dirty="0" err="1">
                <a:solidFill>
                  <a:srgbClr val="B58900"/>
                </a:solidFill>
                <a:latin typeface="SourceCodePro"/>
              </a:rPr>
              <a:t>res</a:t>
            </a:r>
            <a:r>
              <a:rPr lang="en-US" dirty="0" err="1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setEncoding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'utf8'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</a:t>
            </a:r>
            <a:r>
              <a:rPr lang="en-US" dirty="0" err="1">
                <a:solidFill>
                  <a:srgbClr val="B58900"/>
                </a:solidFill>
                <a:latin typeface="SourceCodePro"/>
              </a:rPr>
              <a:t>res</a:t>
            </a:r>
            <a:r>
              <a:rPr lang="en-US" dirty="0" err="1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on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'data'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, (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chunk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=&gt;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 err="1">
                <a:solidFill>
                  <a:srgbClr val="B58900"/>
                </a:solidFill>
                <a:latin typeface="SourceCodePro"/>
              </a:rPr>
              <a:t>rawData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+=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B58900"/>
                </a:solidFill>
                <a:latin typeface="SourceCodePro"/>
              </a:rPr>
              <a:t>chunk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</a:t>
            </a:r>
            <a:r>
              <a:rPr lang="en-US" dirty="0" err="1">
                <a:solidFill>
                  <a:srgbClr val="B58900"/>
                </a:solidFill>
                <a:latin typeface="SourceCodePro"/>
              </a:rPr>
              <a:t>res</a:t>
            </a:r>
            <a:r>
              <a:rPr lang="en-US" dirty="0" err="1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on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'end'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, () </a:t>
            </a:r>
            <a:r>
              <a:rPr lang="en-US" dirty="0">
                <a:solidFill>
                  <a:srgbClr val="6C71C4"/>
                </a:solidFill>
                <a:latin typeface="SourceCodePro"/>
              </a:rPr>
              <a:t>=&gt;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{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   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console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.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log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 err="1">
                <a:solidFill>
                  <a:srgbClr val="B58900"/>
                </a:solidFill>
                <a:latin typeface="SourceCodePro"/>
              </a:rPr>
              <a:t>rawData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});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});</a:t>
            </a:r>
            <a:endParaRPr lang="en-US" b="0" i="0" dirty="0">
              <a:solidFill>
                <a:srgbClr val="535353"/>
              </a:solidFill>
              <a:effectLst/>
              <a:latin typeface="SourceCodePro"/>
            </a:endParaRPr>
          </a:p>
        </p:txBody>
      </p:sp>
    </p:spTree>
    <p:extLst>
      <p:ext uri="{BB962C8B-B14F-4D97-AF65-F5344CB8AC3E}">
        <p14:creationId xmlns:p14="http://schemas.microsoft.com/office/powerpoint/2010/main" val="181039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HTTP CLIENT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12168" y="1628508"/>
            <a:ext cx="391966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 smtClean="0"/>
              <a:t>DEMO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66851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" b="7647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3054614"/>
            <a:ext cx="6910388" cy="59503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10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Real-time applications(chats </a:t>
            </a:r>
            <a:r>
              <a:rPr lang="en-US" sz="2800" dirty="0" err="1">
                <a:latin typeface="Trebuchet MS" charset="0"/>
                <a:ea typeface="Trebuchet MS" charset="0"/>
                <a:cs typeface="Trebuchet MS" charset="0"/>
              </a:rPr>
              <a:t>etc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Data 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streaming applications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REST APIs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Microservices</a:t>
            </a:r>
            <a:endParaRPr lang="en-US" sz="2800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Tooling(</a:t>
            </a:r>
            <a:r>
              <a:rPr lang="en-US" sz="2800" dirty="0" err="1">
                <a:latin typeface="Trebuchet MS" charset="0"/>
                <a:ea typeface="Trebuchet MS" charset="0"/>
                <a:cs typeface="Trebuchet MS" charset="0"/>
              </a:rPr>
              <a:t>webpack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, gulp </a:t>
            </a:r>
            <a:r>
              <a:rPr lang="en-US" sz="2800" dirty="0" err="1">
                <a:latin typeface="Trebuchet MS" charset="0"/>
                <a:ea typeface="Trebuchet MS" charset="0"/>
                <a:cs typeface="Trebuchet MS" charset="0"/>
              </a:rPr>
              <a:t>etc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COULD YOU BUILD?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1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879998"/>
            <a:ext cx="8329612" cy="142708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CPU intensive 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applications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Just static file server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NOT TO USE NODE.JS?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4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NODE.JS STRUCTURE</a:t>
            </a:r>
            <a:endParaRPr lang="en-US" dirty="0"/>
          </a:p>
        </p:txBody>
      </p:sp>
      <p:pic>
        <p:nvPicPr>
          <p:cNvPr id="5" name="Picture 2" descr="https://cdn-images-1.medium.com/max/1400/1*i9MvBlVGHqywu4EuWxdZE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24" y="1205362"/>
            <a:ext cx="7072551" cy="307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55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NODE.JS VERSIONING</a:t>
            </a:r>
            <a:endParaRPr lang="en-US" dirty="0"/>
          </a:p>
        </p:txBody>
      </p:sp>
      <p:pic>
        <p:nvPicPr>
          <p:cNvPr id="1026" name="Picture 2" descr="https://raw.githubusercontent.com/nodejs/Release/master/sched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5" y="863541"/>
            <a:ext cx="7563763" cy="393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987F819D0BFE40895821A847A7988D" ma:contentTypeVersion="0" ma:contentTypeDescription="Create a new document." ma:contentTypeScope="" ma:versionID="cb849e98390c16c23cc22d61e9116c0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24fd2d4348e31d7b7bcc391e9da950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B70332E-E0DE-4FB3-8E55-8AFA4B81D9B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37139</TotalTime>
  <Words>1293</Words>
  <Application>Microsoft Office PowerPoint</Application>
  <PresentationFormat>Экран (16:9)</PresentationFormat>
  <Paragraphs>364</Paragraphs>
  <Slides>56</Slides>
  <Notes>47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56</vt:i4>
      </vt:variant>
    </vt:vector>
  </HeadingPairs>
  <TitlesOfParts>
    <vt:vector size="68" baseType="lpstr">
      <vt:lpstr>ＭＳ Ｐゴシック</vt:lpstr>
      <vt:lpstr>Arial</vt:lpstr>
      <vt:lpstr>Arial Black</vt:lpstr>
      <vt:lpstr>Calibri</vt:lpstr>
      <vt:lpstr>Helvetica</vt:lpstr>
      <vt:lpstr>Lucida Grande</vt:lpstr>
      <vt:lpstr>Source Sans Pro Black</vt:lpstr>
      <vt:lpstr>SourceCodePro</vt:lpstr>
      <vt:lpstr>Trebuchet MS</vt:lpstr>
      <vt:lpstr>Cover Slides</vt:lpstr>
      <vt:lpstr>Custom Design</vt:lpstr>
      <vt:lpstr>Epam_PPT_Template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Вадим Махонин</cp:lastModifiedBy>
  <cp:revision>1456</cp:revision>
  <cp:lastPrinted>2014-07-09T13:30:36Z</cp:lastPrinted>
  <dcterms:created xsi:type="dcterms:W3CDTF">2014-07-08T13:27:24Z</dcterms:created>
  <dcterms:modified xsi:type="dcterms:W3CDTF">2018-02-07T23:25:16Z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0x0101009E987F819D0BFE40895821A847A7988D</vt:lpwstr>
  </property>
</Properties>
</file>