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5143500" type="screen16x9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8C1FD-EED4-4779-8921-6CCEA6BA8B3A}" type="datetimeFigureOut">
              <a:rPr lang="da-DK" smtClean="0"/>
              <a:t>04-07-2018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83874-19F3-47A1-BB85-A54291A8FA7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458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Rektangel 1"/>
          <p:cNvSpPr/>
          <p:nvPr/>
        </p:nvSpPr>
        <p:spPr>
          <a:xfrm>
            <a:off x="0" y="2491530"/>
            <a:ext cx="9144000" cy="14093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1" y="2564884"/>
            <a:ext cx="6194425" cy="1222511"/>
          </a:xfrm>
        </p:spPr>
        <p:txBody>
          <a:bodyPr anchor="t" anchorCtr="0"/>
          <a:lstStyle>
            <a:lvl1pPr>
              <a:defRPr sz="3000"/>
            </a:lvl1pPr>
            <a:lvl2pPr marL="0" indent="0">
              <a:buNone/>
              <a:defRPr/>
            </a:lvl2pPr>
          </a:lstStyle>
          <a:p>
            <a:pPr lvl="0"/>
            <a:r>
              <a:rPr lang="en-GB" dirty="0" smtClean="0"/>
              <a:t>Click to edit Master title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571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215900" y="4617738"/>
            <a:ext cx="8712200" cy="1190"/>
          </a:xfrm>
          <a:prstGeom prst="line">
            <a:avLst/>
          </a:prstGeom>
          <a:ln w="12700">
            <a:solidFill>
              <a:srgbClr val="1E9D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3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4905" y="4763743"/>
            <a:ext cx="7012194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166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AE1E452-AF55-4AEE-9D36-2CA8A38476A3}" type="datetimeFigureOut">
              <a:rPr lang="da-DK" smtClean="0"/>
              <a:t>04-07-2018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39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1819" y="1257878"/>
            <a:ext cx="8224981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000000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000000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2096" y="4623109"/>
            <a:ext cx="397416" cy="478574"/>
          </a:xfrm>
        </p:spPr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cxnSp>
        <p:nvCxnSpPr>
          <p:cNvPr id="11" name="Straight Connector 7"/>
          <p:cNvCxnSpPr/>
          <p:nvPr/>
        </p:nvCxnSpPr>
        <p:spPr>
          <a:xfrm>
            <a:off x="215900" y="4617738"/>
            <a:ext cx="8712200" cy="1190"/>
          </a:xfrm>
          <a:prstGeom prst="line">
            <a:avLst/>
          </a:prstGeom>
          <a:ln w="3175" cmpd="sng">
            <a:solidFill>
              <a:srgbClr val="1E9D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4905" y="4763743"/>
            <a:ext cx="7012194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1819" y="263707"/>
            <a:ext cx="8224982" cy="4666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Click to edit Divider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883" y="730314"/>
            <a:ext cx="8114554" cy="31670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Divider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b="26866"/>
          <a:stretch/>
        </p:blipFill>
        <p:spPr>
          <a:xfrm>
            <a:off x="215900" y="161926"/>
            <a:ext cx="4707792" cy="44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20" y="1257878"/>
            <a:ext cx="8224981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FFFFFF"/>
                </a:solidFill>
              </a:defRPr>
            </a:lvl1pPr>
            <a:lvl2pPr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FFFFFF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FFFFFF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en-GB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76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1820" y="1257878"/>
            <a:ext cx="8224981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000000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000000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2096" y="4623109"/>
            <a:ext cx="397416" cy="478574"/>
          </a:xfrm>
        </p:spPr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cxnSp>
        <p:nvCxnSpPr>
          <p:cNvPr id="11" name="Straight Connector 7"/>
          <p:cNvCxnSpPr/>
          <p:nvPr/>
        </p:nvCxnSpPr>
        <p:spPr>
          <a:xfrm>
            <a:off x="215900" y="4617738"/>
            <a:ext cx="8712200" cy="1190"/>
          </a:xfrm>
          <a:prstGeom prst="line">
            <a:avLst/>
          </a:prstGeom>
          <a:ln w="12700">
            <a:solidFill>
              <a:srgbClr val="1E9D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915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lt Title an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4500564" y="0"/>
            <a:ext cx="142875" cy="4643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Content Placeholder 2"/>
          <p:cNvSpPr>
            <a:spLocks noGrp="1" noChangeAspect="1"/>
          </p:cNvSpPr>
          <p:nvPr>
            <p:ph idx="13"/>
          </p:nvPr>
        </p:nvSpPr>
        <p:spPr>
          <a:xfrm>
            <a:off x="4643438" y="161925"/>
            <a:ext cx="4284662" cy="442793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+mj-lt"/>
              <a:buAutoNum type="arabicPeriod"/>
              <a:defRPr>
                <a:solidFill>
                  <a:srgbClr val="FFFFFF"/>
                </a:solidFill>
              </a:defRPr>
            </a:lvl3pPr>
            <a:lvl4pPr marL="720000">
              <a:buFont typeface="Wingdings" charset="2"/>
              <a:buChar char="§"/>
              <a:defRPr>
                <a:solidFill>
                  <a:srgbClr val="FFFFFF"/>
                </a:solidFill>
              </a:defRPr>
            </a:lvl4pPr>
            <a:lvl5pPr marL="1080000" indent="-18000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1820" y="263706"/>
            <a:ext cx="3794605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1820" y="1257878"/>
            <a:ext cx="3794605" cy="3152486"/>
          </a:xfrm>
        </p:spPr>
        <p:txBody>
          <a:bodyPr/>
          <a:lstStyle>
            <a:lvl1pPr marL="180000" indent="-180000">
              <a:buFont typeface="Arial"/>
              <a:buChar char="•"/>
              <a:defRPr baseline="0">
                <a:solidFill>
                  <a:srgbClr val="FFFFFF"/>
                </a:solidFill>
              </a:defRPr>
            </a:lvl1pPr>
            <a:lvl2pPr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FFFFFF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FFFFFF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96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1820" y="1257878"/>
            <a:ext cx="4017817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FFFFFF"/>
                </a:solidFill>
              </a:defRPr>
            </a:lvl1pPr>
            <a:lvl2pPr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FFFFFF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FFFFFF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68985" y="1257878"/>
            <a:ext cx="4017817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FFFFFF"/>
                </a:solidFill>
              </a:defRPr>
            </a:lvl1pPr>
            <a:lvl2pPr>
              <a:buFont typeface="Arial"/>
              <a:buChar char="•"/>
              <a:defRPr>
                <a:solidFill>
                  <a:srgbClr val="FFFFFF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FFFFFF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FFFFFF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3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4500564" y="0"/>
            <a:ext cx="142875" cy="4643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1819" y="263706"/>
            <a:ext cx="8224982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1820" y="1257878"/>
            <a:ext cx="4017817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000000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000000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668985" y="1257878"/>
            <a:ext cx="4017817" cy="3152486"/>
          </a:xfrm>
        </p:spPr>
        <p:txBody>
          <a:bodyPr/>
          <a:lstStyle>
            <a:lvl1pPr marL="180000" indent="-180000">
              <a:buSzPct val="140000"/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marL="540000" indent="-1800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rgbClr val="000000"/>
                </a:solidFill>
              </a:defRPr>
            </a:lvl3pPr>
            <a:lvl4pPr marL="720000" indent="-180000">
              <a:buFont typeface="+mj-lt"/>
              <a:buAutoNum type="arabicPeriod"/>
              <a:defRPr>
                <a:solidFill>
                  <a:srgbClr val="000000"/>
                </a:solidFill>
              </a:defRPr>
            </a:lvl4pPr>
            <a:lvl5pPr marL="900000" indent="-180000">
              <a:buFont typeface="+mj-lt"/>
              <a:buAutoNum type="alphaLcPeriod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cxnSp>
        <p:nvCxnSpPr>
          <p:cNvPr id="7" name="Straight Connector 7"/>
          <p:cNvCxnSpPr/>
          <p:nvPr/>
        </p:nvCxnSpPr>
        <p:spPr>
          <a:xfrm>
            <a:off x="215900" y="4617738"/>
            <a:ext cx="8712200" cy="1190"/>
          </a:xfrm>
          <a:prstGeom prst="line">
            <a:avLst/>
          </a:prstGeom>
          <a:ln w="12700">
            <a:solidFill>
              <a:srgbClr val="1E9D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911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900" y="161926"/>
            <a:ext cx="8712200" cy="4454040"/>
          </a:xfrm>
          <a:prstGeom prst="rect">
            <a:avLst/>
          </a:prstGeom>
          <a:gradFill>
            <a:gsLst>
              <a:gs pos="0">
                <a:srgbClr val="1E9DE6"/>
              </a:gs>
              <a:gs pos="100000">
                <a:srgbClr val="294D9A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0" y="4763743"/>
            <a:ext cx="3195099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87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8514" y="205979"/>
            <a:ext cx="78882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smtClean="0"/>
              <a:t>Klikk for å redigere tittelstil</a:t>
            </a:r>
            <a:endParaRPr lang="en-GB" noProof="0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8514" y="1200151"/>
            <a:ext cx="788828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Here is the Master content when you would go into the first line of text and the sentence is long enough to spill into the second line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584" y="4623109"/>
            <a:ext cx="397416" cy="478574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0DB3F9F0-6457-449F-A95F-A16E21E0BE20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10" descr="TEL_h_pos_3D_4cp_25m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61" y="4641898"/>
            <a:ext cx="853518" cy="4169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73025" indent="-73025" algn="l" defTabSz="457200" rtl="0" eaLnBrk="1" fontAlgn="base" hangingPunct="1">
        <a:spcBef>
          <a:spcPts val="600"/>
        </a:spcBef>
        <a:spcAft>
          <a:spcPct val="0"/>
        </a:spcAft>
        <a:buSzPct val="120000"/>
        <a:buFont typeface="Arial" pitchFamily="34" charset="0"/>
        <a:defRPr kern="12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marL="358775" indent="-179388" algn="l" defTabSz="457200" rtl="0" eaLnBrk="1" fontAlgn="base" hangingPunct="1">
        <a:spcBef>
          <a:spcPct val="20000"/>
        </a:spcBef>
        <a:spcAft>
          <a:spcPct val="0"/>
        </a:spcAft>
        <a:buSzPct val="140000"/>
        <a:buFont typeface="Arial" pitchFamily="34" charset="0"/>
        <a:buChar char="•"/>
        <a:defRPr kern="1200">
          <a:solidFill>
            <a:srgbClr val="000000"/>
          </a:solidFill>
          <a:latin typeface="Arial"/>
          <a:ea typeface="ＭＳ Ｐゴシック" charset="-128"/>
          <a:cs typeface="Arial"/>
        </a:defRPr>
      </a:lvl2pPr>
      <a:lvl3pPr marL="539750" indent="-179388" algn="l" defTabSz="457200" rtl="0" eaLnBrk="1" fontAlgn="base" hangingPunct="1">
        <a:spcBef>
          <a:spcPct val="20000"/>
        </a:spcBef>
        <a:spcAft>
          <a:spcPct val="0"/>
        </a:spcAft>
        <a:buSzPct val="100000"/>
        <a:buFont typeface="Lucida Grande" pitchFamily="-84" charset="0"/>
        <a:buChar char="–"/>
        <a:defRPr sz="1600" kern="1200">
          <a:solidFill>
            <a:srgbClr val="000000"/>
          </a:solidFill>
          <a:latin typeface="Arial"/>
          <a:ea typeface="ＭＳ Ｐゴシック" charset="-128"/>
          <a:cs typeface="Arial"/>
        </a:defRPr>
      </a:lvl3pPr>
      <a:lvl4pPr marL="719138" indent="-179388" algn="l" defTabSz="457200" rtl="0" eaLnBrk="1" fontAlgn="base" hangingPunct="1">
        <a:spcBef>
          <a:spcPts val="600"/>
        </a:spcBef>
        <a:spcAft>
          <a:spcPct val="0"/>
        </a:spcAft>
        <a:buFont typeface="Calibri" pitchFamily="34" charset="0"/>
        <a:buAutoNum type="arabicPeriod"/>
        <a:defRPr sz="1400" kern="1200">
          <a:solidFill>
            <a:srgbClr val="000000"/>
          </a:solidFill>
          <a:latin typeface="Arial"/>
          <a:ea typeface="ＭＳ Ｐゴシック" charset="-128"/>
          <a:cs typeface="Arial"/>
        </a:defRPr>
      </a:lvl4pPr>
      <a:lvl5pPr marL="898525" indent="-179388" algn="l" defTabSz="457200" rtl="0" eaLnBrk="1" fontAlgn="base" hangingPunct="1">
        <a:spcBef>
          <a:spcPct val="20000"/>
        </a:spcBef>
        <a:spcAft>
          <a:spcPct val="0"/>
        </a:spcAft>
        <a:buFont typeface="Calibri" pitchFamily="34" charset="0"/>
        <a:buAutoNum type="alphaLcPeriod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#compas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Telenor Java Meetup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MongoDB (part 1) by VLPO</a:t>
            </a:r>
            <a:r>
              <a:rPr lang="en-US" dirty="0" smtClean="0"/>
              <a:t/>
            </a:r>
            <a:br>
              <a:rPr lang="en-US" dirty="0" smtClean="0"/>
            </a:br>
            <a:endParaRPr lang="da-DK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467544" y="1419622"/>
            <a:ext cx="8114554" cy="316706"/>
          </a:xfrm>
        </p:spPr>
        <p:txBody>
          <a:bodyPr/>
          <a:lstStyle/>
          <a:p>
            <a:r>
              <a:rPr lang="en-US" dirty="0" smtClean="0"/>
              <a:t>04/07/2018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33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835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MongoDB?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059582"/>
            <a:ext cx="2274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JSON -&gt; BSON</a:t>
            </a:r>
            <a:br>
              <a:rPr lang="en-US" dirty="0" smtClean="0"/>
            </a:br>
            <a:r>
              <a:rPr lang="en-US" dirty="0" smtClean="0"/>
              <a:t>- Document oriented</a:t>
            </a:r>
            <a:br>
              <a:rPr lang="en-US" dirty="0" smtClean="0"/>
            </a:br>
            <a:r>
              <a:rPr lang="en-US" dirty="0" smtClean="0"/>
              <a:t>- Cross platform</a:t>
            </a:r>
            <a:br>
              <a:rPr lang="en-US" dirty="0" smtClean="0"/>
            </a:br>
            <a:r>
              <a:rPr lang="en-US" dirty="0" smtClean="0"/>
              <a:t>- Horizontal scaled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690" y="4227934"/>
            <a:ext cx="338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MongoDB UI </a:t>
            </a:r>
            <a:r>
              <a:rPr lang="en-US" dirty="0" err="1" smtClean="0">
                <a:hlinkClick r:id="rId2"/>
              </a:rPr>
              <a:t>CompaSS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2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Structure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8" y="843558"/>
            <a:ext cx="7987784" cy="3538890"/>
          </a:xfrm>
        </p:spPr>
      </p:pic>
    </p:spTree>
    <p:extLst>
      <p:ext uri="{BB962C8B-B14F-4D97-AF65-F5344CB8AC3E}">
        <p14:creationId xmlns:p14="http://schemas.microsoft.com/office/powerpoint/2010/main" val="30652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950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15566"/>
            <a:ext cx="72651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Document consists of key/value pairs: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{</a:t>
            </a:r>
          </a:p>
          <a:p>
            <a:r>
              <a:rPr lang="en-US" sz="1200" dirty="0"/>
              <a:t>    "name": "Bill",</a:t>
            </a:r>
          </a:p>
          <a:p>
            <a:r>
              <a:rPr lang="en-US" sz="1200" dirty="0"/>
              <a:t>    "surname": "Gates",</a:t>
            </a:r>
          </a:p>
          <a:p>
            <a:r>
              <a:rPr lang="en-US" sz="1200" dirty="0"/>
              <a:t>    "age": "48",</a:t>
            </a:r>
          </a:p>
          <a:p>
            <a:r>
              <a:rPr lang="en-US" sz="1200" dirty="0"/>
              <a:t>    "company": {</a:t>
            </a:r>
          </a:p>
          <a:p>
            <a:r>
              <a:rPr lang="en-US" sz="1200" dirty="0"/>
              <a:t>        "name" : "</a:t>
            </a:r>
            <a:r>
              <a:rPr lang="en-US" sz="1200" dirty="0" err="1"/>
              <a:t>microsoft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"year" : "1974",</a:t>
            </a:r>
          </a:p>
          <a:p>
            <a:r>
              <a:rPr lang="en-US" sz="1200" dirty="0"/>
              <a:t>        "price" : "300000"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Key “name” Value “Bill”</a:t>
            </a:r>
            <a:br>
              <a:rPr lang="en-US" sz="1200" dirty="0" smtClean="0"/>
            </a:br>
            <a:r>
              <a:rPr lang="en-US" sz="1200" dirty="0" smtClean="0"/>
              <a:t>Key “</a:t>
            </a:r>
            <a:r>
              <a:rPr lang="en-US" sz="1200" dirty="0" err="1" smtClean="0"/>
              <a:t>company”.”name</a:t>
            </a:r>
            <a:r>
              <a:rPr lang="en-US" sz="1200" dirty="0" smtClean="0"/>
              <a:t>” Value “</a:t>
            </a:r>
            <a:r>
              <a:rPr lang="en-US" sz="1200" dirty="0" err="1" smtClean="0"/>
              <a:t>microsoft</a:t>
            </a:r>
            <a:r>
              <a:rPr lang="en-US" sz="1200" dirty="0" smtClean="0"/>
              <a:t>”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Everything here is case sensitive and has strict type “28” != 28, “</a:t>
            </a:r>
            <a:r>
              <a:rPr lang="en-US" sz="1200" dirty="0" err="1" smtClean="0"/>
              <a:t>microsoft</a:t>
            </a:r>
            <a:r>
              <a:rPr lang="en-US" sz="1200" dirty="0" smtClean="0"/>
              <a:t>” != “Microsoft”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Each document has _id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139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7494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INTO, SELECT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36826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There are three method to make insert: </a:t>
            </a:r>
            <a:r>
              <a:rPr lang="en-US" sz="1000" dirty="0" err="1" smtClean="0"/>
              <a:t>insertOne</a:t>
            </a:r>
            <a:r>
              <a:rPr lang="en-US" sz="1000" dirty="0" smtClean="0"/>
              <a:t>(), </a:t>
            </a:r>
            <a:r>
              <a:rPr lang="en-US" sz="1000" dirty="0" err="1" smtClean="0"/>
              <a:t>insertMany</a:t>
            </a:r>
            <a:r>
              <a:rPr lang="en-US" sz="1000" dirty="0" smtClean="0"/>
              <a:t>(), insert()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err="1" smtClean="0"/>
              <a:t>db.users.insertOne</a:t>
            </a:r>
            <a:r>
              <a:rPr lang="en-US" sz="1000" dirty="0"/>
              <a:t>({"_id": 123457, "name": "Tom", "age": 28, languages: ["</a:t>
            </a:r>
            <a:r>
              <a:rPr lang="en-US" sz="1000" dirty="0" err="1"/>
              <a:t>english</a:t>
            </a:r>
            <a:r>
              <a:rPr lang="en-US" sz="1000" dirty="0"/>
              <a:t>", "</a:t>
            </a:r>
            <a:r>
              <a:rPr lang="en-US" sz="1000" dirty="0" err="1"/>
              <a:t>spanish</a:t>
            </a:r>
            <a:r>
              <a:rPr lang="en-US" sz="1000" dirty="0" smtClean="0"/>
              <a:t>"]})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err="1" smtClean="0"/>
              <a:t>db.users.insertMany</a:t>
            </a:r>
            <a:r>
              <a:rPr lang="en-US" sz="1000" dirty="0"/>
              <a:t>([{"name": "Bob", "age": 26, languages: ["</a:t>
            </a:r>
            <a:r>
              <a:rPr lang="en-US" sz="1000" dirty="0" err="1"/>
              <a:t>english</a:t>
            </a:r>
            <a:r>
              <a:rPr lang="en-US" sz="1000" dirty="0"/>
              <a:t>", "</a:t>
            </a:r>
            <a:r>
              <a:rPr lang="en-US" sz="1000" dirty="0" err="1"/>
              <a:t>frensh</a:t>
            </a:r>
            <a:r>
              <a:rPr lang="en-US" sz="1000" dirty="0"/>
              <a:t>"]}, </a:t>
            </a:r>
          </a:p>
          <a:p>
            <a:r>
              <a:rPr lang="en-US" sz="1000" dirty="0" smtClean="0"/>
              <a:t>                                        {"</a:t>
            </a:r>
            <a:r>
              <a:rPr lang="en-US" sz="1000" dirty="0"/>
              <a:t>name": "Alice", "age": 31, languages:["</a:t>
            </a:r>
            <a:r>
              <a:rPr lang="en-US" sz="1000" dirty="0" err="1"/>
              <a:t>german</a:t>
            </a:r>
            <a:r>
              <a:rPr lang="en-US" sz="1000" dirty="0"/>
              <a:t>", "</a:t>
            </a:r>
            <a:r>
              <a:rPr lang="en-US" sz="1000" dirty="0" err="1"/>
              <a:t>english</a:t>
            </a:r>
            <a:r>
              <a:rPr lang="en-US" sz="1000" dirty="0" smtClean="0"/>
              <a:t>"]}])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err="1" smtClean="0"/>
              <a:t>db.users.insert</a:t>
            </a:r>
            <a:r>
              <a:rPr lang="en-US" sz="1000" dirty="0"/>
              <a:t>({"name": "Tom", "age": 28, languages: ["</a:t>
            </a:r>
            <a:r>
              <a:rPr lang="en-US" sz="1000" dirty="0" err="1"/>
              <a:t>english</a:t>
            </a:r>
            <a:r>
              <a:rPr lang="en-US" sz="1000" dirty="0"/>
              <a:t>", "</a:t>
            </a:r>
            <a:r>
              <a:rPr lang="en-US" sz="1000" dirty="0" err="1"/>
              <a:t>spanish</a:t>
            </a:r>
            <a:r>
              <a:rPr lang="en-US" sz="1000" dirty="0" smtClean="0"/>
              <a:t>"]})</a:t>
            </a:r>
          </a:p>
          <a:p>
            <a:endParaRPr lang="en-US" sz="1000" dirty="0"/>
          </a:p>
          <a:p>
            <a:r>
              <a:rPr lang="en-US" sz="1000" dirty="0" smtClean="0"/>
              <a:t>P.S. </a:t>
            </a:r>
            <a:r>
              <a:rPr lang="en-US" sz="1000" dirty="0" err="1" smtClean="0"/>
              <a:t>insertOne</a:t>
            </a:r>
            <a:r>
              <a:rPr lang="en-US" sz="1000" dirty="0" smtClean="0"/>
              <a:t>() and </a:t>
            </a:r>
            <a:r>
              <a:rPr lang="en-US" sz="1000" dirty="0" err="1" smtClean="0"/>
              <a:t>insertMany</a:t>
            </a:r>
            <a:r>
              <a:rPr lang="en-US" sz="1000" dirty="0" smtClean="0"/>
              <a:t>() returns objects _id fields of inserted records, insert() only returns inserted records number</a:t>
            </a:r>
          </a:p>
          <a:p>
            <a:r>
              <a:rPr lang="en-US" sz="1000" dirty="0"/>
              <a:t>P.S.S. It’s super easy to load data from dump just use load(&lt;</a:t>
            </a:r>
            <a:r>
              <a:rPr lang="en-US" sz="1000" dirty="0" err="1"/>
              <a:t>path_to_file</a:t>
            </a:r>
            <a:r>
              <a:rPr lang="en-US" sz="1000" dirty="0"/>
              <a:t>&gt;) </a:t>
            </a:r>
            <a:r>
              <a:rPr lang="en-US" sz="1000" dirty="0" smtClean="0"/>
              <a:t>method</a:t>
            </a:r>
          </a:p>
          <a:p>
            <a:endParaRPr lang="en-US" sz="1000" dirty="0"/>
          </a:p>
          <a:p>
            <a:r>
              <a:rPr lang="en-US" sz="1000" dirty="0"/>
              <a:t>- find(), </a:t>
            </a:r>
            <a:r>
              <a:rPr lang="en-US" sz="1000" dirty="0" err="1"/>
              <a:t>findBy</a:t>
            </a:r>
            <a:r>
              <a:rPr lang="en-US" sz="1000" dirty="0"/>
              <a:t>()</a:t>
            </a:r>
            <a:br>
              <a:rPr lang="en-US" sz="1000" dirty="0"/>
            </a:br>
            <a:r>
              <a:rPr lang="en-US" sz="1000" dirty="0"/>
              <a:t>SELECT * FROM Table WHERE Name='Tom' AND Age=32</a:t>
            </a:r>
          </a:p>
          <a:p>
            <a:r>
              <a:rPr lang="en-US" sz="1000" dirty="0"/>
              <a:t>equals</a:t>
            </a:r>
          </a:p>
          <a:p>
            <a:r>
              <a:rPr lang="en-US" sz="1000" dirty="0" err="1"/>
              <a:t>db.users.find</a:t>
            </a:r>
            <a:r>
              <a:rPr lang="en-US" sz="1000" dirty="0"/>
              <a:t>({name: "Tom", age: 32})</a:t>
            </a:r>
          </a:p>
          <a:p>
            <a:endParaRPr lang="en-US" sz="1000" dirty="0"/>
          </a:p>
          <a:p>
            <a:r>
              <a:rPr lang="en-US" sz="1000" dirty="0" err="1"/>
              <a:t>db.users.find</a:t>
            </a:r>
            <a:r>
              <a:rPr lang="en-US" sz="1000" dirty="0"/>
              <a:t>({name: "Tom“}, {age: 0, _</a:t>
            </a:r>
            <a:r>
              <a:rPr lang="en-US" sz="1000" dirty="0" err="1"/>
              <a:t>id:false</a:t>
            </a:r>
            <a:r>
              <a:rPr lang="en-US" sz="1000" dirty="0"/>
              <a:t>, </a:t>
            </a:r>
            <a:r>
              <a:rPr lang="en-US" sz="1000" dirty="0" err="1"/>
              <a:t>languages:true</a:t>
            </a:r>
            <a:r>
              <a:rPr lang="en-US" sz="1000" dirty="0"/>
              <a:t>})</a:t>
            </a:r>
          </a:p>
          <a:p>
            <a:endParaRPr lang="en-US" sz="1000" dirty="0"/>
          </a:p>
          <a:p>
            <a:r>
              <a:rPr lang="en-US" sz="1000" dirty="0" err="1"/>
              <a:t>db.users.find</a:t>
            </a:r>
            <a:r>
              <a:rPr lang="en-US" sz="1000" dirty="0"/>
              <a:t>({"company.name": "</a:t>
            </a:r>
            <a:r>
              <a:rPr lang="en-US" sz="1000" dirty="0" err="1"/>
              <a:t>microsoft</a:t>
            </a:r>
            <a:r>
              <a:rPr lang="en-US" sz="1000" dirty="0"/>
              <a:t>"})</a:t>
            </a:r>
          </a:p>
          <a:p>
            <a:endParaRPr lang="en-US" sz="1000" dirty="0"/>
          </a:p>
          <a:p>
            <a:r>
              <a:rPr lang="en-US" sz="1000" dirty="0" err="1"/>
              <a:t>db.users.find</a:t>
            </a:r>
            <a:r>
              <a:rPr lang="en-US" sz="1000" dirty="0"/>
              <a:t> ({age: {$</a:t>
            </a:r>
            <a:r>
              <a:rPr lang="en-US" sz="1000" dirty="0" err="1"/>
              <a:t>lt</a:t>
            </a:r>
            <a:r>
              <a:rPr lang="en-US" sz="1000" dirty="0"/>
              <a:t> : 30}})</a:t>
            </a:r>
            <a:br>
              <a:rPr lang="en-US" sz="1000" dirty="0"/>
            </a:br>
            <a:r>
              <a:rPr lang="en-US" sz="1000" dirty="0"/>
              <a:t>$</a:t>
            </a:r>
            <a:r>
              <a:rPr lang="en-US" sz="1000" dirty="0" err="1"/>
              <a:t>eq</a:t>
            </a:r>
            <a:r>
              <a:rPr lang="en-US" sz="1000" dirty="0"/>
              <a:t>, $ne, $</a:t>
            </a:r>
            <a:r>
              <a:rPr lang="en-US" sz="1000" dirty="0" err="1"/>
              <a:t>gt</a:t>
            </a:r>
            <a:r>
              <a:rPr lang="en-US" sz="1000" dirty="0"/>
              <a:t>, $</a:t>
            </a:r>
            <a:r>
              <a:rPr lang="en-US" sz="1000" dirty="0" err="1"/>
              <a:t>lt</a:t>
            </a:r>
            <a:r>
              <a:rPr lang="en-US" sz="1000" dirty="0"/>
              <a:t>, $</a:t>
            </a:r>
            <a:r>
              <a:rPr lang="en-US" sz="1000" dirty="0" err="1"/>
              <a:t>gte</a:t>
            </a:r>
            <a:r>
              <a:rPr lang="en-US" sz="1000" dirty="0"/>
              <a:t>, $</a:t>
            </a:r>
            <a:r>
              <a:rPr lang="en-US" sz="1000" dirty="0" err="1"/>
              <a:t>lte</a:t>
            </a:r>
            <a:r>
              <a:rPr lang="en-US" sz="1000" dirty="0"/>
              <a:t>, $in, $</a:t>
            </a:r>
            <a:r>
              <a:rPr lang="en-US" sz="1000" dirty="0" err="1"/>
              <a:t>nin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db.users.find</a:t>
            </a:r>
            <a:r>
              <a:rPr lang="en-US" sz="1000" dirty="0"/>
              <a:t> ({name: "Tom", $or : [{age: 22}, {languages: "</a:t>
            </a:r>
            <a:r>
              <a:rPr lang="en-US" sz="1000" dirty="0" err="1"/>
              <a:t>german</a:t>
            </a:r>
            <a:r>
              <a:rPr lang="en-US" sz="1000" dirty="0"/>
              <a:t>"}]})</a:t>
            </a:r>
          </a:p>
          <a:p>
            <a:r>
              <a:rPr lang="en-US" sz="1000" dirty="0" smtClean="0"/>
              <a:t>$or, $and, $not, $nor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Position? Easy! </a:t>
            </a:r>
            <a:r>
              <a:rPr lang="en-US" sz="1000" dirty="0" err="1"/>
              <a:t>db.users.find</a:t>
            </a:r>
            <a:r>
              <a:rPr lang="en-US" sz="1000" dirty="0"/>
              <a:t>({"languages.0": "</a:t>
            </a:r>
            <a:r>
              <a:rPr lang="en-US" sz="1000" dirty="0" err="1"/>
              <a:t>english</a:t>
            </a:r>
            <a:r>
              <a:rPr lang="en-US" sz="1000" dirty="0"/>
              <a:t>"}), index is starting from 0, luckily </a:t>
            </a:r>
            <a:r>
              <a:rPr lang="en-US" sz="1000" dirty="0">
                <a:sym typeface="Wingdings" panose="05000000000000000000" pitchFamily="2" charset="2"/>
              </a:rPr>
              <a:t></a:t>
            </a:r>
            <a:endParaRPr lang="en-US" sz="1000" dirty="0"/>
          </a:p>
          <a:p>
            <a:r>
              <a:rPr lang="en-US" sz="1000" dirty="0"/>
              <a:t>- .pretty() is awesome! </a:t>
            </a:r>
            <a:r>
              <a:rPr lang="en-US" sz="1200" dirty="0"/>
              <a:t> </a:t>
            </a:r>
            <a:endParaRPr lang="ru-RU" sz="1200" dirty="0"/>
          </a:p>
          <a:p>
            <a:endParaRPr lang="ru-RU" sz="1000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093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749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/ Update / Delete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99542"/>
            <a:ext cx="67377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save() is _id dependent, return number of inserted OR updated records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update(query, </a:t>
            </a:r>
            <a:r>
              <a:rPr lang="en-US" sz="1000" dirty="0" err="1" smtClean="0"/>
              <a:t>newObj</a:t>
            </a:r>
            <a:r>
              <a:rPr lang="en-US" sz="1000" dirty="0" smtClean="0"/>
              <a:t>, options). Options </a:t>
            </a:r>
            <a:r>
              <a:rPr lang="en-US" sz="1000" dirty="0" err="1" smtClean="0"/>
              <a:t>upsert</a:t>
            </a:r>
            <a:r>
              <a:rPr lang="en-US" sz="1000" dirty="0" smtClean="0"/>
              <a:t>, multi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dirty="0" err="1"/>
              <a:t>db.users.update</a:t>
            </a:r>
            <a:r>
              <a:rPr lang="en-US" sz="1000" dirty="0"/>
              <a:t>({name : "Tom"}, {name: "Tom", age : 25}, {</a:t>
            </a:r>
            <a:r>
              <a:rPr lang="en-US" sz="1000" dirty="0" err="1"/>
              <a:t>upsert</a:t>
            </a:r>
            <a:r>
              <a:rPr lang="en-US" sz="1000" dirty="0"/>
              <a:t>: true</a:t>
            </a:r>
            <a:r>
              <a:rPr lang="en-US" sz="1000" dirty="0" smtClean="0"/>
              <a:t>})</a:t>
            </a:r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$set, $unset</a:t>
            </a:r>
          </a:p>
          <a:p>
            <a:r>
              <a:rPr lang="en-US" sz="1000" dirty="0" err="1"/>
              <a:t>db.users.update</a:t>
            </a:r>
            <a:r>
              <a:rPr lang="en-US" sz="1000" dirty="0"/>
              <a:t>({name : "Tom"}, {$unset: {salary: 1, age: 1</a:t>
            </a:r>
            <a:r>
              <a:rPr lang="en-US" sz="1000" dirty="0" smtClean="0"/>
              <a:t>}})</a:t>
            </a:r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$push, $each, </a:t>
            </a:r>
            <a:r>
              <a:rPr lang="en-US" sz="1000" dirty="0"/>
              <a:t>$</a:t>
            </a:r>
            <a:r>
              <a:rPr lang="en-US" sz="1000" dirty="0" smtClean="0"/>
              <a:t>position, $slice</a:t>
            </a:r>
          </a:p>
          <a:p>
            <a:r>
              <a:rPr lang="en-US" sz="1000" dirty="0" err="1"/>
              <a:t>db.users.update</a:t>
            </a:r>
            <a:r>
              <a:rPr lang="en-US" sz="1000" dirty="0"/>
              <a:t>({name : "Tom"}, {$push: {languages: {$each: ["</a:t>
            </a:r>
            <a:r>
              <a:rPr lang="en-US" sz="1000" dirty="0" err="1"/>
              <a:t>german</a:t>
            </a:r>
            <a:r>
              <a:rPr lang="en-US" sz="1000" dirty="0"/>
              <a:t>", "</a:t>
            </a:r>
            <a:r>
              <a:rPr lang="en-US" sz="1000" dirty="0" err="1"/>
              <a:t>spanish</a:t>
            </a:r>
            <a:r>
              <a:rPr lang="en-US" sz="1000" dirty="0"/>
              <a:t>", "</a:t>
            </a:r>
            <a:r>
              <a:rPr lang="en-US" sz="1000" dirty="0" err="1"/>
              <a:t>italian</a:t>
            </a:r>
            <a:r>
              <a:rPr lang="en-US" sz="1000" dirty="0"/>
              <a:t>"], $position:1, $slice:5</a:t>
            </a:r>
            <a:r>
              <a:rPr lang="en-US" sz="1000" dirty="0" smtClean="0"/>
              <a:t>}}})</a:t>
            </a:r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$pop, $pull, $</a:t>
            </a:r>
            <a:r>
              <a:rPr lang="en-US" sz="1000" dirty="0" err="1" smtClean="0"/>
              <a:t>pullAll</a:t>
            </a:r>
            <a:endParaRPr lang="en-US" sz="1000" dirty="0" smtClean="0"/>
          </a:p>
          <a:p>
            <a:r>
              <a:rPr lang="en-US" sz="1000" dirty="0" err="1"/>
              <a:t>db.users.update</a:t>
            </a:r>
            <a:r>
              <a:rPr lang="en-US" sz="1000" dirty="0"/>
              <a:t>({name : "Tom"}, {$</a:t>
            </a:r>
            <a:r>
              <a:rPr lang="en-US" sz="1000" dirty="0" err="1"/>
              <a:t>pullAll</a:t>
            </a:r>
            <a:r>
              <a:rPr lang="en-US" sz="1000" dirty="0"/>
              <a:t>: {languages: ["</a:t>
            </a:r>
            <a:r>
              <a:rPr lang="en-US" sz="1000" dirty="0" err="1"/>
              <a:t>english</a:t>
            </a:r>
            <a:r>
              <a:rPr lang="en-US" sz="1000" dirty="0"/>
              <a:t>", "</a:t>
            </a:r>
            <a:r>
              <a:rPr lang="en-US" sz="1000" dirty="0" err="1"/>
              <a:t>german</a:t>
            </a:r>
            <a:r>
              <a:rPr lang="en-US" sz="1000" dirty="0"/>
              <a:t>", "</a:t>
            </a:r>
            <a:r>
              <a:rPr lang="en-US" sz="1000" dirty="0" err="1"/>
              <a:t>french</a:t>
            </a:r>
            <a:r>
              <a:rPr lang="en-US" sz="1000" dirty="0"/>
              <a:t>"]}})</a:t>
            </a:r>
            <a:endParaRPr lang="en-US" sz="1000" dirty="0" smtClean="0"/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err="1" smtClean="0"/>
              <a:t>updateOne</a:t>
            </a:r>
            <a:r>
              <a:rPr lang="en-US" sz="1000" dirty="0" smtClean="0"/>
              <a:t>(), </a:t>
            </a:r>
            <a:r>
              <a:rPr lang="en-US" sz="1000" dirty="0" err="1" smtClean="0"/>
              <a:t>updateMany</a:t>
            </a:r>
            <a:r>
              <a:rPr lang="en-US" sz="1000" dirty="0" smtClean="0"/>
              <a:t>()</a:t>
            </a:r>
          </a:p>
          <a:p>
            <a:endParaRPr lang="ru-RU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remove(query, </a:t>
            </a:r>
            <a:r>
              <a:rPr lang="en-US" sz="1000" dirty="0" err="1" smtClean="0"/>
              <a:t>multipleDeleteFlag</a:t>
            </a:r>
            <a:r>
              <a:rPr lang="en-US" sz="1000" dirty="0" smtClean="0"/>
              <a:t>)</a:t>
            </a:r>
          </a:p>
          <a:p>
            <a:r>
              <a:rPr lang="en-US" sz="1000" dirty="0" err="1"/>
              <a:t>db.users.remove</a:t>
            </a:r>
            <a:r>
              <a:rPr lang="en-US" sz="1000" dirty="0"/>
              <a:t>({name : "Tom"}, true)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42876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950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Linking entities together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771550"/>
            <a:ext cx="50401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apple</a:t>
            </a:r>
            <a:r>
              <a:rPr lang="en-US" sz="1000" dirty="0"/>
              <a:t>=({"name" : "apple", "year": 1976})</a:t>
            </a:r>
          </a:p>
          <a:p>
            <a:r>
              <a:rPr lang="en-US" sz="1000" dirty="0" err="1" smtClean="0"/>
              <a:t>db.companies.save</a:t>
            </a:r>
            <a:r>
              <a:rPr lang="en-US" sz="1000" dirty="0" smtClean="0"/>
              <a:t>(apple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 smtClean="0"/>
              <a:t>steve</a:t>
            </a:r>
            <a:r>
              <a:rPr lang="en-US" sz="1000" dirty="0" smtClean="0"/>
              <a:t> </a:t>
            </a:r>
            <a:r>
              <a:rPr lang="en-US" sz="1000" dirty="0"/>
              <a:t>= ({"name": "Steve", "age": 25, company: new </a:t>
            </a:r>
            <a:r>
              <a:rPr lang="en-US" sz="1000" dirty="0" err="1"/>
              <a:t>DBRef</a:t>
            </a:r>
            <a:r>
              <a:rPr lang="en-US" sz="1000" dirty="0"/>
              <a:t>('companies', </a:t>
            </a:r>
            <a:r>
              <a:rPr lang="en-US" sz="1000" dirty="0" err="1"/>
              <a:t>apple._id</a:t>
            </a:r>
            <a:r>
              <a:rPr lang="en-US" sz="1000" dirty="0"/>
              <a:t>)})</a:t>
            </a:r>
          </a:p>
          <a:p>
            <a:r>
              <a:rPr lang="en-US" sz="1000" dirty="0" err="1" smtClean="0"/>
              <a:t>db.users.save</a:t>
            </a:r>
            <a:r>
              <a:rPr lang="en-US" sz="1000" dirty="0" smtClean="0"/>
              <a:t>(</a:t>
            </a:r>
            <a:r>
              <a:rPr lang="en-US" sz="1000" dirty="0" err="1" smtClean="0"/>
              <a:t>steve</a:t>
            </a:r>
            <a:r>
              <a:rPr lang="en-US" sz="1000" dirty="0"/>
              <a:t>)</a:t>
            </a:r>
            <a:endParaRPr lang="ru-RU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633324"/>
            <a:ext cx="3168352" cy="1268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3003798"/>
            <a:ext cx="2935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db.companies.findOne</a:t>
            </a:r>
            <a:r>
              <a:rPr lang="en-US" sz="1000" dirty="0"/>
              <a:t>({_id: </a:t>
            </a:r>
            <a:r>
              <a:rPr lang="en-US" sz="1000" dirty="0" err="1"/>
              <a:t>steve.company.$id</a:t>
            </a:r>
            <a:r>
              <a:rPr lang="en-US" sz="1000" dirty="0"/>
              <a:t>})</a:t>
            </a:r>
            <a:endParaRPr lang="ru-RU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5" y="3352216"/>
            <a:ext cx="4104456" cy="14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74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Indexing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15566"/>
            <a:ext cx="3634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err="1" smtClean="0"/>
              <a:t>createIndex</a:t>
            </a:r>
            <a:r>
              <a:rPr lang="en-US" sz="1000" dirty="0" smtClean="0"/>
              <a:t>({fields}, {“</a:t>
            </a:r>
            <a:r>
              <a:rPr lang="en-US" sz="1000" dirty="0" err="1" smtClean="0"/>
              <a:t>unique”:true</a:t>
            </a:r>
            <a:r>
              <a:rPr lang="en-US" sz="1000" dirty="0" smtClean="0"/>
              <a:t>/false})</a:t>
            </a:r>
          </a:p>
          <a:p>
            <a:r>
              <a:rPr lang="en-US" sz="1000" dirty="0" err="1"/>
              <a:t>db.users.createIndex</a:t>
            </a:r>
            <a:r>
              <a:rPr lang="en-US" sz="1000" dirty="0"/>
              <a:t>({"name" : 1, "age" : 1}, {"unique" : true</a:t>
            </a:r>
            <a:r>
              <a:rPr lang="en-US" sz="1000" dirty="0" smtClean="0"/>
              <a:t>})</a:t>
            </a:r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err="1" smtClean="0"/>
              <a:t>db.users.getIndexes</a:t>
            </a:r>
            <a:r>
              <a:rPr lang="en-US" sz="1000" dirty="0" smtClean="0"/>
              <a:t>()</a:t>
            </a:r>
            <a:endParaRPr lang="en-US" sz="1000" dirty="0"/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err="1" smtClean="0"/>
              <a:t>db.users.dropIndex</a:t>
            </a:r>
            <a:r>
              <a:rPr lang="en-US" sz="1000" dirty="0"/>
              <a:t>(&lt;</a:t>
            </a:r>
            <a:r>
              <a:rPr lang="en-US" sz="1000" dirty="0" err="1"/>
              <a:t>index_name</a:t>
            </a:r>
            <a:r>
              <a:rPr lang="en-US" sz="1000" dirty="0" smtClean="0"/>
              <a:t>&gt;)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6580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563638"/>
            <a:ext cx="2093957" cy="1299932"/>
          </a:xfrm>
        </p:spPr>
        <p:txBody>
          <a:bodyPr/>
          <a:lstStyle/>
          <a:p>
            <a:r>
              <a:rPr lang="en-US" sz="8800" dirty="0" smtClean="0"/>
              <a:t>FIN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110578714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_telenor_16-9-format">
  <a:themeElements>
    <a:clrScheme name="Custom 1">
      <a:dk1>
        <a:srgbClr val="000000"/>
      </a:dk1>
      <a:lt1>
        <a:srgbClr val="FFFFFF"/>
      </a:lt1>
      <a:dk2>
        <a:srgbClr val="365FAA"/>
      </a:dk2>
      <a:lt2>
        <a:srgbClr val="E0D6B5"/>
      </a:lt2>
      <a:accent1>
        <a:srgbClr val="00ACE7"/>
      </a:accent1>
      <a:accent2>
        <a:srgbClr val="D95900"/>
      </a:accent2>
      <a:accent3>
        <a:srgbClr val="A10082"/>
      </a:accent3>
      <a:accent4>
        <a:srgbClr val="C9DB03"/>
      </a:accent4>
      <a:accent5>
        <a:srgbClr val="7D8F29"/>
      </a:accent5>
      <a:accent6>
        <a:srgbClr val="F7DB17"/>
      </a:accent6>
      <a:hlink>
        <a:srgbClr val="BA9E66"/>
      </a:hlink>
      <a:folHlink>
        <a:srgbClr val="8C8F91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Town Hall Meeting 11-10-2017</Template>
  <TotalTime>13740</TotalTime>
  <Words>426</Words>
  <Application>Microsoft Office PowerPoint</Application>
  <PresentationFormat>On-screen Show (16:9)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Lucida Grande</vt:lpstr>
      <vt:lpstr>Wingdings</vt:lpstr>
      <vt:lpstr>PPT-template_telenor_16-9-format</vt:lpstr>
      <vt:lpstr>Telenor Java Meetup MongoDB (part 1) by VLPO </vt:lpstr>
      <vt:lpstr>PowerPoint Presentation</vt:lpstr>
      <vt:lpstr>DB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</vt:lpstr>
    </vt:vector>
  </TitlesOfParts>
  <Company>Telenor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Torben Frølund</dc:creator>
  <cp:lastModifiedBy>Vladislav Povedyuk</cp:lastModifiedBy>
  <cp:revision>146</cp:revision>
  <dcterms:created xsi:type="dcterms:W3CDTF">2017-11-22T17:02:53Z</dcterms:created>
  <dcterms:modified xsi:type="dcterms:W3CDTF">2018-07-04T13:34:04Z</dcterms:modified>
</cp:coreProperties>
</file>