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snapToGrid="0" showGuides="1">
      <p:cViewPr>
        <p:scale>
          <a:sx n="75" d="100"/>
          <a:sy n="75" d="100"/>
        </p:scale>
        <p:origin x="372" y="-1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3D3DF3C9-12FA-4725-80C3-FFEF2F9DC49F}" type="datetimeFigureOut">
              <a:rPr lang="ru-RU" smtClean="0"/>
              <a:t>16.04.2022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ED3A294-7C21-46F7-BDF2-519C67DC2B15}" type="slidenum">
              <a:rPr lang="ru-RU" smtClean="0"/>
              <a:t>‹#›</a:t>
            </a:fld>
            <a:endParaRPr lang="ru-RU"/>
          </a:p>
        </p:txBody>
      </p:sp>
    </p:spTree>
    <p:extLst>
      <p:ext uri="{BB962C8B-B14F-4D97-AF65-F5344CB8AC3E}">
        <p14:creationId xmlns:p14="http://schemas.microsoft.com/office/powerpoint/2010/main" val="395440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D3DF3C9-12FA-4725-80C3-FFEF2F9DC49F}" type="datetimeFigureOut">
              <a:rPr lang="ru-RU" smtClean="0"/>
              <a:t>16.04.2022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ED3A294-7C21-46F7-BDF2-519C67DC2B15}" type="slidenum">
              <a:rPr lang="ru-RU" smtClean="0"/>
              <a:t>‹#›</a:t>
            </a:fld>
            <a:endParaRPr lang="ru-RU"/>
          </a:p>
        </p:txBody>
      </p:sp>
    </p:spTree>
    <p:extLst>
      <p:ext uri="{BB962C8B-B14F-4D97-AF65-F5344CB8AC3E}">
        <p14:creationId xmlns:p14="http://schemas.microsoft.com/office/powerpoint/2010/main" val="1489789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D3DF3C9-12FA-4725-80C3-FFEF2F9DC49F}" type="datetimeFigureOut">
              <a:rPr lang="ru-RU" smtClean="0"/>
              <a:t>16.04.2022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ED3A294-7C21-46F7-BDF2-519C67DC2B15}" type="slidenum">
              <a:rPr lang="ru-RU" smtClean="0"/>
              <a:t>‹#›</a:t>
            </a:fld>
            <a:endParaRPr lang="ru-RU"/>
          </a:p>
        </p:txBody>
      </p:sp>
    </p:spTree>
    <p:extLst>
      <p:ext uri="{BB962C8B-B14F-4D97-AF65-F5344CB8AC3E}">
        <p14:creationId xmlns:p14="http://schemas.microsoft.com/office/powerpoint/2010/main" val="2961792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D3DF3C9-12FA-4725-80C3-FFEF2F9DC49F}" type="datetimeFigureOut">
              <a:rPr lang="ru-RU" smtClean="0"/>
              <a:t>16.04.2022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ED3A294-7C21-46F7-BDF2-519C67DC2B15}"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76388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D3DF3C9-12FA-4725-80C3-FFEF2F9DC49F}" type="datetimeFigureOut">
              <a:rPr lang="ru-RU" smtClean="0"/>
              <a:t>16.04.2022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ED3A294-7C21-46F7-BDF2-519C67DC2B15}" type="slidenum">
              <a:rPr lang="ru-RU" smtClean="0"/>
              <a:t>‹#›</a:t>
            </a:fld>
            <a:endParaRPr lang="ru-RU"/>
          </a:p>
        </p:txBody>
      </p:sp>
    </p:spTree>
    <p:extLst>
      <p:ext uri="{BB962C8B-B14F-4D97-AF65-F5344CB8AC3E}">
        <p14:creationId xmlns:p14="http://schemas.microsoft.com/office/powerpoint/2010/main" val="1525944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3D3DF3C9-12FA-4725-80C3-FFEF2F9DC49F}" type="datetimeFigureOut">
              <a:rPr lang="ru-RU" smtClean="0"/>
              <a:t>16.04.2022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ED3A294-7C21-46F7-BDF2-519C67DC2B15}" type="slidenum">
              <a:rPr lang="ru-RU" smtClean="0"/>
              <a:t>‹#›</a:t>
            </a:fld>
            <a:endParaRPr lang="ru-RU"/>
          </a:p>
        </p:txBody>
      </p:sp>
    </p:spTree>
    <p:extLst>
      <p:ext uri="{BB962C8B-B14F-4D97-AF65-F5344CB8AC3E}">
        <p14:creationId xmlns:p14="http://schemas.microsoft.com/office/powerpoint/2010/main" val="325373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3D3DF3C9-12FA-4725-80C3-FFEF2F9DC49F}" type="datetimeFigureOut">
              <a:rPr lang="ru-RU" smtClean="0"/>
              <a:t>16.04.2022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ED3A294-7C21-46F7-BDF2-519C67DC2B15}" type="slidenum">
              <a:rPr lang="ru-RU" smtClean="0"/>
              <a:t>‹#›</a:t>
            </a:fld>
            <a:endParaRPr lang="ru-RU"/>
          </a:p>
        </p:txBody>
      </p:sp>
    </p:spTree>
    <p:extLst>
      <p:ext uri="{BB962C8B-B14F-4D97-AF65-F5344CB8AC3E}">
        <p14:creationId xmlns:p14="http://schemas.microsoft.com/office/powerpoint/2010/main" val="1112854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D3DF3C9-12FA-4725-80C3-FFEF2F9DC49F}" type="datetimeFigureOut">
              <a:rPr lang="ru-RU" smtClean="0"/>
              <a:t>16.04.2022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ED3A294-7C21-46F7-BDF2-519C67DC2B15}" type="slidenum">
              <a:rPr lang="ru-RU" smtClean="0"/>
              <a:t>‹#›</a:t>
            </a:fld>
            <a:endParaRPr lang="ru-RU"/>
          </a:p>
        </p:txBody>
      </p:sp>
    </p:spTree>
    <p:extLst>
      <p:ext uri="{BB962C8B-B14F-4D97-AF65-F5344CB8AC3E}">
        <p14:creationId xmlns:p14="http://schemas.microsoft.com/office/powerpoint/2010/main" val="1145084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D3DF3C9-12FA-4725-80C3-FFEF2F9DC49F}" type="datetimeFigureOut">
              <a:rPr lang="ru-RU" smtClean="0"/>
              <a:t>16.04.2022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ED3A294-7C21-46F7-BDF2-519C67DC2B15}" type="slidenum">
              <a:rPr lang="ru-RU" smtClean="0"/>
              <a:t>‹#›</a:t>
            </a:fld>
            <a:endParaRPr lang="ru-RU"/>
          </a:p>
        </p:txBody>
      </p:sp>
    </p:spTree>
    <p:extLst>
      <p:ext uri="{BB962C8B-B14F-4D97-AF65-F5344CB8AC3E}">
        <p14:creationId xmlns:p14="http://schemas.microsoft.com/office/powerpoint/2010/main" val="368103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D3DF3C9-12FA-4725-80C3-FFEF2F9DC49F}" type="datetimeFigureOut">
              <a:rPr lang="ru-RU" smtClean="0"/>
              <a:t>16.04.2022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ED3A294-7C21-46F7-BDF2-519C67DC2B15}" type="slidenum">
              <a:rPr lang="ru-RU" smtClean="0"/>
              <a:t>‹#›</a:t>
            </a:fld>
            <a:endParaRPr lang="ru-RU"/>
          </a:p>
        </p:txBody>
      </p:sp>
    </p:spTree>
    <p:extLst>
      <p:ext uri="{BB962C8B-B14F-4D97-AF65-F5344CB8AC3E}">
        <p14:creationId xmlns:p14="http://schemas.microsoft.com/office/powerpoint/2010/main" val="250239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D3DF3C9-12FA-4725-80C3-FFEF2F9DC49F}" type="datetimeFigureOut">
              <a:rPr lang="ru-RU" smtClean="0"/>
              <a:t>16.04.2022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ED3A294-7C21-46F7-BDF2-519C67DC2B15}" type="slidenum">
              <a:rPr lang="ru-RU" smtClean="0"/>
              <a:t>‹#›</a:t>
            </a:fld>
            <a:endParaRPr lang="ru-RU"/>
          </a:p>
        </p:txBody>
      </p:sp>
    </p:spTree>
    <p:extLst>
      <p:ext uri="{BB962C8B-B14F-4D97-AF65-F5344CB8AC3E}">
        <p14:creationId xmlns:p14="http://schemas.microsoft.com/office/powerpoint/2010/main" val="1988770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3D3DF3C9-12FA-4725-80C3-FFEF2F9DC49F}" type="datetimeFigureOut">
              <a:rPr lang="ru-RU" smtClean="0"/>
              <a:t>16.04.2022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ED3A294-7C21-46F7-BDF2-519C67DC2B15}" type="slidenum">
              <a:rPr lang="ru-RU" smtClean="0"/>
              <a:t>‹#›</a:t>
            </a:fld>
            <a:endParaRPr lang="ru-RU"/>
          </a:p>
        </p:txBody>
      </p:sp>
    </p:spTree>
    <p:extLst>
      <p:ext uri="{BB962C8B-B14F-4D97-AF65-F5344CB8AC3E}">
        <p14:creationId xmlns:p14="http://schemas.microsoft.com/office/powerpoint/2010/main" val="3762763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3D3DF3C9-12FA-4725-80C3-FFEF2F9DC49F}" type="datetimeFigureOut">
              <a:rPr lang="ru-RU" smtClean="0"/>
              <a:t>16.04.2022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ED3A294-7C21-46F7-BDF2-519C67DC2B15}" type="slidenum">
              <a:rPr lang="ru-RU" smtClean="0"/>
              <a:t>‹#›</a:t>
            </a:fld>
            <a:endParaRPr lang="ru-RU"/>
          </a:p>
        </p:txBody>
      </p:sp>
    </p:spTree>
    <p:extLst>
      <p:ext uri="{BB962C8B-B14F-4D97-AF65-F5344CB8AC3E}">
        <p14:creationId xmlns:p14="http://schemas.microsoft.com/office/powerpoint/2010/main" val="735183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3D3DF3C9-12FA-4725-80C3-FFEF2F9DC49F}" type="datetimeFigureOut">
              <a:rPr lang="ru-RU" smtClean="0"/>
              <a:t>16.04.2022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ED3A294-7C21-46F7-BDF2-519C67DC2B15}" type="slidenum">
              <a:rPr lang="ru-RU" smtClean="0"/>
              <a:t>‹#›</a:t>
            </a:fld>
            <a:endParaRPr lang="ru-RU"/>
          </a:p>
        </p:txBody>
      </p:sp>
    </p:spTree>
    <p:extLst>
      <p:ext uri="{BB962C8B-B14F-4D97-AF65-F5344CB8AC3E}">
        <p14:creationId xmlns:p14="http://schemas.microsoft.com/office/powerpoint/2010/main" val="393854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DF3C9-12FA-4725-80C3-FFEF2F9DC49F}" type="datetimeFigureOut">
              <a:rPr lang="ru-RU" smtClean="0"/>
              <a:t>16.04.2022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ED3A294-7C21-46F7-BDF2-519C67DC2B15}" type="slidenum">
              <a:rPr lang="ru-RU" smtClean="0"/>
              <a:t>‹#›</a:t>
            </a:fld>
            <a:endParaRPr lang="ru-RU"/>
          </a:p>
        </p:txBody>
      </p:sp>
    </p:spTree>
    <p:extLst>
      <p:ext uri="{BB962C8B-B14F-4D97-AF65-F5344CB8AC3E}">
        <p14:creationId xmlns:p14="http://schemas.microsoft.com/office/powerpoint/2010/main" val="234889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D3DF3C9-12FA-4725-80C3-FFEF2F9DC49F}" type="datetimeFigureOut">
              <a:rPr lang="ru-RU" smtClean="0"/>
              <a:t>16.04.2022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ED3A294-7C21-46F7-BDF2-519C67DC2B15}" type="slidenum">
              <a:rPr lang="ru-RU" smtClean="0"/>
              <a:t>‹#›</a:t>
            </a:fld>
            <a:endParaRPr lang="ru-RU"/>
          </a:p>
        </p:txBody>
      </p:sp>
    </p:spTree>
    <p:extLst>
      <p:ext uri="{BB962C8B-B14F-4D97-AF65-F5344CB8AC3E}">
        <p14:creationId xmlns:p14="http://schemas.microsoft.com/office/powerpoint/2010/main" val="186557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D3DF3C9-12FA-4725-80C3-FFEF2F9DC49F}" type="datetimeFigureOut">
              <a:rPr lang="ru-RU" smtClean="0"/>
              <a:t>16.04.2022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ED3A294-7C21-46F7-BDF2-519C67DC2B15}" type="slidenum">
              <a:rPr lang="ru-RU" smtClean="0"/>
              <a:t>‹#›</a:t>
            </a:fld>
            <a:endParaRPr lang="ru-RU"/>
          </a:p>
        </p:txBody>
      </p:sp>
    </p:spTree>
    <p:extLst>
      <p:ext uri="{BB962C8B-B14F-4D97-AF65-F5344CB8AC3E}">
        <p14:creationId xmlns:p14="http://schemas.microsoft.com/office/powerpoint/2010/main" val="1163901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D3DF3C9-12FA-4725-80C3-FFEF2F9DC49F}" type="datetimeFigureOut">
              <a:rPr lang="ru-RU" smtClean="0"/>
              <a:t>16.04.2022</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ED3A294-7C21-46F7-BDF2-519C67DC2B15}" type="slidenum">
              <a:rPr lang="ru-RU" smtClean="0"/>
              <a:t>‹#›</a:t>
            </a:fld>
            <a:endParaRPr lang="ru-RU"/>
          </a:p>
        </p:txBody>
      </p:sp>
    </p:spTree>
    <p:extLst>
      <p:ext uri="{BB962C8B-B14F-4D97-AF65-F5344CB8AC3E}">
        <p14:creationId xmlns:p14="http://schemas.microsoft.com/office/powerpoint/2010/main" val="35891068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CAB20A-590E-4503-9115-D22C3F157023}"/>
              </a:ext>
            </a:extLst>
          </p:cNvPr>
          <p:cNvSpPr>
            <a:spLocks noGrp="1"/>
          </p:cNvSpPr>
          <p:nvPr>
            <p:ph type="ctrTitle"/>
          </p:nvPr>
        </p:nvSpPr>
        <p:spPr>
          <a:xfrm>
            <a:off x="1375983" y="2514599"/>
            <a:ext cx="9440034" cy="1828801"/>
          </a:xfrm>
        </p:spPr>
        <p:txBody>
          <a:bodyPr>
            <a:normAutofit/>
          </a:bodyPr>
          <a:lstStyle/>
          <a:p>
            <a:r>
              <a:rPr lang="ru-RU" sz="4800" b="1" dirty="0">
                <a:solidFill>
                  <a:schemeClr val="tx1"/>
                </a:solidFill>
                <a:effectLst/>
                <a:latin typeface="Times New Roman" panose="02020603050405020304" pitchFamily="18" charset="0"/>
                <a:ea typeface="Times New Roman" panose="02020603050405020304" pitchFamily="18" charset="0"/>
              </a:rPr>
              <a:t>Первая помощь при ранениях, кровотечениях и переломах</a:t>
            </a:r>
            <a:endParaRPr lang="ru-RU" sz="13800" dirty="0">
              <a:solidFill>
                <a:schemeClr val="tx1"/>
              </a:solidFill>
            </a:endParaRPr>
          </a:p>
        </p:txBody>
      </p:sp>
    </p:spTree>
    <p:extLst>
      <p:ext uri="{BB962C8B-B14F-4D97-AF65-F5344CB8AC3E}">
        <p14:creationId xmlns:p14="http://schemas.microsoft.com/office/powerpoint/2010/main" val="120457064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8FC5DAD-4B5C-42D7-A1F9-569A596BDAAF}"/>
              </a:ext>
            </a:extLst>
          </p:cNvPr>
          <p:cNvSpPr>
            <a:spLocks noGrp="1"/>
          </p:cNvSpPr>
          <p:nvPr>
            <p:ph idx="1"/>
          </p:nvPr>
        </p:nvSpPr>
        <p:spPr>
          <a:xfrm>
            <a:off x="285135" y="800100"/>
            <a:ext cx="11621729" cy="5257800"/>
          </a:xfrm>
        </p:spPr>
        <p:txBody>
          <a:bodyPr/>
          <a:lstStyle/>
          <a:p>
            <a:pPr marL="36900" indent="0" algn="ctr">
              <a:lnSpc>
                <a:spcPts val="1800"/>
              </a:lnSpc>
              <a:spcBef>
                <a:spcPts val="1200"/>
              </a:spcBef>
              <a:spcAft>
                <a:spcPts val="1800"/>
              </a:spcAft>
              <a:buNone/>
            </a:pPr>
            <a:r>
              <a:rPr lang="ru-RU"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Первая помощь при венозном кровотечении</a:t>
            </a:r>
            <a:endParaRPr lang="ru-RU"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ts val="1800"/>
              </a:lnSpc>
              <a:spcAft>
                <a:spcPts val="1875"/>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 сравнении с кровотечением из артерии, при травмировании вены наблюдается выделение крови более темного оттенка, причем в подобной ситуации оно не пульсационное. Хотя, если поражены крупные венозные сосуды, истечение крови тоже чревато негативными последствиями. Если отсутствует своевременная помощь, может наступить летальный исход.</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ts val="1800"/>
              </a:lnSpc>
              <a:spcAft>
                <a:spcPts val="1875"/>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Чтобы прекратить </a:t>
            </a:r>
            <a:r>
              <a:rPr lang="ru-RU"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кровотечение </a:t>
            </a:r>
            <a:r>
              <a:rPr lang="ru-RU"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из вены</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необходимо действовать так:</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gn="just">
              <a:lnSpc>
                <a:spcPts val="1800"/>
              </a:lnSpc>
              <a:spcAft>
                <a:spcPts val="800"/>
              </a:spcAft>
              <a:buFont typeface="+mj-lt"/>
              <a:buAutoNum type="arabicPeriod"/>
              <a:tabLst>
                <a:tab pos="457200" algn="l"/>
              </a:tabLst>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Поднимите травмированную конечность к верху.</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gn="just">
              <a:lnSpc>
                <a:spcPts val="1800"/>
              </a:lnSpc>
              <a:spcAft>
                <a:spcPts val="800"/>
              </a:spcAft>
              <a:buFont typeface="+mj-lt"/>
              <a:buAutoNum type="arabicPeriod"/>
              <a:tabLst>
                <a:tab pos="457200" algn="l"/>
              </a:tabLst>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Наложите на область повреждения давящую повязку – это необходимо для сжатия мягких стенок травмированного сосуда. Если кровопотеря значительная, выше ранения </a:t>
            </a:r>
            <a:r>
              <a:rPr lang="ru-RU"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накладывается жгут</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gn="just">
              <a:lnSpc>
                <a:spcPts val="1800"/>
              </a:lnSpc>
              <a:spcAft>
                <a:spcPts val="800"/>
              </a:spcAft>
              <a:buFont typeface="+mj-lt"/>
              <a:buAutoNum type="arabicPeriod"/>
              <a:tabLst>
                <a:tab pos="457200" algn="l"/>
              </a:tabLst>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Вызовите скорую помощь для транспортировки потерпевшего в медучреждение.</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ts val="1800"/>
              </a:lnSpc>
              <a:spcAft>
                <a:spcPts val="1875"/>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 процессе оказания первой помощи при кровотечении из вены не стоит делать следующее:</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342900" algn="just">
              <a:lnSpc>
                <a:spcPts val="1800"/>
              </a:lnSpc>
              <a:spcAft>
                <a:spcPts val="800"/>
              </a:spcAft>
              <a:buSzPts val="1000"/>
              <a:buFont typeface="Arial" panose="020B0604020202020204" pitchFamily="34" charset="0"/>
              <a:buChar char="•"/>
              <a:tabLst>
                <a:tab pos="457200" algn="l"/>
              </a:tabLst>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не пытайтесь промывать травмированный участок и извлекать из ранки, попавшие в неё, мелкие предметы (к примеру, камешки, стеклышки);</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342900" algn="just">
              <a:lnSpc>
                <a:spcPts val="1800"/>
              </a:lnSpc>
              <a:spcAft>
                <a:spcPts val="800"/>
              </a:spcAft>
              <a:buSzPts val="1000"/>
              <a:buFont typeface="Arial" panose="020B0604020202020204" pitchFamily="34" charset="0"/>
              <a:buChar char="•"/>
              <a:tabLst>
                <a:tab pos="457200" algn="l"/>
              </a:tabLst>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не касайтесь руками тромбов – это может стать источником повторного течения крови.</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164306673"/>
      </p:ext>
    </p:extLst>
  </p:cSld>
  <p:clrMapOvr>
    <a:masterClrMapping/>
  </p:clrMapOvr>
  <p:transition spd="med">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D16B763-F2B3-48AF-ABC7-A87403F81220}"/>
              </a:ext>
            </a:extLst>
          </p:cNvPr>
          <p:cNvSpPr>
            <a:spLocks noGrp="1"/>
          </p:cNvSpPr>
          <p:nvPr>
            <p:ph idx="1"/>
          </p:nvPr>
        </p:nvSpPr>
        <p:spPr>
          <a:xfrm>
            <a:off x="167148" y="789039"/>
            <a:ext cx="11857703" cy="5279922"/>
          </a:xfrm>
        </p:spPr>
        <p:txBody>
          <a:bodyPr/>
          <a:lstStyle/>
          <a:p>
            <a:pPr marL="36900" indent="0" algn="ctr">
              <a:lnSpc>
                <a:spcPts val="1800"/>
              </a:lnSpc>
              <a:spcBef>
                <a:spcPts val="1200"/>
              </a:spcBef>
              <a:spcAft>
                <a:spcPts val="1800"/>
              </a:spcAft>
              <a:buNone/>
            </a:pPr>
            <a:r>
              <a:rPr lang="ru-RU"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Первая помощь при капиллярном кровотечении</a:t>
            </a:r>
            <a:endParaRPr lang="ru-RU"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ts val="1800"/>
              </a:lnSpc>
              <a:spcAft>
                <a:spcPts val="1875"/>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Как правило, при капиллярной кровопотере не выделяется много крови. Она опасна тем, что в рану способны попасть болезнетворные микроорганизмы.</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79800" indent="-342900" algn="just">
              <a:lnSpc>
                <a:spcPts val="1800"/>
              </a:lnSpc>
              <a:spcAft>
                <a:spcPts val="1875"/>
              </a:spcAft>
              <a:buFont typeface="+mj-lt"/>
              <a:buAutoNum type="arabicPeriod"/>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Если поврежден капилляр, нужно действовать следующим образом:</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indent="-342900" algn="just">
              <a:lnSpc>
                <a:spcPts val="1800"/>
              </a:lnSpc>
              <a:spcAft>
                <a:spcPts val="800"/>
              </a:spcAft>
              <a:buFont typeface="+mj-lt"/>
              <a:buAutoNum type="arabicPeriod"/>
              <a:tabLst>
                <a:tab pos="457200" algn="l"/>
              </a:tabLst>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Приподнимите раненную руку или ногу чуть выше уровня сердца – это поможет снизить потерю крови.</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indent="-342900" algn="just">
              <a:lnSpc>
                <a:spcPts val="1800"/>
              </a:lnSpc>
              <a:spcAft>
                <a:spcPts val="800"/>
              </a:spcAft>
              <a:buFont typeface="+mj-lt"/>
              <a:buAutoNum type="arabicPeriod"/>
              <a:tabLst>
                <a:tab pos="457200" algn="l"/>
              </a:tabLst>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Если травмированный участок небольших размеров, проведите обработку кожи возле раны антисептическим средством. Поверх наложите бактерицидный пластырь.</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indent="-342900" algn="just">
              <a:lnSpc>
                <a:spcPts val="1800"/>
              </a:lnSpc>
              <a:spcAft>
                <a:spcPts val="800"/>
              </a:spcAft>
              <a:buFont typeface="+mj-lt"/>
              <a:buAutoNum type="arabicPeriod"/>
              <a:tabLst>
                <a:tab pos="457200" algn="l"/>
              </a:tabLst>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При серьёзном кровотечении накладывается давящая повязка.</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indent="-342900" algn="just">
              <a:lnSpc>
                <a:spcPts val="1800"/>
              </a:lnSpc>
              <a:spcAft>
                <a:spcPts val="800"/>
              </a:spcAft>
              <a:buFont typeface="+mj-lt"/>
              <a:buAutoNum type="arabicPeriod"/>
              <a:tabLst>
                <a:tab pos="457200" algn="l"/>
              </a:tabLst>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Когда кровопотеря очень сильная, по максимуму согните руку или ногу выше раны. При отсутствии эффекта воспользуйтесь жгутом.</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indent="-342900" algn="just">
              <a:lnSpc>
                <a:spcPts val="1800"/>
              </a:lnSpc>
              <a:spcAft>
                <a:spcPts val="800"/>
              </a:spcAft>
              <a:buFont typeface="+mj-lt"/>
              <a:buAutoNum type="arabicPeriod"/>
              <a:tabLst>
                <a:tab pos="457200" algn="l"/>
              </a:tabLst>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Положите на травмированный участок что-то холодное – это поможет остановить течение крови и ослабить болевые ощущения.</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ts val="1800"/>
              </a:lnSpc>
              <a:spcAft>
                <a:spcPts val="1875"/>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Категорически запрещено касаться раны руками (даже чистыми), так как существует возможность занесения инфекции.</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139064220"/>
      </p:ext>
    </p:extLst>
  </p:cSld>
  <p:clrMapOvr>
    <a:masterClrMapping/>
  </p:clrMapOvr>
  <p:transition spd="med">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B090B4F-5784-4B2C-9B34-2EF5F79BA3C1}"/>
              </a:ext>
            </a:extLst>
          </p:cNvPr>
          <p:cNvSpPr>
            <a:spLocks noGrp="1"/>
          </p:cNvSpPr>
          <p:nvPr>
            <p:ph idx="1"/>
          </p:nvPr>
        </p:nvSpPr>
        <p:spPr>
          <a:xfrm>
            <a:off x="410368" y="722466"/>
            <a:ext cx="11371263" cy="5413068"/>
          </a:xfrm>
        </p:spPr>
        <p:txBody>
          <a:bodyPr/>
          <a:lstStyle/>
          <a:p>
            <a:pPr marL="36900" indent="0" algn="ctr">
              <a:lnSpc>
                <a:spcPts val="1800"/>
              </a:lnSpc>
              <a:spcBef>
                <a:spcPts val="1200"/>
              </a:spcBef>
              <a:spcAft>
                <a:spcPts val="1800"/>
              </a:spcAft>
              <a:buNone/>
            </a:pPr>
            <a:r>
              <a:rPr lang="ru-RU"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Первая помощь при желудочном кровотечении</a:t>
            </a:r>
            <a:endParaRPr lang="ru-RU"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ts val="1800"/>
              </a:lnSpc>
              <a:spcAft>
                <a:spcPts val="1875"/>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Если обнаружены признаки начала истечения крови в желудке, нужно оказать пострадавшему экстренную медицинскую помощь. Ожидая скорую помощь, нужно действовать следующим образом:</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gn="just">
              <a:lnSpc>
                <a:spcPts val="1800"/>
              </a:lnSpc>
              <a:spcAft>
                <a:spcPts val="800"/>
              </a:spcAft>
              <a:buFont typeface="+mj-lt"/>
              <a:buAutoNum type="arabicPeriod"/>
              <a:tabLst>
                <a:tab pos="457200" algn="l"/>
              </a:tabLst>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Уложите потерпевшего на спину на твёрдой поверхности.</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gn="just">
              <a:lnSpc>
                <a:spcPts val="1800"/>
              </a:lnSpc>
              <a:spcAft>
                <a:spcPts val="800"/>
              </a:spcAft>
              <a:buFont typeface="+mj-lt"/>
              <a:buAutoNum type="arabicPeriod"/>
              <a:tabLst>
                <a:tab pos="457200" algn="l"/>
              </a:tabLst>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Если появилась рвота, нужно повернуть его голову набок с целью предупреждения попадания рвотных масс в дыхательные пути.</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gn="just">
              <a:lnSpc>
                <a:spcPts val="1800"/>
              </a:lnSpc>
              <a:spcAft>
                <a:spcPts val="800"/>
              </a:spcAft>
              <a:buFont typeface="+mj-lt"/>
              <a:buAutoNum type="arabicPeriod"/>
              <a:tabLst>
                <a:tab pos="457200" algn="l"/>
              </a:tabLst>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Положите что-нибудь холодное на область брюшины (лёд либо бутылку, наполненную охлажденной жидкостью). Наблюдайте за температурой, чтобы не произошло обморожение.</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gn="just">
              <a:lnSpc>
                <a:spcPts val="1800"/>
              </a:lnSpc>
              <a:spcAft>
                <a:spcPts val="800"/>
              </a:spcAft>
              <a:buFont typeface="+mj-lt"/>
              <a:buAutoNum type="arabicPeriod"/>
              <a:tabLst>
                <a:tab pos="457200" algn="l"/>
              </a:tabLst>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Контролируйте кровяное давление пострадавшего. Если АД снизилось до 100 мм рт. ст. и менее, начался переход кровотечения в более серьёзную стадию.</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ts val="1800"/>
              </a:lnSpc>
              <a:spcAft>
                <a:spcPts val="1875"/>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Оказывая первую помощь при желудочном кровотечении, следует соблюдать некоторые требования:</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00"/>
              </a:lnSpc>
              <a:spcAft>
                <a:spcPts val="800"/>
              </a:spcAft>
              <a:buSzPts val="1000"/>
              <a:buFont typeface="Symbol" panose="05050102010706020507" pitchFamily="18" charset="2"/>
              <a:buChar char=""/>
              <a:tabLst>
                <a:tab pos="457200" algn="l"/>
              </a:tabLst>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не перемещайте пациента, создайте ему спокойные условия и пребывание в позе лёжа на твёрдой горизонтальной плоскости;</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00"/>
              </a:lnSpc>
              <a:spcAft>
                <a:spcPts val="800"/>
              </a:spcAft>
              <a:buSzPts val="1000"/>
              <a:buFont typeface="Symbol" panose="05050102010706020507" pitchFamily="18" charset="2"/>
              <a:buChar char=""/>
              <a:tabLst>
                <a:tab pos="457200" algn="l"/>
              </a:tabLst>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важно отказаться на какое-то время от еды и питья, если мучает жажда, можно положить в рот кусочек льда.</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5634496"/>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70B7660-76C8-4426-8E55-273E10541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3757" y="561890"/>
            <a:ext cx="3962403" cy="30440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A3FD104-2E4D-4132-9267-63DCF8D4D51C}"/>
              </a:ext>
            </a:extLst>
          </p:cNvPr>
          <p:cNvSpPr txBox="1"/>
          <p:nvPr/>
        </p:nvSpPr>
        <p:spPr>
          <a:xfrm>
            <a:off x="225839" y="3778453"/>
            <a:ext cx="11740321" cy="2426305"/>
          </a:xfrm>
          <a:prstGeom prst="rect">
            <a:avLst/>
          </a:prstGeom>
          <a:noFill/>
        </p:spPr>
        <p:txBody>
          <a:bodyPr wrap="square">
            <a:spAutoFit/>
          </a:bodyPr>
          <a:lstStyle/>
          <a:p>
            <a:pPr algn="just">
              <a:lnSpc>
                <a:spcPts val="1800"/>
              </a:lnSpc>
              <a:spcAft>
                <a:spcPts val="1875"/>
              </a:spcAft>
            </a:pPr>
            <a:r>
              <a:rPr lang="ru-RU" sz="20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Если при паренхиматозном истечении крови резко снизилось давление, приподнимите ноги пострадавшего над уровнем сердца приблизительно на 30-40 см. Постоянно контролируйте дыхательные и сердечные функции.</a:t>
            </a:r>
            <a:endParaRPr lang="ru-RU"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1800"/>
              </a:lnSpc>
              <a:spcAft>
                <a:spcPts val="1875"/>
              </a:spcAft>
            </a:pPr>
            <a:r>
              <a:rPr lang="ru-RU" sz="20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Если потребуется, проводятся реанимационные действия. В подобном состоянии пациенту противопоказан прием болеутоляющих и любых других медикаментов. Еда и питьё также запрещены, можно лишь ополаскивать рот с помощью воды.</a:t>
            </a:r>
            <a:endParaRPr lang="ru-RU"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1800"/>
              </a:lnSpc>
              <a:spcAft>
                <a:spcPts val="1875"/>
              </a:spcAft>
            </a:pPr>
            <a:r>
              <a:rPr lang="ru-RU" sz="20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Если быстро и правильно оказана первая помощь при любом </a:t>
            </a:r>
            <a:r>
              <a:rPr lang="ru-RU" sz="2000" u="none" strike="noStrike"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виде кровотечения</a:t>
            </a:r>
            <a:r>
              <a:rPr lang="ru-RU" sz="20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прогноз будет благоприятным. Быстрое оказание помощи способствует и скорому излечению потерпевшего.</a:t>
            </a:r>
            <a:endParaRPr lang="ru-RU"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FBF3D821-F47D-4964-83A6-7E9DACCDCF23}"/>
              </a:ext>
            </a:extLst>
          </p:cNvPr>
          <p:cNvSpPr txBox="1"/>
          <p:nvPr/>
        </p:nvSpPr>
        <p:spPr>
          <a:xfrm>
            <a:off x="225839" y="579502"/>
            <a:ext cx="7694045" cy="2849498"/>
          </a:xfrm>
          <a:prstGeom prst="rect">
            <a:avLst/>
          </a:prstGeom>
          <a:noFill/>
        </p:spPr>
        <p:txBody>
          <a:bodyPr wrap="square">
            <a:spAutoFit/>
          </a:bodyPr>
          <a:lstStyle/>
          <a:p>
            <a:pPr algn="ctr">
              <a:lnSpc>
                <a:spcPts val="1800"/>
              </a:lnSpc>
              <a:spcBef>
                <a:spcPts val="1200"/>
              </a:spcBef>
              <a:spcAft>
                <a:spcPts val="1800"/>
              </a:spcAft>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Первая помощь при кровотечении внутреннем</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800"/>
              </a:lnSpc>
              <a:spcAft>
                <a:spcPts val="1875"/>
              </a:spcAft>
            </a:pPr>
            <a:r>
              <a:rPr lang="ru-RU" sz="20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Основная цель помощи при кровотечении во внутренних органах – срочно госпитализировать потерпевшего. Ожидая скорую помощь, нужно сделать следующее:</a:t>
            </a:r>
            <a:endParaRPr lang="ru-RU" sz="20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00"/>
              </a:lnSpc>
              <a:spcAft>
                <a:spcPts val="800"/>
              </a:spcAft>
              <a:buFont typeface="+mj-lt"/>
              <a:buAutoNum type="arabicPeriod"/>
              <a:tabLst>
                <a:tab pos="457200" algn="l"/>
              </a:tabLst>
            </a:pPr>
            <a:r>
              <a:rPr lang="ru-RU" sz="20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Уложите пациента, обеспечьте ему спокойствие.</a:t>
            </a:r>
            <a:endParaRPr lang="ru-RU"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00"/>
              </a:lnSpc>
              <a:spcAft>
                <a:spcPts val="800"/>
              </a:spcAft>
              <a:buFont typeface="+mj-lt"/>
              <a:buAutoNum type="arabicPeriod"/>
              <a:tabLst>
                <a:tab pos="457200" algn="l"/>
              </a:tabLst>
            </a:pPr>
            <a:r>
              <a:rPr lang="ru-RU" sz="20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Приложите что-то холодное к области живота либо грудины, это обусловлено локализацией вероятного источника проблемы.</a:t>
            </a:r>
            <a:endParaRPr lang="ru-RU"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00"/>
              </a:lnSpc>
              <a:spcAft>
                <a:spcPts val="800"/>
              </a:spcAft>
              <a:buFont typeface="+mj-lt"/>
              <a:buAutoNum type="arabicPeriod"/>
              <a:tabLst>
                <a:tab pos="457200" algn="l"/>
              </a:tabLst>
            </a:pPr>
            <a:r>
              <a:rPr lang="ru-RU" sz="20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Можете воспользоваться гемостатическими медикаментозными средствами (Аминокапроновой кислотой, </a:t>
            </a:r>
            <a:r>
              <a:rPr lang="ru-RU" sz="20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Викасолом</a:t>
            </a:r>
            <a:r>
              <a:rPr lang="ru-RU" sz="20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1679955"/>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1D3C53-8EBF-480C-9590-DC385D177F84}"/>
              </a:ext>
            </a:extLst>
          </p:cNvPr>
          <p:cNvSpPr>
            <a:spLocks noGrp="1"/>
          </p:cNvSpPr>
          <p:nvPr>
            <p:ph type="title"/>
          </p:nvPr>
        </p:nvSpPr>
        <p:spPr>
          <a:xfrm>
            <a:off x="913795" y="255633"/>
            <a:ext cx="10353762" cy="457200"/>
          </a:xfrm>
        </p:spPr>
        <p:txBody>
          <a:bodyPr>
            <a:noAutofit/>
          </a:bodyPr>
          <a:lstStyle/>
          <a:p>
            <a:r>
              <a:rPr lang="ru-RU"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Оказание первой помощи при переломах</a:t>
            </a:r>
            <a:endParaRPr lang="ru-RU" sz="5400" dirty="0">
              <a:solidFill>
                <a:schemeClr val="tx1"/>
              </a:solidFill>
            </a:endParaRPr>
          </a:p>
        </p:txBody>
      </p:sp>
      <p:sp>
        <p:nvSpPr>
          <p:cNvPr id="3" name="Объект 2">
            <a:extLst>
              <a:ext uri="{FF2B5EF4-FFF2-40B4-BE49-F238E27FC236}">
                <a16:creationId xmlns:a16="http://schemas.microsoft.com/office/drawing/2014/main" id="{E24F3959-73A6-4316-A359-EF7A8E9DABE2}"/>
              </a:ext>
            </a:extLst>
          </p:cNvPr>
          <p:cNvSpPr>
            <a:spLocks noGrp="1"/>
          </p:cNvSpPr>
          <p:nvPr>
            <p:ph idx="1"/>
          </p:nvPr>
        </p:nvSpPr>
        <p:spPr>
          <a:xfrm>
            <a:off x="373520" y="988140"/>
            <a:ext cx="11444959" cy="5383161"/>
          </a:xfrm>
        </p:spPr>
        <p:txBody>
          <a:bodyPr>
            <a:normAutofit fontScale="92500"/>
          </a:bodyPr>
          <a:lstStyle/>
          <a:p>
            <a:pPr marL="36900" indent="0" algn="just">
              <a:lnSpc>
                <a:spcPct val="107000"/>
              </a:lnSpc>
              <a:spcAft>
                <a:spcPts val="800"/>
              </a:spcAft>
              <a:buNone/>
            </a:pPr>
            <a:r>
              <a:rPr lang="ru-RU"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Переломом</a:t>
            </a:r>
            <a:r>
              <a:rPr lang="ru-RU" sz="22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называется нарушение целостности кости, возникающее под влиянием внешней травмы или вследствие болезненных изменений кости, сопровождающихся обычно повреждением мягких тканей (мышц, кровеносных сосудов, сухожилий, нервов). </a:t>
            </a:r>
            <a:endParaRPr lang="ru-RU"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sz="2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Переломы костей бывают открытыми и закрытыми.</a:t>
            </a: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Переломы, сопровождающиеся нарушением кожных покровов, называются открытыми. Переломы без нарушения целости кожных покровов называются закрытыми. Открытый перелом опасен проникновением микробов в глубину раны.</a:t>
            </a:r>
            <a:endParaRPr lang="ru-RU"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sz="2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По направлению линии перелома относительно оси кости различают переломы:</a:t>
            </a:r>
            <a:endParaRPr lang="ru-RU"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поперечные;</a:t>
            </a:r>
            <a:endParaRPr lang="ru-RU"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косые;</a:t>
            </a:r>
            <a:endParaRPr lang="ru-RU"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винтообразные;</a:t>
            </a:r>
            <a:endParaRPr lang="ru-RU"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ru-RU"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оскольчатые</a:t>
            </a: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вколоченные.</a:t>
            </a:r>
            <a:endParaRPr lang="ru-RU"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979545732"/>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AE3DB58-4E04-4527-95D8-F3FA147BC158}"/>
              </a:ext>
            </a:extLst>
          </p:cNvPr>
          <p:cNvSpPr>
            <a:spLocks noGrp="1"/>
          </p:cNvSpPr>
          <p:nvPr>
            <p:ph idx="1"/>
          </p:nvPr>
        </p:nvSpPr>
        <p:spPr>
          <a:xfrm>
            <a:off x="219384" y="427697"/>
            <a:ext cx="6461635" cy="6150077"/>
          </a:xfrm>
        </p:spPr>
        <p:txBody>
          <a:bodyPr>
            <a:normAutofit/>
          </a:bodyPr>
          <a:lstStyle/>
          <a:p>
            <a:pPr marL="36900" indent="0" algn="just">
              <a:lnSpc>
                <a:spcPct val="107000"/>
              </a:lnSpc>
              <a:spcAft>
                <a:spcPts val="800"/>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Шины бывают деревянные (фанерные, из картона), металлические (проволочные), пластмассовые, пневматические (надувные).</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К табельным средствам иммобилизации</a:t>
            </a:r>
            <a:r>
              <a:rPr lang="ru-RU"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относятся стандартные шины: сетчатая, фанерная, лестничная.</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Фанерные шины могут быть малыми и большими. Сетчатые шины представляют собой металлическую сетку из мягкой проволоки, свернутую в рулон. Лестничные шины (большие и малые) состоят из толстых продольных и менее толстых поперечных проволок.</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При отсутствии шин или подручных материалов при переломах руки нужно ее плотно прибинтовать к туловищу (сгибая в локтевом суставе под прямым углом), а при переломах ноги поврежденную конечность следует привязать к здоровой.</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dirty="0"/>
          </a:p>
        </p:txBody>
      </p:sp>
      <p:pic>
        <p:nvPicPr>
          <p:cNvPr id="5122" name="Picture 2">
            <a:extLst>
              <a:ext uri="{FF2B5EF4-FFF2-40B4-BE49-F238E27FC236}">
                <a16:creationId xmlns:a16="http://schemas.microsoft.com/office/drawing/2014/main" id="{E39AE5C0-D696-4E46-8E17-30987BDC8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7473" y="1167101"/>
            <a:ext cx="5276543" cy="409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460216"/>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F58C954A-8345-4748-86D9-3F9C9325D4F5}"/>
              </a:ext>
            </a:extLst>
          </p:cNvPr>
          <p:cNvSpPr>
            <a:spLocks noGrp="1"/>
          </p:cNvSpPr>
          <p:nvPr>
            <p:ph idx="1"/>
          </p:nvPr>
        </p:nvSpPr>
        <p:spPr>
          <a:xfrm>
            <a:off x="96044" y="51619"/>
            <a:ext cx="11999912" cy="6754761"/>
          </a:xfrm>
        </p:spPr>
        <p:txBody>
          <a:bodyPr>
            <a:normAutofit fontScale="92500" lnSpcReduction="20000"/>
          </a:bodyPr>
          <a:lstStyle/>
          <a:p>
            <a:pPr marL="36900" indent="0" algn="just">
              <a:lnSpc>
                <a:spcPct val="107000"/>
              </a:lnSpc>
              <a:spcAft>
                <a:spcPts val="800"/>
              </a:spcAft>
              <a:buNone/>
            </a:pPr>
            <a:r>
              <a:rPr lang="ru-RU" sz="2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Правила наложения шин:</a:t>
            </a:r>
            <a:endParaRPr lang="ru-RU" sz="2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mj-lt"/>
              <a:buAutoNum type="arabicPeriod"/>
              <a:tabLst>
                <a:tab pos="457200" algn="l"/>
              </a:tabLst>
            </a:pP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При открытом переломе и наличии кровотечения, прежде чем наложить шипу, необходимо остановить кровотечение при помощи жгута и наложить на рану асептическую повязку, используя для этого индивидуальный перевязочный пакет.</a:t>
            </a:r>
            <a:endParaRPr lang="ru-RU"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mj-lt"/>
              <a:buAutoNum type="arabicPeriod"/>
              <a:tabLst>
                <a:tab pos="457200" algn="l"/>
              </a:tabLst>
            </a:pP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Шина должна быть такой длины, чтобы можно было захватить и создать неподвижность в двух соседних суставах ниже и выше места перелома кости, а при переломе бедра — в трех суставах (тазобедренном, коленном и голеностопном).</a:t>
            </a:r>
            <a:endParaRPr lang="ru-RU"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mj-lt"/>
              <a:buAutoNum type="arabicPeriod"/>
              <a:tabLst>
                <a:tab pos="457200" algn="l"/>
              </a:tabLst>
            </a:pP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Если длина шины недостаточная, то нужно связать несколько шин.</a:t>
            </a:r>
            <a:endParaRPr lang="ru-RU"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mj-lt"/>
              <a:buAutoNum type="arabicPeriod"/>
              <a:tabLst>
                <a:tab pos="457200" algn="l"/>
              </a:tabLst>
            </a:pP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Шину, как правило, накладывают поверх одежды и обуви.</a:t>
            </a:r>
            <a:endParaRPr lang="ru-RU"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mj-lt"/>
              <a:buAutoNum type="arabicPeriod"/>
              <a:tabLst>
                <a:tab pos="457200" algn="l"/>
              </a:tabLst>
            </a:pP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Шины, в основном, накладывают с обеих сторон конечности — внутренней и наружной. При переломе бедра шину накладывают с наружной его стороны от подмышки до пятки и с внутренней стороны — от паха до пятки.</a:t>
            </a:r>
            <a:endParaRPr lang="ru-RU"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mj-lt"/>
              <a:buAutoNum type="arabicPeriod"/>
              <a:tabLst>
                <a:tab pos="457200" algn="l"/>
              </a:tabLst>
            </a:pP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Для предупреждения возникновения болей и омертвения тканей в местах костных выступов под шину подкладывают мягкий материал (вату, ветошь, мох и др.).</a:t>
            </a:r>
            <a:endParaRPr lang="ru-RU"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mj-lt"/>
              <a:buAutoNum type="arabicPeriod"/>
              <a:tabLst>
                <a:tab pos="457200" algn="l"/>
              </a:tabLst>
            </a:pP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Перед тем, как наложить шину, ее необходимо отмоделировать (изогнуть) по форме конечности (можно моделировать по здоровой конечности).</a:t>
            </a:r>
            <a:endParaRPr lang="ru-RU"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mj-lt"/>
              <a:buAutoNum type="arabicPeriod"/>
              <a:tabLst>
                <a:tab pos="457200" algn="l"/>
              </a:tabLst>
            </a:pP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При открытых переломах нельзя прикладывать шину к месту, где наружу выступает кость. Повязки поверх шины накладывают равномерно, но не очень туго. Нельзя прибинтовывать шину на уровне перелома.</a:t>
            </a:r>
            <a:endParaRPr lang="ru-RU"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628128314"/>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E0D0E8-ACEF-429F-8FA1-7018C247FBD4}"/>
              </a:ext>
            </a:extLst>
          </p:cNvPr>
          <p:cNvSpPr txBox="1"/>
          <p:nvPr/>
        </p:nvSpPr>
        <p:spPr>
          <a:xfrm>
            <a:off x="176982" y="522691"/>
            <a:ext cx="5810864" cy="5812617"/>
          </a:xfrm>
          <a:prstGeom prst="rect">
            <a:avLst/>
          </a:prstGeom>
          <a:noFill/>
        </p:spPr>
        <p:txBody>
          <a:bodyPr wrap="square">
            <a:spAutoFit/>
          </a:bodyPr>
          <a:lstStyle/>
          <a:p>
            <a:pPr algn="just">
              <a:lnSpc>
                <a:spcPct val="107000"/>
              </a:lnSpc>
              <a:spcAft>
                <a:spcPts val="800"/>
              </a:spcAft>
            </a:pPr>
            <a:r>
              <a:rPr lang="ru-RU" sz="1600" b="1" dirty="0">
                <a:effectLst/>
                <a:latin typeface="Times New Roman" panose="02020603050405020304" pitchFamily="18" charset="0"/>
                <a:ea typeface="Calibri" panose="020F0502020204030204" pitchFamily="34" charset="0"/>
                <a:cs typeface="Times New Roman" panose="02020603050405020304" pitchFamily="18" charset="0"/>
              </a:rPr>
              <a:t>При переломах костей предплечья</a:t>
            </a:r>
            <a:r>
              <a:rPr lang="ru-RU" sz="16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можно использовать сетчатую (лестничную) шину. При переломах костей плеча или предплечья шину накладывают на руку, согнутую в локте.</a:t>
            </a:r>
            <a:endParaRPr lang="ru-RU" sz="1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ru-RU"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Шину берут такой длины, чтобы она верхним концом доходила до верхней трети плеча, а нижним — до кончиков пальцев, лишнюю часть шипы заворачивают на тыл предплечья. Руку сгибают в локтевом суставе под прямым углом, ладонью к животу, пальцы полусогнуты (можно вложить комок ваты). Шину моделируют по форме желоба, выстилают ватой или другим мягким материалом и накладывают по наружной поверхности предплечья, перегибают через локтевой сустав и далее следуют по наружно-задней поверхности плеча. В таком виде шину прибинтовывают к руке широким бинтом и забинтованную руку подвешивают на косынке или ремне.</a:t>
            </a:r>
            <a:endParaRPr lang="ru-RU" sz="1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ru-RU"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При отсутствии табельных средств используют подручные. Длина их должна быть несколько больше длины предплечья. При переломе обеих костей предплечья накладывают две дощечки (с тыльной и ладонной стороны) так, чтобы они начинались от концов пальцев и закапчивались, выступая на локтевой сустав. Дощечки укрепляют выше и ниже места перелома, руку подвешивают на ремень, косынку и т.п.</a:t>
            </a:r>
            <a:endParaRPr lang="ru-RU" sz="1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5203CA2-A54F-4E99-95BF-F5664E799210}"/>
              </a:ext>
            </a:extLst>
          </p:cNvPr>
          <p:cNvSpPr txBox="1"/>
          <p:nvPr/>
        </p:nvSpPr>
        <p:spPr>
          <a:xfrm>
            <a:off x="6204156" y="796414"/>
            <a:ext cx="5810864" cy="5026954"/>
          </a:xfrm>
          <a:prstGeom prst="rect">
            <a:avLst/>
          </a:prstGeom>
          <a:noFill/>
        </p:spPr>
        <p:txBody>
          <a:bodyPr wrap="square">
            <a:spAutoFit/>
          </a:bodyPr>
          <a:lstStyle/>
          <a:p>
            <a:pPr algn="just">
              <a:lnSpc>
                <a:spcPct val="107000"/>
              </a:lnSpc>
              <a:spcAft>
                <a:spcPts val="800"/>
              </a:spcAft>
            </a:pPr>
            <a:r>
              <a:rPr lang="ru-RU" sz="1600" b="1" dirty="0">
                <a:effectLst/>
                <a:latin typeface="Times New Roman" panose="02020603050405020304" pitchFamily="18" charset="0"/>
                <a:ea typeface="Calibri" panose="020F0502020204030204" pitchFamily="34" charset="0"/>
                <a:cs typeface="Times New Roman" panose="02020603050405020304" pitchFamily="18" charset="0"/>
              </a:rPr>
              <a:t>При переломе плеча</a:t>
            </a:r>
            <a:r>
              <a:rPr lang="ru-RU" sz="16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шину накладывают так, чтобы она захватывала плечевой, локтевой и лучезапястный суставы. Руке необходимо придать согнутое в локте положение, для чего шину сгибают под прямым углом в области локтевого сустава и моделируют на себе.</a:t>
            </a:r>
            <a:endParaRPr lang="ru-RU" sz="12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u-RU"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При переломе плечевой кости используют табельные большие лестничные шины. Руку сгибают в локтевом суставе под прямым углом, ладонью к животу, пальцы полусогнуты. В подмышечную впадину вкладывают комок ваты, который укрепляют бинтом через </a:t>
            </a:r>
            <a:r>
              <a:rPr lang="ru-RU"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надплечье</a:t>
            </a:r>
            <a:r>
              <a:rPr lang="ru-RU"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здоровой руки.</a:t>
            </a:r>
            <a:endParaRPr lang="ru-RU" sz="12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u-RU"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При отсутствии табельных средств можно использовать подручные. Одну из дощечек накладывают с внутренней стороны плеча так, чтобы верхний конец се доходил до подмышечной впадины, а другой — с наружной стороны. Нижние концы обеих дощечек должны выступать за локоть. Дощечки прибинтовывают к поврежденному плечу выше и ниже места перелома. Между туловищем и плечом кладут сверток одежды. Предплечье подвешивают на косынке.</a:t>
            </a:r>
            <a:endParaRPr lang="ru-RU" sz="12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1797932"/>
      </p:ext>
    </p:extLst>
  </p:cSld>
  <p:clrMapOvr>
    <a:masterClrMapping/>
  </p:clrMapOvr>
  <p:transition spd="med">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CEFDF4-87FF-4DB1-8D06-CAEEADE1CD37}"/>
              </a:ext>
            </a:extLst>
          </p:cNvPr>
          <p:cNvSpPr txBox="1"/>
          <p:nvPr/>
        </p:nvSpPr>
        <p:spPr>
          <a:xfrm>
            <a:off x="162235" y="209080"/>
            <a:ext cx="5796112" cy="6571543"/>
          </a:xfrm>
          <a:prstGeom prst="rect">
            <a:avLst/>
          </a:prstGeom>
          <a:noFill/>
        </p:spPr>
        <p:txBody>
          <a:bodyPr wrap="square">
            <a:spAutoFit/>
          </a:bodyPr>
          <a:lstStyle/>
          <a:p>
            <a:pPr algn="ctr">
              <a:lnSpc>
                <a:spcPct val="107000"/>
              </a:lnSpc>
              <a:spcBef>
                <a:spcPts val="600"/>
              </a:spcBef>
              <a:spcAft>
                <a:spcPts val="1800"/>
              </a:spcAft>
            </a:pPr>
            <a:r>
              <a:rPr lang="ru-RU" sz="2400" b="1" dirty="0">
                <a:effectLst/>
                <a:latin typeface="Times New Roman" panose="02020603050405020304" pitchFamily="18" charset="0"/>
                <a:ea typeface="Times New Roman" panose="02020603050405020304" pitchFamily="18" charset="0"/>
                <a:cs typeface="Times New Roman" panose="02020603050405020304" pitchFamily="18" charset="0"/>
              </a:rPr>
              <a:t>Первая помощь при закрытых переломах</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u-RU" sz="20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Первая помощь при закрытых переломах заключается в фиксации конечности. При этом от ее качества будет зависеть болезненность ощущений у пострадавшего.</a:t>
            </a:r>
            <a:endParaRPr lang="ru-RU" sz="16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u-RU" sz="20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Шину на поврежденную кость накладывают по общим правилам. При этом не следует сильно плотно обматывать поврежденное место, чтобы не нарушить активное кровообращение. В случаях, когда средства для наложения шины отсутствуют, поврежденную руку можно «подвесить» на косынку, а травмированную ногу прибинтовать к здоровой ноге.</a:t>
            </a:r>
            <a:endParaRPr lang="ru-RU" sz="16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u-RU" sz="20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Также при оказании первой помощи при переломах следует приложить к месту повреждения лед. Это будет способствовать уменьшению отека и снизит боль и вероятность развития гематомы.</a:t>
            </a:r>
            <a:endParaRPr lang="ru-RU" sz="16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717174E2-5650-43F9-892F-678431CCAE8B}"/>
              </a:ext>
            </a:extLst>
          </p:cNvPr>
          <p:cNvSpPr txBox="1"/>
          <p:nvPr/>
        </p:nvSpPr>
        <p:spPr>
          <a:xfrm>
            <a:off x="6322141" y="209080"/>
            <a:ext cx="5687961" cy="6242222"/>
          </a:xfrm>
          <a:prstGeom prst="rect">
            <a:avLst/>
          </a:prstGeom>
          <a:noFill/>
        </p:spPr>
        <p:txBody>
          <a:bodyPr wrap="square">
            <a:spAutoFit/>
          </a:bodyPr>
          <a:lstStyle/>
          <a:p>
            <a:pPr algn="ctr">
              <a:lnSpc>
                <a:spcPct val="107000"/>
              </a:lnSpc>
              <a:spcBef>
                <a:spcPts val="600"/>
              </a:spcBef>
              <a:spcAft>
                <a:spcPts val="1800"/>
              </a:spcAft>
            </a:pPr>
            <a:r>
              <a:rPr lang="ru-RU" sz="2400" b="1" dirty="0">
                <a:effectLst/>
                <a:latin typeface="Times New Roman" panose="02020603050405020304" pitchFamily="18" charset="0"/>
                <a:ea typeface="Times New Roman" panose="02020603050405020304" pitchFamily="18" charset="0"/>
                <a:cs typeface="Times New Roman" panose="02020603050405020304" pitchFamily="18" charset="0"/>
              </a:rPr>
              <a:t>Первая помощь при открытых переломах</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u-RU" sz="20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Прежде всего, при оказании первой помощи при открытых переломах необходимо обработать антисептическим раствором кожу вокруг раны и наложить стерильную повязку.</a:t>
            </a:r>
            <a:endParaRPr lang="ru-RU" sz="16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u-RU" sz="20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Поскольку открытый перелом конечности обычно сопровождается обильным кровотечением, может возникнуть необходимость наложения кровоостанавливающего жгута.</a:t>
            </a:r>
            <a:endParaRPr lang="ru-RU" sz="16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u-RU" sz="20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При оказании первой помощи не следует стараться полностью исправлять имеющиеся деформации конечности, а тем более вправлять в глубину раны выступающие на поверхности отломки кости, чтобы не инфицировать рану, а также не повредить нервы и сосуды и не вызвать новый приступ боли у пострадавшего.</a:t>
            </a:r>
            <a:endParaRPr lang="ru-RU" sz="16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4945389"/>
      </p:ext>
    </p:extLst>
  </p:cSld>
  <p:clrMapOvr>
    <a:masterClrMapping/>
  </p:clrMapOvr>
  <p:transition spd="med">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256B372-A1AC-4A9A-ACC8-507267280064}"/>
              </a:ext>
            </a:extLst>
          </p:cNvPr>
          <p:cNvSpPr>
            <a:spLocks noGrp="1"/>
          </p:cNvSpPr>
          <p:nvPr>
            <p:ph idx="1"/>
          </p:nvPr>
        </p:nvSpPr>
        <p:spPr>
          <a:xfrm>
            <a:off x="358877" y="940299"/>
            <a:ext cx="11474245" cy="4977402"/>
          </a:xfrm>
        </p:spPr>
        <p:txBody>
          <a:bodyPr/>
          <a:lstStyle/>
          <a:p>
            <a:pPr marL="36900" indent="0" algn="ctr">
              <a:lnSpc>
                <a:spcPct val="107000"/>
              </a:lnSpc>
              <a:spcBef>
                <a:spcPts val="1200"/>
              </a:spcBef>
              <a:spcAft>
                <a:spcPts val="1800"/>
              </a:spcAft>
              <a:buNone/>
            </a:pPr>
            <a:r>
              <a:rPr lang="ru-RU"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Первая помощь при переломе ребер</a:t>
            </a:r>
            <a:endParaRPr lang="ru-RU"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nSpc>
                <a:spcPct val="107000"/>
              </a:lnSpc>
              <a:spcAft>
                <a:spcPts val="800"/>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Признаками перелома ребер является боль при движениях, кашле, дыхании или чихании.</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nSpc>
                <a:spcPct val="107000"/>
              </a:lnSpc>
              <a:spcAft>
                <a:spcPts val="800"/>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При оказании первой помощи при переломе ребер для уменьшения одышки пострадавшего следует уложить в </a:t>
            </a:r>
            <a:r>
              <a:rPr lang="ru-RU"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полусидячее</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положение. Обычно сломанное ребро без внутренних повреждений не приводит к серьезным проблемам со здоровьем и пострадавшего можно доставить в больницу или травмпункт на машине.</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nSpc>
                <a:spcPct val="107000"/>
              </a:lnSpc>
              <a:spcAft>
                <a:spcPts val="800"/>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При наличии следующих симптомов, свидетельствующих о повреждении внутренних органов, следует немедленно вызывать скорую помощь:</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Затрудненное дыхание, которое напоминает удушье;</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Выделение красной пенистой крови;</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Повышенная жажда и дезориентированность.</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3321051"/>
      </p:ext>
    </p:extLst>
  </p:cSld>
  <p:clrMapOvr>
    <a:masterClrMapping/>
  </p:clrMapOvr>
  <p:transition spd="med">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E4D583CC-A4A4-42C3-BA3D-06DC1E2C6D56}"/>
              </a:ext>
            </a:extLst>
          </p:cNvPr>
          <p:cNvSpPr>
            <a:spLocks noGrp="1"/>
          </p:cNvSpPr>
          <p:nvPr>
            <p:ph idx="1"/>
          </p:nvPr>
        </p:nvSpPr>
        <p:spPr>
          <a:xfrm>
            <a:off x="351503" y="1142999"/>
            <a:ext cx="11488993" cy="4984955"/>
          </a:xfrm>
        </p:spPr>
        <p:txBody>
          <a:bodyPr/>
          <a:lstStyle/>
          <a:p>
            <a:pPr marL="36900" indent="0" algn="just">
              <a:lnSpc>
                <a:spcPct val="107000"/>
              </a:lnSpc>
              <a:spcAft>
                <a:spcPts val="800"/>
              </a:spcAft>
              <a:buNone/>
            </a:pPr>
            <a:r>
              <a:rPr lang="ru-RU"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Раной называется</a:t>
            </a:r>
            <a:r>
              <a:rPr lang="ru-RU"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повреждение, которое сопровождается нарушением целости кожи и слизистых оболочек; при этом могут быть повреждены и глубоколежащие ткани — мышцы, суставы, внутренние органы и кости. Признаками раны обычно являются боль, кровотечение и нарушение целостности кожи или слизистых оболочек с расхождением поврежденных краев (зиянием), а также нарушение функции поврежденной части тела.</a:t>
            </a:r>
            <a:endParaRPr lang="ru-RU"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Ранением называется</a:t>
            </a:r>
            <a:r>
              <a:rPr lang="ru-RU"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повреждение тканей и изменения в организме, которые возникают вследствие нанесенного повреждения.</a:t>
            </a:r>
            <a:endParaRPr lang="ru-RU"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Поверхностные раны, при которых наблюдается неполное нарушение кожи или слизистой оболочки, называют ссадинами.</a:t>
            </a:r>
            <a:endParaRPr lang="ru-RU"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50570399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1D2EDB97-EB32-43B2-8A89-7CC2298DAFFF}"/>
              </a:ext>
            </a:extLst>
          </p:cNvPr>
          <p:cNvSpPr>
            <a:spLocks noGrp="1"/>
          </p:cNvSpPr>
          <p:nvPr>
            <p:ph idx="1"/>
          </p:nvPr>
        </p:nvSpPr>
        <p:spPr>
          <a:xfrm>
            <a:off x="315118" y="737419"/>
            <a:ext cx="11561763" cy="5383161"/>
          </a:xfrm>
        </p:spPr>
        <p:txBody>
          <a:bodyPr>
            <a:normAutofit/>
          </a:bodyPr>
          <a:lstStyle/>
          <a:p>
            <a:pPr marL="36900" indent="0" algn="ctr">
              <a:lnSpc>
                <a:spcPct val="107000"/>
              </a:lnSpc>
              <a:spcBef>
                <a:spcPts val="1200"/>
              </a:spcBef>
              <a:spcAft>
                <a:spcPts val="1800"/>
              </a:spcAft>
              <a:buNone/>
            </a:pPr>
            <a:r>
              <a:rPr lang="ru-RU"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Первая помощь при переломах нижних конечностей</a:t>
            </a:r>
            <a:endParaRPr lang="ru-RU"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Переломы костей голени и лодыжек</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являются наиболее частыми переломами нижних конечностей. Как правило, в области перелома сразу после травмы нарастает отек, а сам перелом сопровождается резкой болью.</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Поврежденной ноге при оказании первой помощи необходимо придать правильное положение, предварительно сняв обувь.</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Для иммобилизации можно использовать любые подручные средства – лыжные палки, доски или прутья, которые накладывают по внутренней и наружной поверхности ноги. При этом зафиксировать следует одновременно два сустава – голеностопный и коленный.</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Перелом коленного сустава является крайне болезненным и часто сопровождается его деформацией. При оказании первой помощи при переломах не следует пытаться выпрямить колено силой. Пострадавшего необходимо положить в наиболее удобное для него положение и укрепить фиксацию, расположив вокруг поврежденной ноги валики из пледа или ткани.</a:t>
            </a: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0003047"/>
      </p:ext>
    </p:extLst>
  </p:cSld>
  <p:clrMapOvr>
    <a:masterClrMapping/>
  </p:clrMapOvr>
  <p:transition spd="med">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CA29BCA-398B-4654-8CD2-E95AA2CB5D5A}"/>
              </a:ext>
            </a:extLst>
          </p:cNvPr>
          <p:cNvSpPr>
            <a:spLocks noGrp="1"/>
          </p:cNvSpPr>
          <p:nvPr>
            <p:ph idx="1"/>
          </p:nvPr>
        </p:nvSpPr>
        <p:spPr>
          <a:xfrm>
            <a:off x="469900" y="877503"/>
            <a:ext cx="11252200" cy="5102993"/>
          </a:xfrm>
        </p:spPr>
        <p:txBody>
          <a:bodyPr>
            <a:normAutofit/>
          </a:bodyPr>
          <a:lstStyle/>
          <a:p>
            <a:pPr marL="36900" indent="0" algn="ctr">
              <a:lnSpc>
                <a:spcPct val="107000"/>
              </a:lnSpc>
              <a:spcBef>
                <a:spcPts val="1200"/>
              </a:spcBef>
              <a:spcAft>
                <a:spcPts val="1800"/>
              </a:spcAft>
              <a:buNone/>
            </a:pPr>
            <a:r>
              <a:rPr lang="ru-RU"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Первая помощь при переломах верхних конечностей</a:t>
            </a:r>
            <a:endParaRPr lang="ru-RU"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Признаками перелома рук</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является боль по ходу кости, неестественная форма конечности, припухлость и нетипичная подвижность в местах, где нет сустава.</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Для оказания первой помощи следует наложить шины или «подвесить» руку на косынке к шее, после чего прибинтовать ее к туловищу. Также к месту травмы можно приложить холод.</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При переломе костей кисти</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для оказания первой доврачебной помощи следует прибинтовать ее к широкой шине, которая охватывает руку от середины предплечья до конца пальцев. Пальцы должны оставаться расслабленными и несколько согнутыми, а в ладонь поврежденной руки следует предварительно вложить комок ваты или бинт.</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При переломе ключицы</a:t>
            </a:r>
            <a:r>
              <a:rPr lang="ru-RU"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 подмышечную впадину с больной стороны подкладывают ком ваты и плечо туго прибинтовывают к туловищу, а предплечье подвешивают на косынке. Второй косынкой фиксируют руку к туловищу.</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1606488"/>
      </p:ext>
    </p:extLst>
  </p:cSld>
  <p:clrMapOvr>
    <a:masterClrMapping/>
  </p:clrMapOvr>
  <p:transition spd="med">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135182-A3CA-44E3-B6B2-C16E0737EE34}"/>
              </a:ext>
            </a:extLst>
          </p:cNvPr>
          <p:cNvSpPr>
            <a:spLocks noGrp="1"/>
          </p:cNvSpPr>
          <p:nvPr>
            <p:ph type="title"/>
          </p:nvPr>
        </p:nvSpPr>
        <p:spPr>
          <a:xfrm>
            <a:off x="919119" y="235969"/>
            <a:ext cx="10353762" cy="457200"/>
          </a:xfrm>
        </p:spPr>
        <p:txBody>
          <a:bodyPr>
            <a:noAutofit/>
          </a:bodyPr>
          <a:lstStyle/>
          <a:p>
            <a:r>
              <a:rPr lang="ru-RU" sz="3200" b="1" u="none" strike="noStrik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Классификация</a:t>
            </a:r>
            <a:r>
              <a:rPr lang="ru-RU" sz="2800" b="1" u="none" strike="noStrik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3200" b="1" u="none" strike="noStrik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ранений</a:t>
            </a:r>
            <a:endParaRPr lang="ru-RU" sz="5400" dirty="0">
              <a:solidFill>
                <a:schemeClr val="tx1"/>
              </a:solidFill>
            </a:endParaRPr>
          </a:p>
        </p:txBody>
      </p:sp>
      <p:sp>
        <p:nvSpPr>
          <p:cNvPr id="3" name="Объект 2">
            <a:extLst>
              <a:ext uri="{FF2B5EF4-FFF2-40B4-BE49-F238E27FC236}">
                <a16:creationId xmlns:a16="http://schemas.microsoft.com/office/drawing/2014/main" id="{8B6BB69E-E05C-4A0B-AE4C-AB1743DB42AB}"/>
              </a:ext>
            </a:extLst>
          </p:cNvPr>
          <p:cNvSpPr>
            <a:spLocks noGrp="1"/>
          </p:cNvSpPr>
          <p:nvPr>
            <p:ph idx="1"/>
          </p:nvPr>
        </p:nvSpPr>
        <p:spPr>
          <a:xfrm>
            <a:off x="159774" y="943908"/>
            <a:ext cx="6845710" cy="5692871"/>
          </a:xfrm>
        </p:spPr>
        <p:txBody>
          <a:bodyPr>
            <a:normAutofit lnSpcReduction="10000"/>
          </a:bodyPr>
          <a:lstStyle/>
          <a:p>
            <a:pPr marL="36900" indent="0" algn="just">
              <a:lnSpc>
                <a:spcPct val="107000"/>
              </a:lnSpc>
              <a:spcAft>
                <a:spcPts val="800"/>
              </a:spcAft>
              <a:buNone/>
            </a:pPr>
            <a:r>
              <a:rPr lang="ru-RU"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 зависимости от вида ранящего оружия раны делятся на огнестрельные (пулевые и осколочные) и раны, нанесенные холодным оружием.</a:t>
            </a:r>
            <a:endParaRPr lang="ru-RU"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Рапы могут быть </a:t>
            </a:r>
            <a:r>
              <a:rPr lang="ru-RU"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резаными, рублеными, колотыми, ушибленными, размозженными и укушенными.</a:t>
            </a:r>
            <a:endParaRPr lang="ru-RU"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 зависимости от наличия входного и выходного отверстий и направления раневого канала различают раны: сквозные (имеются два отверстия — входное и выходное), слепые (есть только входное отверстие) и касательные. Если ранящий снаряд проникает в полости тела (головы, груди, живота), ранение будет проникающим, если нет — непроникающим.</a:t>
            </a:r>
            <a:endParaRPr lang="ru-RU"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dirty="0"/>
          </a:p>
        </p:txBody>
      </p:sp>
      <p:pic>
        <p:nvPicPr>
          <p:cNvPr id="2050" name="Picture 2">
            <a:extLst>
              <a:ext uri="{FF2B5EF4-FFF2-40B4-BE49-F238E27FC236}">
                <a16:creationId xmlns:a16="http://schemas.microsoft.com/office/drawing/2014/main" id="{189B9B78-D123-407A-9DB1-49073B7AA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960" y="1499097"/>
            <a:ext cx="4879258" cy="3859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11414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2A90180-3128-4F56-8266-D9451713C3BA}"/>
              </a:ext>
            </a:extLst>
          </p:cNvPr>
          <p:cNvSpPr>
            <a:spLocks noGrp="1"/>
          </p:cNvSpPr>
          <p:nvPr>
            <p:ph idx="1"/>
          </p:nvPr>
        </p:nvSpPr>
        <p:spPr>
          <a:xfrm>
            <a:off x="285135" y="346587"/>
            <a:ext cx="11621729" cy="6164826"/>
          </a:xfrm>
        </p:spPr>
        <p:txBody>
          <a:bodyPr>
            <a:normAutofit fontScale="92500"/>
          </a:bodyPr>
          <a:lstStyle/>
          <a:p>
            <a:pPr marL="36900" indent="0" algn="just">
              <a:lnSpc>
                <a:spcPct val="107000"/>
              </a:lnSpc>
              <a:spcAft>
                <a:spcPts val="800"/>
              </a:spcAft>
              <a:buNone/>
            </a:pPr>
            <a:r>
              <a:rPr lang="ru-RU"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Резаная рана,</a:t>
            </a:r>
            <a:r>
              <a:rPr lang="ru-RU" sz="22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нанесенная острым предметом, характеризуется преобладанием длины над глубиной, ровными краями, минимальным объемом повреждений внутри и снаружи раны.</a:t>
            </a:r>
            <a:endPar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6900" indent="0" algn="just">
              <a:lnSpc>
                <a:spcPct val="107000"/>
              </a:lnSpc>
              <a:spcAft>
                <a:spcPts val="800"/>
              </a:spcAft>
              <a:buNone/>
            </a:pPr>
            <a:r>
              <a:rPr lang="ru-RU"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Рубленая рана</a:t>
            </a:r>
            <a:r>
              <a:rPr lang="ru-RU" sz="22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возникает от воздействия тяжелого острого предмета, имеет большую глубину и объем нежизнеспособных тканей.</a:t>
            </a:r>
            <a:endParaRPr lang="ru-RU"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Рваная рана</a:t>
            </a:r>
            <a:r>
              <a:rPr lang="ru-RU" sz="22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характеризуется краями неправильной формы, отмечается отслойкой и отрывом тканей на значительном протяжении.</a:t>
            </a:r>
            <a:endParaRPr lang="ru-RU"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Колотая рана</a:t>
            </a:r>
            <a:r>
              <a:rPr lang="ru-RU" sz="22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возникает при повреждении мягких тканей (кожи, подкожной клетчатки, мышц, сухожилий, нервов, сосудов) иглой, шилом, гвоздем, ножом, штыком и др. Это глубокие, часто слепые раны, с небольшим входным отверстием, могут сопровождаться повреждением кровеносных сосудов и внутренних органов.</a:t>
            </a:r>
            <a:endParaRPr lang="ru-RU"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Скальпированная рапа</a:t>
            </a:r>
            <a:r>
              <a:rPr lang="ru-RU" sz="22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характеризуется полной или частичной отслойкой кожи.</a:t>
            </a:r>
            <a:endParaRPr lang="ru-RU"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Ушибленная рана</a:t>
            </a:r>
            <a:r>
              <a:rPr lang="ru-RU" sz="22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возникает при ударе тупым предметом, при этом наблюдается раздавливание и отрыв тканей с их большим повреждением и обильным микробным загрязнением.</a:t>
            </a:r>
            <a:endParaRPr lang="ru-RU"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Укушенная рана</a:t>
            </a:r>
            <a:r>
              <a:rPr lang="ru-RU" sz="22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образуется при укусе животным или человеком, отличается обильным микробным </a:t>
            </a:r>
            <a:r>
              <a:rPr lang="ru-RU"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загрязнением</a:t>
            </a:r>
            <a:r>
              <a:rPr lang="ru-RU"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66782509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57E8442-A5D7-4F85-A535-5FC54D831460}"/>
              </a:ext>
            </a:extLst>
          </p:cNvPr>
          <p:cNvSpPr>
            <a:spLocks noGrp="1"/>
          </p:cNvSpPr>
          <p:nvPr>
            <p:ph idx="1"/>
          </p:nvPr>
        </p:nvSpPr>
        <p:spPr>
          <a:xfrm>
            <a:off x="196645" y="162233"/>
            <a:ext cx="11798709" cy="6607277"/>
          </a:xfrm>
        </p:spPr>
        <p:txBody>
          <a:bodyPr>
            <a:normAutofit fontScale="47500" lnSpcReduction="20000"/>
          </a:bodyPr>
          <a:lstStyle/>
          <a:p>
            <a:pPr marL="36900" indent="0" algn="just">
              <a:lnSpc>
                <a:spcPct val="107000"/>
              </a:lnSpc>
              <a:spcAft>
                <a:spcPts val="800"/>
              </a:spcAft>
              <a:buNone/>
            </a:pPr>
            <a:r>
              <a:rPr lang="ru-RU" sz="4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Огнестрельная рана</a:t>
            </a:r>
            <a:r>
              <a:rPr lang="ru-RU" sz="42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4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существенно отличается от всех других ранений. Многообразие систем огнестрельного оружия и боеприпасов обусловливает большое разнообразие огнестрельных ран. Характеризуется наличием раневого канала, заполненного разрушенными тканями, а также зоны непрямого действия бокового удара снаряда, которая в 30—40 раз может превосходить размеры пули или осколка.</a:t>
            </a:r>
            <a:endParaRPr lang="ru-RU" sz="4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sz="4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 целом огнестрельная рана характеризуется следующими особенностями:</a:t>
            </a:r>
            <a:endParaRPr lang="ru-RU" sz="4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ru-RU" sz="4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наличием омертвевших тканей;</a:t>
            </a:r>
            <a:r>
              <a:rPr lang="en-US" sz="4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4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образованием новых очагов омертвевающих тканей в ближайшие часы и дни после ранения;</a:t>
            </a:r>
            <a:r>
              <a:rPr lang="en-US" sz="4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4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неравномерной протяженностью поврежденных и омертвевших тканей в различных участках стенки раневого канала;</a:t>
            </a:r>
            <a:r>
              <a:rPr lang="en-US" sz="4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4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присутствием в тканях инородных тел.</a:t>
            </a:r>
            <a:endParaRPr lang="ru-RU" sz="4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sz="4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Главными опасностями ранения являются кровотечения и гнойные осложнения в результате попадания в рану микробов. Любая рана загрязнена микробами. Они попадают в нее вместе с ранящим снарядом (пуля, осколок), которые также увлекают за собой в рану грязные куски одежды, обуви, земли и т.д. Это микробное заражение раны называется первичным.</a:t>
            </a:r>
            <a:endParaRPr lang="ru-RU" sz="4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sz="4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Самыми грозными инфекционными осложнениями ранения являются рожа, газовая гангрена, столбняк, сепсис. В предупреждении этих осложнений наиболее важно своевременное и правильное оказание первой помощи.</a:t>
            </a:r>
            <a:endParaRPr lang="ru-RU" sz="4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sz="4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Профилактика осложнений</a:t>
            </a:r>
            <a:r>
              <a:rPr lang="ru-RU" sz="4200" b="1"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4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включает в себя:</a:t>
            </a:r>
            <a:endParaRPr lang="ru-RU" sz="4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ru-RU" sz="4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своевременную остановку кровотечений;</a:t>
            </a:r>
            <a:r>
              <a:rPr lang="en-US" sz="4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4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обработку кожи вокруг краев раны спиртовым раствором йода;</a:t>
            </a:r>
            <a:r>
              <a:rPr lang="en-US" sz="4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4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своевременное наложение повязок;</a:t>
            </a:r>
            <a:r>
              <a:rPr lang="en-US" sz="4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4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рана не должна промываться водой;</a:t>
            </a:r>
            <a:r>
              <a:rPr lang="en-US" sz="4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4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рану не следует трогать руками.</a:t>
            </a:r>
            <a:endParaRPr lang="ru-RU" sz="4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37646732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B4C6B4D-81CD-40EA-9B91-9A301DDB4E6A}"/>
              </a:ext>
            </a:extLst>
          </p:cNvPr>
          <p:cNvSpPr>
            <a:spLocks noGrp="1"/>
          </p:cNvSpPr>
          <p:nvPr>
            <p:ph idx="1"/>
          </p:nvPr>
        </p:nvSpPr>
        <p:spPr>
          <a:xfrm>
            <a:off x="447367" y="671052"/>
            <a:ext cx="11297265" cy="5810864"/>
          </a:xfrm>
        </p:spPr>
        <p:txBody>
          <a:bodyPr>
            <a:normAutofit/>
          </a:bodyPr>
          <a:lstStyle/>
          <a:p>
            <a:pPr marL="36900" indent="0" algn="just">
              <a:lnSpc>
                <a:spcPct val="107000"/>
              </a:lnSpc>
              <a:spcAft>
                <a:spcPts val="800"/>
              </a:spcAft>
              <a:buNone/>
            </a:pPr>
            <a:r>
              <a:rPr lang="ru-RU"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Правила бинтования:</a:t>
            </a:r>
            <a:endParaRPr lang="ru-RU"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Пострадавший должен находиться в удобном положении. </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Бинтуемая часть тела должна находиться в том положении, в котором она будет после бинтования.</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Накладывающий повязку должен находиться лицом к пострадавшему, чтобы по выражению его лица видеть, не причиняет ли повязка боль.</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 Бинтовать начинают снизу вверх, при этом правая рука развертывает головку бинта, а левая – удерживает повязку и расправляет ходы бинта.</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 Бинт развертывают в одном направлении, причем каждый оборот бинта должен перекрывать предыдущий на половину или две трети его ширины.</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 Бинтование начинают с двух первых закрепляющих туров бинта.</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 Конец бинта укрепляют на здоровой стороне или в месте, где узел не будет беспокоить пострадавшего.</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819633551"/>
      </p:ext>
    </p:extLst>
  </p:cSld>
  <p:clrMapOvr>
    <a:masterClrMapping/>
  </p:clrMapOvr>
  <p:transition spd="med">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9DC323-053C-49FF-A3F4-374DBDAB461B}"/>
              </a:ext>
            </a:extLst>
          </p:cNvPr>
          <p:cNvSpPr>
            <a:spLocks noGrp="1"/>
          </p:cNvSpPr>
          <p:nvPr>
            <p:ph type="title"/>
          </p:nvPr>
        </p:nvSpPr>
        <p:spPr>
          <a:xfrm>
            <a:off x="913795" y="103236"/>
            <a:ext cx="10353762" cy="673510"/>
          </a:xfrm>
        </p:spPr>
        <p:txBody>
          <a:bodyPr>
            <a:normAutofit/>
          </a:bodyPr>
          <a:lstStyle/>
          <a:p>
            <a:r>
              <a:rPr lang="ru-RU" sz="3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Виды кровотечений. Последствия кровотечений</a:t>
            </a:r>
            <a:endParaRPr lang="ru-RU" sz="6000" dirty="0">
              <a:solidFill>
                <a:schemeClr val="tx1"/>
              </a:solidFill>
            </a:endParaRPr>
          </a:p>
        </p:txBody>
      </p:sp>
      <p:sp>
        <p:nvSpPr>
          <p:cNvPr id="3" name="Объект 2">
            <a:extLst>
              <a:ext uri="{FF2B5EF4-FFF2-40B4-BE49-F238E27FC236}">
                <a16:creationId xmlns:a16="http://schemas.microsoft.com/office/drawing/2014/main" id="{DC08AB54-68CB-40CC-AC73-09E40FBE7423}"/>
              </a:ext>
            </a:extLst>
          </p:cNvPr>
          <p:cNvSpPr>
            <a:spLocks noGrp="1"/>
          </p:cNvSpPr>
          <p:nvPr>
            <p:ph idx="1"/>
          </p:nvPr>
        </p:nvSpPr>
        <p:spPr>
          <a:xfrm>
            <a:off x="5319254" y="936521"/>
            <a:ext cx="6799006" cy="5515895"/>
          </a:xfrm>
        </p:spPr>
        <p:txBody>
          <a:bodyPr>
            <a:normAutofit/>
          </a:bodyPr>
          <a:lstStyle/>
          <a:p>
            <a:pPr marL="36900" indent="0" algn="just">
              <a:lnSpc>
                <a:spcPct val="107000"/>
              </a:lnSpc>
              <a:spcAft>
                <a:spcPts val="800"/>
              </a:spcAft>
              <a:buNone/>
            </a:pPr>
            <a:r>
              <a:rPr lang="ru-RU"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Капиллярное кровотечение</a:t>
            </a:r>
            <a:r>
              <a:rPr lang="ru-RU" sz="18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возникает из самых малых сосудов. Оно проявляется в виде множества мелких кровянистых капель, сливающихся в общую медленно кровоточащую раневую поверхность (кровь сочится, как из губки). При этом невозможно даже обнаружить отдельные кровоточащие сосуды.</a:t>
            </a: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При венозном кровотечении</a:t>
            </a:r>
            <a:r>
              <a:rPr lang="ru-RU" sz="18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кровь изливается из раны спокойной непрерывной темной струей, нередко, как из губки, каплями. Такое кровотечение легко остановить, наложив на рану давящую повязку.</a:t>
            </a: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При артериальном кровотечении</a:t>
            </a:r>
            <a:r>
              <a:rPr lang="ru-RU" sz="18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кровь из раны выбрасывается прерывистой (толчкообразной, пульсирующей) струей (соответствуя сокращениям сердца) и имеет яркий алый цвет. Такое кровотечение наиболее опасно, так как кровь вытекает из артерии под давлением и довольно быстро. Потеря в короткое время 1 —1,5 л крови может привести к смерти пострадавшего. Поэтому очень важно быстро и умело оказать раненому первую помощь, остановить кровотечение.</a:t>
            </a:r>
          </a:p>
        </p:txBody>
      </p:sp>
      <p:pic>
        <p:nvPicPr>
          <p:cNvPr id="1030" name="Picture 6">
            <a:extLst>
              <a:ext uri="{FF2B5EF4-FFF2-40B4-BE49-F238E27FC236}">
                <a16:creationId xmlns:a16="http://schemas.microsoft.com/office/drawing/2014/main" id="{0535CDC4-84FF-4806-93D1-3BA5F2D47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25" y="1463773"/>
            <a:ext cx="4950542" cy="4141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267500"/>
      </p:ext>
    </p:extLst>
  </p:cSld>
  <p:clrMapOvr>
    <a:masterClrMapping/>
  </p:clrMapOvr>
  <p:transition spd="med">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A032535-322A-4AFE-81A1-595D267B08D7}"/>
              </a:ext>
            </a:extLst>
          </p:cNvPr>
          <p:cNvSpPr>
            <a:spLocks noGrp="1"/>
          </p:cNvSpPr>
          <p:nvPr>
            <p:ph idx="1"/>
          </p:nvPr>
        </p:nvSpPr>
        <p:spPr>
          <a:xfrm>
            <a:off x="233362" y="294481"/>
            <a:ext cx="11725275" cy="6269038"/>
          </a:xfrm>
        </p:spPr>
        <p:txBody>
          <a:bodyPr/>
          <a:lstStyle/>
          <a:p>
            <a:pPr marL="36900" indent="0" algn="just">
              <a:lnSpc>
                <a:spcPct val="107000"/>
              </a:lnSpc>
              <a:spcAft>
                <a:spcPts val="800"/>
              </a:spcAft>
              <a:buNone/>
            </a:pPr>
            <a:r>
              <a:rPr lang="ru-RU"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Паренхиматозное кровотечение</a:t>
            </a:r>
            <a:r>
              <a:rPr lang="ru-RU"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возникает из внутренних органов (печени, почек, селезенки и др.) при их повреждениях. Такое кровотечение бывает длительным и обильным. Кровь скапливается обычно в полости живота и наружу не поступает (внутреннее кровотечение). Поэтому бывает довольно трудно диагностировать такое кровотечение, особенно в первое время после ранения.</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Внутреннее кровотечение</a:t>
            </a:r>
            <a:r>
              <a:rPr lang="ru-RU"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бывает при ранении черепа, органов грудной и брюшной полостей, легкого, печени, селезенки, почки и др. Внутреннее кровотечение обильное, продолжительное, остановить его трудно. Кроме того, внутреннее кровотечение трудно распознать. Нередко при таком кровотечении необходима срочная операция.</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При внутреннем кровотечении пострадавший очень бледен, покрыт холодным потом, испытывает сильную жажду, зевает; пульс у него частый и слабый (иногда совершенно исчезает), дыхание поверхностное, учащенное.</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ru-RU"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Различают кровотечения первичное и вторичное</a:t>
            </a:r>
            <a:r>
              <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первичное начинается немедленно после травмы, вторичное возникает через некоторое время после нее в результате выталкивания кровяного сгустка (тромба), закупорившего рану сосуда, или вследствие ранения сосуда острыми осколками кости при переломе, либо вследствие неумелого, неосторожного оказания первой помощи, плохой иммобилизации конечности шинами, во время транспортировки раненого по плохой дороге, при развитии нагноительного процесса в ране.</a:t>
            </a:r>
            <a:endParaRPr lang="ru-RU"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417107614"/>
      </p:ext>
    </p:extLst>
  </p:cSld>
  <p:clrMapOvr>
    <a:masterClrMapping/>
  </p:clrMapOvr>
  <p:transition spd="med">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FD7A74-F646-417D-A752-E110B71E6A2E}"/>
              </a:ext>
            </a:extLst>
          </p:cNvPr>
          <p:cNvSpPr>
            <a:spLocks noGrp="1"/>
          </p:cNvSpPr>
          <p:nvPr>
            <p:ph type="title"/>
          </p:nvPr>
        </p:nvSpPr>
        <p:spPr>
          <a:xfrm>
            <a:off x="919119" y="88488"/>
            <a:ext cx="10353762" cy="762000"/>
          </a:xfrm>
        </p:spPr>
        <p:txBody>
          <a:bodyPr>
            <a:normAutofit fontScale="90000"/>
          </a:bodyPr>
          <a:lstStyle/>
          <a:p>
            <a:r>
              <a:rPr lang="ru-RU" sz="3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Способы и средства временной остановки кровотечения</a:t>
            </a:r>
            <a:endParaRPr lang="ru-RU" sz="6000" dirty="0">
              <a:solidFill>
                <a:schemeClr val="tx1"/>
              </a:solidFill>
            </a:endParaRPr>
          </a:p>
        </p:txBody>
      </p:sp>
      <p:sp>
        <p:nvSpPr>
          <p:cNvPr id="3" name="Объект 2">
            <a:extLst>
              <a:ext uri="{FF2B5EF4-FFF2-40B4-BE49-F238E27FC236}">
                <a16:creationId xmlns:a16="http://schemas.microsoft.com/office/drawing/2014/main" id="{B607EB6A-557E-4D08-AC77-32E30248C719}"/>
              </a:ext>
            </a:extLst>
          </p:cNvPr>
          <p:cNvSpPr>
            <a:spLocks noGrp="1"/>
          </p:cNvSpPr>
          <p:nvPr>
            <p:ph idx="1"/>
          </p:nvPr>
        </p:nvSpPr>
        <p:spPr>
          <a:xfrm>
            <a:off x="211393" y="997973"/>
            <a:ext cx="11769213" cy="5801035"/>
          </a:xfrm>
        </p:spPr>
        <p:txBody>
          <a:bodyPr>
            <a:normAutofit fontScale="85000" lnSpcReduction="10000"/>
          </a:bodyPr>
          <a:lstStyle/>
          <a:p>
            <a:pPr marL="36900" indent="0" algn="ctr">
              <a:lnSpc>
                <a:spcPts val="1800"/>
              </a:lnSpc>
              <a:spcBef>
                <a:spcPts val="600"/>
              </a:spcBef>
              <a:spcAft>
                <a:spcPts val="1800"/>
              </a:spcAft>
              <a:buNone/>
            </a:pPr>
            <a:r>
              <a:rPr lang="ru-RU"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Помощь при повреждении артериального сосуда</a:t>
            </a:r>
            <a:endParaRPr lang="ru-RU"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ts val="1800"/>
              </a:lnSpc>
              <a:spcAft>
                <a:spcPts val="800"/>
              </a:spcAft>
              <a:buNone/>
            </a:pPr>
            <a:r>
              <a:rPr lang="ru-RU"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При кровотечении из артерии наблюдается пульсирующее выделение крови ярко-алого оттенка. Подобное состояние самое опасное, поскольку в краткие сроки у человека отмечается сильная кровопотеря, что иногда становится причиной летального исхода. В подобной ситуации нужно немедленно приступить к выполнению действий по остановке крови.</a:t>
            </a:r>
            <a:endParaRPr lang="ru-RU"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ts val="1800"/>
              </a:lnSpc>
              <a:spcAft>
                <a:spcPts val="800"/>
              </a:spcAft>
              <a:buNone/>
            </a:pPr>
            <a:r>
              <a:rPr lang="ru-RU"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Если повреждена артерия и началось кровотечение, нужно действовать следующим образом:</a:t>
            </a:r>
            <a:endParaRPr lang="ru-RU"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28650" indent="-285750" algn="just">
              <a:lnSpc>
                <a:spcPts val="1800"/>
              </a:lnSpc>
              <a:spcAft>
                <a:spcPts val="800"/>
              </a:spcAft>
              <a:buFont typeface="Arial" panose="020B0604020202020204" pitchFamily="34" charset="0"/>
              <a:buChar char="•"/>
            </a:pPr>
            <a:r>
              <a:rPr lang="ru-RU"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Нажмите большим пальцем руки на сосуд выше повреждения – это требуется для остановки либо ослабления истечения.</a:t>
            </a:r>
            <a:endParaRPr lang="ru-RU"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28650" indent="-285750" algn="just">
              <a:lnSpc>
                <a:spcPts val="1800"/>
              </a:lnSpc>
              <a:spcAft>
                <a:spcPts val="800"/>
              </a:spcAft>
              <a:buFont typeface="Arial" panose="020B0604020202020204" pitchFamily="34" charset="0"/>
              <a:buChar char="•"/>
            </a:pPr>
            <a:r>
              <a:rPr lang="ru-RU"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Наложите на поврежденный сосуд выше ранения </a:t>
            </a:r>
            <a:r>
              <a:rPr lang="ru-RU" sz="24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жгут </a:t>
            </a:r>
            <a:r>
              <a:rPr lang="ru-RU"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из резины либо иной подходящий предмет, который будет под рукой (к примеру, провод, веревку, ремень и пр.), это поможет снизить кровопотерю.</a:t>
            </a:r>
            <a:endParaRPr lang="ru-RU"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28650" indent="-285750" algn="just">
              <a:lnSpc>
                <a:spcPts val="1800"/>
              </a:lnSpc>
              <a:spcAft>
                <a:spcPts val="800"/>
              </a:spcAft>
              <a:buFont typeface="Arial" panose="020B0604020202020204" pitchFamily="34" charset="0"/>
              <a:buChar char="•"/>
            </a:pPr>
            <a:r>
              <a:rPr lang="ru-RU"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Обязательно оставьте бумажку, на которой будет указано точное время, когда был наложен жгут.</a:t>
            </a:r>
            <a:endParaRPr lang="ru-RU"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28650" indent="-285750" algn="just">
              <a:lnSpc>
                <a:spcPts val="1800"/>
              </a:lnSpc>
              <a:spcAft>
                <a:spcPts val="800"/>
              </a:spcAft>
              <a:buFont typeface="Arial" panose="020B0604020202020204" pitchFamily="34" charset="0"/>
              <a:buChar char="•"/>
            </a:pPr>
            <a:r>
              <a:rPr lang="ru-RU"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Перевяжите место повреждения.</a:t>
            </a:r>
            <a:endParaRPr lang="ru-RU"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28650" indent="-285750" algn="just">
              <a:lnSpc>
                <a:spcPts val="1800"/>
              </a:lnSpc>
              <a:spcAft>
                <a:spcPts val="800"/>
              </a:spcAft>
              <a:buFont typeface="Arial" panose="020B0604020202020204" pitchFamily="34" charset="0"/>
              <a:buChar char="•"/>
            </a:pPr>
            <a:r>
              <a:rPr lang="ru-RU"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Когда действия по оказанию первой помощи потерпевшему будут окончены, его нужно незамедлительно транспортировать в травмпункт или любое ближайшее медучреждение.</a:t>
            </a:r>
            <a:endParaRPr lang="en-US" sz="2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628650" indent="-285750" algn="just">
              <a:lnSpc>
                <a:spcPts val="1800"/>
              </a:lnSpc>
              <a:spcAft>
                <a:spcPts val="800"/>
              </a:spcAft>
              <a:buFont typeface="Arial" panose="020B0604020202020204" pitchFamily="34" charset="0"/>
              <a:buChar char="•"/>
            </a:pPr>
            <a:r>
              <a:rPr lang="ru-RU"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Следует отметить, что жгут необходимо снять максимум спустя 2 часа после того, как он наложен. В противном случае ткани начинают отмирать.</a:t>
            </a:r>
            <a:endParaRPr lang="ru-RU"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590996554"/>
      </p:ext>
    </p:extLst>
  </p:cSld>
  <p:clrMapOvr>
    <a:masterClrMapping/>
  </p:clrMapOvr>
  <p:transition spd="med">
    <p:split orient="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Фиолетовый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Сланец</Template>
  <TotalTime>101</TotalTime>
  <Words>3157</Words>
  <Application>Microsoft Office PowerPoint</Application>
  <PresentationFormat>Широкоэкранный</PresentationFormat>
  <Paragraphs>136</Paragraphs>
  <Slides>21</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21</vt:i4>
      </vt:variant>
    </vt:vector>
  </HeadingPairs>
  <TitlesOfParts>
    <vt:vector size="28" baseType="lpstr">
      <vt:lpstr>Arial</vt:lpstr>
      <vt:lpstr>Calibri</vt:lpstr>
      <vt:lpstr>Calisto MT</vt:lpstr>
      <vt:lpstr>Symbol</vt:lpstr>
      <vt:lpstr>Times New Roman</vt:lpstr>
      <vt:lpstr>Wingdings 2</vt:lpstr>
      <vt:lpstr>Сланец</vt:lpstr>
      <vt:lpstr>Первая помощь при ранениях, кровотечениях и переломах</vt:lpstr>
      <vt:lpstr>Презентация PowerPoint</vt:lpstr>
      <vt:lpstr>Классификация ранений</vt:lpstr>
      <vt:lpstr>Презентация PowerPoint</vt:lpstr>
      <vt:lpstr>Презентация PowerPoint</vt:lpstr>
      <vt:lpstr>Презентация PowerPoint</vt:lpstr>
      <vt:lpstr>Виды кровотечений. Последствия кровотечений</vt:lpstr>
      <vt:lpstr>Презентация PowerPoint</vt:lpstr>
      <vt:lpstr>Способы и средства временной остановки кровотечения</vt:lpstr>
      <vt:lpstr>Презентация PowerPoint</vt:lpstr>
      <vt:lpstr>Презентация PowerPoint</vt:lpstr>
      <vt:lpstr>Презентация PowerPoint</vt:lpstr>
      <vt:lpstr>Презентация PowerPoint</vt:lpstr>
      <vt:lpstr>Оказание первой помощи при переломах</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Первая помощь при ранениях, кровотечениях и переломах</dc:title>
  <dc:creator>Вячеслав Богомолов</dc:creator>
  <cp:lastModifiedBy>Вячеслав Богомолов</cp:lastModifiedBy>
  <cp:revision>4</cp:revision>
  <dcterms:created xsi:type="dcterms:W3CDTF">2022-04-16T18:58:23Z</dcterms:created>
  <dcterms:modified xsi:type="dcterms:W3CDTF">2022-04-16T20:49:55Z</dcterms:modified>
</cp:coreProperties>
</file>