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handoutMasterIdLst>
    <p:handoutMasterId r:id="rId10"/>
  </p:handoutMasterIdLst>
  <p:sldIdLst>
    <p:sldId id="264" r:id="rId2"/>
    <p:sldId id="275" r:id="rId3"/>
    <p:sldId id="276" r:id="rId4"/>
    <p:sldId id="277" r:id="rId5"/>
    <p:sldId id="278" r:id="rId6"/>
    <p:sldId id="27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A2E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Производство</a:t>
            </a:r>
            <a:r>
              <a:rPr lang="ru-RU" baseline="0"/>
              <a:t> военной техники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Лист2!$C$2</c:f>
              <c:strCache>
                <c:ptCount val="1"/>
                <c:pt idx="0">
                  <c:v>1940 г.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Лист2!$B$3:$B$12</c:f>
              <c:strCache>
                <c:ptCount val="10"/>
                <c:pt idx="0">
                  <c:v>КВ-1</c:v>
                </c:pt>
                <c:pt idx="1">
                  <c:v>КВ-1с</c:v>
                </c:pt>
                <c:pt idx="2">
                  <c:v>КВ-8</c:v>
                </c:pt>
                <c:pt idx="3">
                  <c:v>КВ-85</c:v>
                </c:pt>
                <c:pt idx="4">
                  <c:v>ИС-1</c:v>
                </c:pt>
                <c:pt idx="5">
                  <c:v>ИС-2</c:v>
                </c:pt>
                <c:pt idx="6">
                  <c:v>ИС-3</c:v>
                </c:pt>
                <c:pt idx="7">
                  <c:v>КВ-2</c:v>
                </c:pt>
                <c:pt idx="8">
                  <c:v>СУ-152</c:v>
                </c:pt>
                <c:pt idx="9">
                  <c:v>ИСУ-122/152</c:v>
                </c:pt>
              </c:strCache>
            </c:strRef>
          </c:cat>
          <c:val>
            <c:numRef>
              <c:f>Лист2!$C$3:$C$12</c:f>
              <c:numCache>
                <c:formatCode>General</c:formatCode>
                <c:ptCount val="10"/>
                <c:pt idx="0">
                  <c:v>141</c:v>
                </c:pt>
                <c:pt idx="7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19-472A-B5F9-0A47D712A409}"/>
            </c:ext>
          </c:extLst>
        </c:ser>
        <c:ser>
          <c:idx val="1"/>
          <c:order val="1"/>
          <c:tx>
            <c:strRef>
              <c:f>Лист2!$D$2</c:f>
              <c:strCache>
                <c:ptCount val="1"/>
                <c:pt idx="0">
                  <c:v>1941 г.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Лист2!$B$3:$B$12</c:f>
              <c:strCache>
                <c:ptCount val="10"/>
                <c:pt idx="0">
                  <c:v>КВ-1</c:v>
                </c:pt>
                <c:pt idx="1">
                  <c:v>КВ-1с</c:v>
                </c:pt>
                <c:pt idx="2">
                  <c:v>КВ-8</c:v>
                </c:pt>
                <c:pt idx="3">
                  <c:v>КВ-85</c:v>
                </c:pt>
                <c:pt idx="4">
                  <c:v>ИС-1</c:v>
                </c:pt>
                <c:pt idx="5">
                  <c:v>ИС-2</c:v>
                </c:pt>
                <c:pt idx="6">
                  <c:v>ИС-3</c:v>
                </c:pt>
                <c:pt idx="7">
                  <c:v>КВ-2</c:v>
                </c:pt>
                <c:pt idx="8">
                  <c:v>СУ-152</c:v>
                </c:pt>
                <c:pt idx="9">
                  <c:v>ИСУ-122/152</c:v>
                </c:pt>
              </c:strCache>
            </c:strRef>
          </c:cat>
          <c:val>
            <c:numRef>
              <c:f>Лист2!$D$3:$D$12</c:f>
              <c:numCache>
                <c:formatCode>General</c:formatCode>
                <c:ptCount val="10"/>
                <c:pt idx="0">
                  <c:v>1121</c:v>
                </c:pt>
                <c:pt idx="7">
                  <c:v>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19-472A-B5F9-0A47D712A409}"/>
            </c:ext>
          </c:extLst>
        </c:ser>
        <c:ser>
          <c:idx val="2"/>
          <c:order val="2"/>
          <c:tx>
            <c:strRef>
              <c:f>Лист2!$E$2</c:f>
              <c:strCache>
                <c:ptCount val="1"/>
                <c:pt idx="0">
                  <c:v>1942 г.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Лист2!$B$3:$B$12</c:f>
              <c:strCache>
                <c:ptCount val="10"/>
                <c:pt idx="0">
                  <c:v>КВ-1</c:v>
                </c:pt>
                <c:pt idx="1">
                  <c:v>КВ-1с</c:v>
                </c:pt>
                <c:pt idx="2">
                  <c:v>КВ-8</c:v>
                </c:pt>
                <c:pt idx="3">
                  <c:v>КВ-85</c:v>
                </c:pt>
                <c:pt idx="4">
                  <c:v>ИС-1</c:v>
                </c:pt>
                <c:pt idx="5">
                  <c:v>ИС-2</c:v>
                </c:pt>
                <c:pt idx="6">
                  <c:v>ИС-3</c:v>
                </c:pt>
                <c:pt idx="7">
                  <c:v>КВ-2</c:v>
                </c:pt>
                <c:pt idx="8">
                  <c:v>СУ-152</c:v>
                </c:pt>
                <c:pt idx="9">
                  <c:v>ИСУ-122/152</c:v>
                </c:pt>
              </c:strCache>
            </c:strRef>
          </c:cat>
          <c:val>
            <c:numRef>
              <c:f>Лист2!$E$3:$E$12</c:f>
              <c:numCache>
                <c:formatCode>General</c:formatCode>
                <c:ptCount val="10"/>
                <c:pt idx="0">
                  <c:v>1753</c:v>
                </c:pt>
                <c:pt idx="1">
                  <c:v>780</c:v>
                </c:pt>
                <c:pt idx="2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19-472A-B5F9-0A47D712A409}"/>
            </c:ext>
          </c:extLst>
        </c:ser>
        <c:ser>
          <c:idx val="3"/>
          <c:order val="3"/>
          <c:tx>
            <c:strRef>
              <c:f>Лист2!$F$2</c:f>
              <c:strCache>
                <c:ptCount val="1"/>
                <c:pt idx="0">
                  <c:v>1943 г.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Лист2!$B$3:$B$12</c:f>
              <c:strCache>
                <c:ptCount val="10"/>
                <c:pt idx="0">
                  <c:v>КВ-1</c:v>
                </c:pt>
                <c:pt idx="1">
                  <c:v>КВ-1с</c:v>
                </c:pt>
                <c:pt idx="2">
                  <c:v>КВ-8</c:v>
                </c:pt>
                <c:pt idx="3">
                  <c:v>КВ-85</c:v>
                </c:pt>
                <c:pt idx="4">
                  <c:v>ИС-1</c:v>
                </c:pt>
                <c:pt idx="5">
                  <c:v>ИС-2</c:v>
                </c:pt>
                <c:pt idx="6">
                  <c:v>ИС-3</c:v>
                </c:pt>
                <c:pt idx="7">
                  <c:v>КВ-2</c:v>
                </c:pt>
                <c:pt idx="8">
                  <c:v>СУ-152</c:v>
                </c:pt>
                <c:pt idx="9">
                  <c:v>ИСУ-122/152</c:v>
                </c:pt>
              </c:strCache>
            </c:strRef>
          </c:cat>
          <c:val>
            <c:numRef>
              <c:f>Лист2!$F$3:$F$12</c:f>
              <c:numCache>
                <c:formatCode>General</c:formatCode>
                <c:ptCount val="10"/>
                <c:pt idx="1">
                  <c:v>452</c:v>
                </c:pt>
                <c:pt idx="2">
                  <c:v>35</c:v>
                </c:pt>
                <c:pt idx="3">
                  <c:v>148</c:v>
                </c:pt>
                <c:pt idx="4">
                  <c:v>130</c:v>
                </c:pt>
                <c:pt idx="5">
                  <c:v>102</c:v>
                </c:pt>
                <c:pt idx="8">
                  <c:v>704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19-472A-B5F9-0A47D712A409}"/>
            </c:ext>
          </c:extLst>
        </c:ser>
        <c:ser>
          <c:idx val="4"/>
          <c:order val="4"/>
          <c:tx>
            <c:strRef>
              <c:f>Лист2!$G$2</c:f>
              <c:strCache>
                <c:ptCount val="1"/>
                <c:pt idx="0">
                  <c:v>1944 г.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Лист2!$B$3:$B$12</c:f>
              <c:strCache>
                <c:ptCount val="10"/>
                <c:pt idx="0">
                  <c:v>КВ-1</c:v>
                </c:pt>
                <c:pt idx="1">
                  <c:v>КВ-1с</c:v>
                </c:pt>
                <c:pt idx="2">
                  <c:v>КВ-8</c:v>
                </c:pt>
                <c:pt idx="3">
                  <c:v>КВ-85</c:v>
                </c:pt>
                <c:pt idx="4">
                  <c:v>ИС-1</c:v>
                </c:pt>
                <c:pt idx="5">
                  <c:v>ИС-2</c:v>
                </c:pt>
                <c:pt idx="6">
                  <c:v>ИС-3</c:v>
                </c:pt>
                <c:pt idx="7">
                  <c:v>КВ-2</c:v>
                </c:pt>
                <c:pt idx="8">
                  <c:v>СУ-152</c:v>
                </c:pt>
                <c:pt idx="9">
                  <c:v>ИСУ-122/152</c:v>
                </c:pt>
              </c:strCache>
            </c:strRef>
          </c:cat>
          <c:val>
            <c:numRef>
              <c:f>Лист2!$G$3:$G$12</c:f>
              <c:numCache>
                <c:formatCode>General</c:formatCode>
                <c:ptCount val="10"/>
                <c:pt idx="5">
                  <c:v>2252</c:v>
                </c:pt>
                <c:pt idx="9">
                  <c:v>2510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19-472A-B5F9-0A47D712A409}"/>
            </c:ext>
          </c:extLst>
        </c:ser>
        <c:ser>
          <c:idx val="5"/>
          <c:order val="5"/>
          <c:tx>
            <c:strRef>
              <c:f>Лист2!$H$2</c:f>
              <c:strCache>
                <c:ptCount val="1"/>
                <c:pt idx="0">
                  <c:v>1945 г.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Лист2!$B$3:$B$12</c:f>
              <c:strCache>
                <c:ptCount val="10"/>
                <c:pt idx="0">
                  <c:v>КВ-1</c:v>
                </c:pt>
                <c:pt idx="1">
                  <c:v>КВ-1с</c:v>
                </c:pt>
                <c:pt idx="2">
                  <c:v>КВ-8</c:v>
                </c:pt>
                <c:pt idx="3">
                  <c:v>КВ-85</c:v>
                </c:pt>
                <c:pt idx="4">
                  <c:v>ИС-1</c:v>
                </c:pt>
                <c:pt idx="5">
                  <c:v>ИС-2</c:v>
                </c:pt>
                <c:pt idx="6">
                  <c:v>ИС-3</c:v>
                </c:pt>
                <c:pt idx="7">
                  <c:v>КВ-2</c:v>
                </c:pt>
                <c:pt idx="8">
                  <c:v>СУ-152</c:v>
                </c:pt>
                <c:pt idx="9">
                  <c:v>ИСУ-122/152</c:v>
                </c:pt>
              </c:strCache>
            </c:strRef>
          </c:cat>
          <c:val>
            <c:numRef>
              <c:f>Лист2!$H$3:$H$12</c:f>
              <c:numCache>
                <c:formatCode>General</c:formatCode>
                <c:ptCount val="10"/>
                <c:pt idx="5">
                  <c:v>1500</c:v>
                </c:pt>
                <c:pt idx="6">
                  <c:v>350</c:v>
                </c:pt>
                <c:pt idx="9">
                  <c:v>1530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19-472A-B5F9-0A47D712A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5548943"/>
        <c:axId val="1325547279"/>
      </c:barChart>
      <c:catAx>
        <c:axId val="1325548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25547279"/>
        <c:crosses val="autoZero"/>
        <c:auto val="1"/>
        <c:lblAlgn val="ctr"/>
        <c:lblOffset val="100"/>
        <c:noMultiLvlLbl val="0"/>
      </c:catAx>
      <c:valAx>
        <c:axId val="1325547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25548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4">
        <a:lumMod val="75000"/>
      </a:scheme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F4760A9-7D40-4256-8BD8-44A38A3844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E08BDE-29AF-4189-B95F-4D51D7AE9E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766A8-08C1-4DAE-A010-AFAD2B9CAD68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0A5576-6A38-473A-8119-4E399C29A7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CACA8C-0DCC-4633-B5FA-2D434AE5A9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228F3-8E6B-4DCE-A42D-3FEEA4543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83639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BAE33-4CB2-4D62-89F8-B4AB3837B235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D5120-1DD0-40E3-9819-B9BA1D20E51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85184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B3450E-071D-4CD8-8861-B3D111F069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8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EB7A1D-8A99-4B5F-BAE4-411AFAC972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62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28B-F5C5-429F-8F96-550503977DD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4F4D-8417-4106-826F-CE67CF41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74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28B-F5C5-429F-8F96-550503977DD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4F4D-8417-4106-826F-CE67CF41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4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382528B-F5C5-429F-8F96-550503977DD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F674F4D-8417-4106-826F-CE67CF41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04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28B-F5C5-429F-8F96-550503977DD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4F4D-8417-4106-826F-CE67CF41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5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82528B-F5C5-429F-8F96-550503977DD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674F4D-8417-4106-826F-CE67CF41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790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28B-F5C5-429F-8F96-550503977DD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4F4D-8417-4106-826F-CE67CF41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76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28B-F5C5-429F-8F96-550503977DD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4F4D-8417-4106-826F-CE67CF41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73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28B-F5C5-429F-8F96-550503977DD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4F4D-8417-4106-826F-CE67CF41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02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28B-F5C5-429F-8F96-550503977DD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4F4D-8417-4106-826F-CE67CF41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11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28B-F5C5-429F-8F96-550503977DD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4F4D-8417-4106-826F-CE67CF41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8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28B-F5C5-429F-8F96-550503977DD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4F4D-8417-4106-826F-CE67CF41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61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382528B-F5C5-429F-8F96-550503977DD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F674F4D-8417-4106-826F-CE67CF41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562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1.xml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file:///C:\Users\bogom\Desktop\&#1058;&#1077;&#1093;&#1085;&#1080;&#1082;&#1072;.xlsx!&#1051;&#1080;&#1089;&#1090;2!R1C1:R13C9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0" y="2011681"/>
            <a:ext cx="12192000" cy="1890402"/>
          </a:xfr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>
            <a:normAutofit/>
            <a:sp3d extrusionH="57150">
              <a:bevelT w="38100" h="38100"/>
            </a:sp3d>
          </a:bodyPr>
          <a:lstStyle/>
          <a:p>
            <a:pPr algn="ctr"/>
            <a:r>
              <a:rPr lang="ru-RU" sz="5400" b="1" spc="0" dirty="0">
                <a:ln w="28575">
                  <a:solidFill>
                    <a:srgbClr val="FF0000"/>
                  </a:solidFill>
                  <a:prstDash val="solid"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Великая победа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8289561" y="4217831"/>
            <a:ext cx="3697363" cy="2317981"/>
          </a:xfrm>
        </p:spPr>
        <p:txBody>
          <a:bodyPr>
            <a:noAutofit/>
          </a:bodyPr>
          <a:lstStyle/>
          <a:p>
            <a:pPr algn="r"/>
            <a:r>
              <a:rPr lang="ru-RU" sz="1600" dirty="0">
                <a:solidFill>
                  <a:srgbClr val="C00000"/>
                </a:solidFill>
              </a:rPr>
              <a:t>Люди!</a:t>
            </a:r>
          </a:p>
          <a:p>
            <a:pPr algn="r"/>
            <a:r>
              <a:rPr lang="ru-RU" sz="1600" dirty="0">
                <a:solidFill>
                  <a:srgbClr val="C00000"/>
                </a:solidFill>
              </a:rPr>
              <a:t>Покуда сердца стучатся, -</a:t>
            </a:r>
          </a:p>
          <a:p>
            <a:pPr algn="r"/>
            <a:r>
              <a:rPr lang="ru-RU" sz="1600" dirty="0">
                <a:solidFill>
                  <a:srgbClr val="C00000"/>
                </a:solidFill>
              </a:rPr>
              <a:t>Помните!</a:t>
            </a:r>
          </a:p>
          <a:p>
            <a:pPr algn="r"/>
            <a:r>
              <a:rPr lang="ru-RU" sz="1600" dirty="0">
                <a:solidFill>
                  <a:srgbClr val="C00000"/>
                </a:solidFill>
              </a:rPr>
              <a:t>Какой ценой завоевано счастье, -</a:t>
            </a:r>
          </a:p>
          <a:p>
            <a:pPr algn="r"/>
            <a:r>
              <a:rPr lang="ru-RU" sz="1600" dirty="0">
                <a:solidFill>
                  <a:srgbClr val="C00000"/>
                </a:solidFill>
              </a:rPr>
              <a:t>Пожалуйста, помните! </a:t>
            </a:r>
          </a:p>
          <a:p>
            <a:pPr algn="r"/>
            <a:r>
              <a:rPr lang="ru-RU" sz="1600" i="1" dirty="0">
                <a:solidFill>
                  <a:srgbClr val="C00000"/>
                </a:solidFill>
              </a:rPr>
              <a:t>(Р. Рождественский)</a:t>
            </a:r>
            <a:endParaRPr lang="ru-RU" sz="1600" dirty="0">
              <a:solidFill>
                <a:srgbClr val="C0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6" y="4563745"/>
            <a:ext cx="1972067" cy="19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7170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516407" y="4822371"/>
            <a:ext cx="9159184" cy="1053318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Памяти погибших за победу…</a:t>
            </a:r>
          </a:p>
        </p:txBody>
      </p:sp>
      <p:pic>
        <p:nvPicPr>
          <p:cNvPr id="4" name="Журавли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447" y="1329782"/>
            <a:ext cx="2845105" cy="2845105"/>
          </a:xfrm>
        </p:spPr>
      </p:pic>
      <p:sp>
        <p:nvSpPr>
          <p:cNvPr id="11" name="Управляющая кнопка: домой 4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B4526E88-C159-4665-985B-D7210B284EC6}"/>
              </a:ext>
            </a:extLst>
          </p:cNvPr>
          <p:cNvSpPr/>
          <p:nvPr/>
        </p:nvSpPr>
        <p:spPr>
          <a:xfrm>
            <a:off x="187621" y="6308766"/>
            <a:ext cx="507962" cy="447979"/>
          </a:xfrm>
          <a:prstGeom prst="actionButtonHome">
            <a:avLst/>
          </a:prstGeom>
          <a:solidFill>
            <a:srgbClr val="D84A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Управляющая кнопка: назад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32CA4BE-24D2-4A91-A47D-661D76E9F7E5}"/>
              </a:ext>
            </a:extLst>
          </p:cNvPr>
          <p:cNvSpPr/>
          <p:nvPr/>
        </p:nvSpPr>
        <p:spPr>
          <a:xfrm>
            <a:off x="840909" y="6308766"/>
            <a:ext cx="507962" cy="429457"/>
          </a:xfrm>
          <a:prstGeom prst="actionButtonBackPrevious">
            <a:avLst/>
          </a:prstGeom>
          <a:solidFill>
            <a:srgbClr val="D84A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Управляющая кнопка: далее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B661395-D3DA-48D7-B051-49F675A4C07D}"/>
              </a:ext>
            </a:extLst>
          </p:cNvPr>
          <p:cNvSpPr/>
          <p:nvPr/>
        </p:nvSpPr>
        <p:spPr>
          <a:xfrm>
            <a:off x="1494197" y="6308765"/>
            <a:ext cx="507963" cy="429458"/>
          </a:xfrm>
          <a:prstGeom prst="actionButtonForwardNext">
            <a:avLst/>
          </a:prstGeom>
          <a:solidFill>
            <a:srgbClr val="D84A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" name="Рисунок 13">
            <a:hlinkClick r:id="rId6" action="ppaction://hlinksldjump"/>
            <a:extLst>
              <a:ext uri="{FF2B5EF4-FFF2-40B4-BE49-F238E27FC236}">
                <a16:creationId xmlns:a16="http://schemas.microsoft.com/office/drawing/2014/main" id="{05172F4D-AD98-4D69-86B1-9CC428769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85" y="6251032"/>
            <a:ext cx="1089843" cy="54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432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68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62CE9-44E1-471A-A3C7-1D5C1F5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281" y="451994"/>
            <a:ext cx="9264633" cy="13716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Великая Отечественная война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13EE5-27CD-4064-BCCD-FDD04465D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3029832"/>
            <a:ext cx="9784080" cy="1840792"/>
          </a:xfrm>
          <a:effectLst>
            <a:outerShdw sx="1000" sy="1000" algn="ctr" rotWithShape="0">
              <a:srgbClr val="000000"/>
            </a:outerShdw>
          </a:effectLst>
        </p:spPr>
        <p:txBody>
          <a:bodyPr/>
          <a:lstStyle/>
          <a:p>
            <a:pPr marL="0" indent="4500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Война 1941-1945 годов — освободительная война советского народа против фашистской Германии, и ее союзников стала важнейшей частью второй мировой войны. Война началась с момента вторжения немецко-фашистских войск на территорию СССР 22 июня 1941 г., когда были нарушены условия договора о ненападении.</a:t>
            </a:r>
            <a:endParaRPr lang="en-US" sz="1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Война окончилась нашей победой 9 мая 1945 года, но какой ценой? Ценой человеческих страданий и огромных потерь, которые выпали на долю советского народа.</a:t>
            </a:r>
          </a:p>
          <a:p>
            <a:endParaRPr lang="ru-RU" dirty="0"/>
          </a:p>
        </p:txBody>
      </p:sp>
      <p:sp>
        <p:nvSpPr>
          <p:cNvPr id="9" name="Управляющая кнопка: домой 4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78743E39-7C2A-4A4D-BEF9-C23FDEEE8421}"/>
              </a:ext>
            </a:extLst>
          </p:cNvPr>
          <p:cNvSpPr/>
          <p:nvPr/>
        </p:nvSpPr>
        <p:spPr>
          <a:xfrm>
            <a:off x="187621" y="6308766"/>
            <a:ext cx="507962" cy="447979"/>
          </a:xfrm>
          <a:prstGeom prst="actionButtonHome">
            <a:avLst/>
          </a:prstGeom>
          <a:solidFill>
            <a:srgbClr val="D84A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Управляющая кнопка: назад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4BB9A2D-42DC-46DA-817D-74CA148BD6C0}"/>
              </a:ext>
            </a:extLst>
          </p:cNvPr>
          <p:cNvSpPr/>
          <p:nvPr/>
        </p:nvSpPr>
        <p:spPr>
          <a:xfrm>
            <a:off x="840909" y="6308766"/>
            <a:ext cx="507962" cy="429457"/>
          </a:xfrm>
          <a:prstGeom prst="actionButtonBackPrevious">
            <a:avLst/>
          </a:prstGeom>
          <a:solidFill>
            <a:srgbClr val="D84A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алее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25F6793-EB5F-486E-8273-47DB5125D368}"/>
              </a:ext>
            </a:extLst>
          </p:cNvPr>
          <p:cNvSpPr/>
          <p:nvPr/>
        </p:nvSpPr>
        <p:spPr>
          <a:xfrm>
            <a:off x="1494197" y="6308765"/>
            <a:ext cx="507963" cy="429458"/>
          </a:xfrm>
          <a:prstGeom prst="actionButtonForwardNext">
            <a:avLst/>
          </a:prstGeom>
          <a:solidFill>
            <a:srgbClr val="D84A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>
            <a:hlinkClick r:id="rId2" action="ppaction://hlinksldjump"/>
            <a:extLst>
              <a:ext uri="{FF2B5EF4-FFF2-40B4-BE49-F238E27FC236}">
                <a16:creationId xmlns:a16="http://schemas.microsoft.com/office/drawing/2014/main" id="{84B499BF-2DF3-4B13-8A92-0EF25A875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85" y="6251032"/>
            <a:ext cx="1089843" cy="54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765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840908" y="6308766"/>
            <a:ext cx="507963" cy="429457"/>
          </a:xfrm>
          <a:prstGeom prst="actionButtonBackPrevious">
            <a:avLst/>
          </a:prstGeom>
          <a:solidFill>
            <a:srgbClr val="D84A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1494197" y="6308765"/>
            <a:ext cx="507963" cy="429458"/>
          </a:xfrm>
          <a:prstGeom prst="actionButtonForwardNext">
            <a:avLst/>
          </a:prstGeom>
          <a:solidFill>
            <a:srgbClr val="D84A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85" y="6251032"/>
            <a:ext cx="1089843" cy="544923"/>
          </a:xfrm>
          <a:prstGeom prst="rect">
            <a:avLst/>
          </a:prstGeom>
        </p:spPr>
      </p:pic>
      <p:sp>
        <p:nvSpPr>
          <p:cNvPr id="10" name="Управляющая кнопка: домой 4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0B867AEE-E518-460F-AA5E-AEDB623E8090}"/>
              </a:ext>
            </a:extLst>
          </p:cNvPr>
          <p:cNvSpPr/>
          <p:nvPr/>
        </p:nvSpPr>
        <p:spPr>
          <a:xfrm>
            <a:off x="187621" y="6308766"/>
            <a:ext cx="507962" cy="447979"/>
          </a:xfrm>
          <a:prstGeom prst="actionButtonHome">
            <a:avLst/>
          </a:prstGeom>
          <a:solidFill>
            <a:srgbClr val="D84A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D688F-98CF-4A53-B092-D8F4FDEF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45799"/>
            <a:ext cx="11582400" cy="1254338"/>
          </a:xfrm>
        </p:spPr>
        <p:txBody>
          <a:bodyPr>
            <a:normAutofit/>
          </a:bodyPr>
          <a:lstStyle/>
          <a:p>
            <a:r>
              <a:rPr lang="ru-RU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сражения Великой Отечественной войны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893F36-C408-435C-882C-BCC7C07DE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003265"/>
            <a:ext cx="3214916" cy="4020456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Оборона Заполярья</a:t>
            </a:r>
            <a:b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(29 июня 1941 — 1 ноября 1944);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Битва за Москву</a:t>
            </a:r>
            <a:b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(30 сентября 1941 — 20 апреля 1942);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Блокада Ленинграда</a:t>
            </a:r>
            <a:b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(8 сентября 1941 — 27 января 1944);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Ржевская битва</a:t>
            </a:r>
            <a:b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(8 января 1942 — 31 марта 1943);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Сталинградская битва</a:t>
            </a:r>
            <a:b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(17 июля 1942 — 2 февраля 1943);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Битва за Кавказ</a:t>
            </a:r>
            <a:b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(25 июля 1942 — 9 октября 1943);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Курская битва</a:t>
            </a:r>
            <a:b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 июля — 23 августа 1943);</a:t>
            </a:r>
          </a:p>
          <a:p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D699EF7-11E6-4926-B940-BFEC21F45405}"/>
              </a:ext>
            </a:extLst>
          </p:cNvPr>
          <p:cNvSpPr txBox="1">
            <a:spLocks/>
          </p:cNvSpPr>
          <p:nvPr/>
        </p:nvSpPr>
        <p:spPr>
          <a:xfrm>
            <a:off x="3346235" y="1988456"/>
            <a:ext cx="3214915" cy="4423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Битва за Правобережную Украину</a:t>
            </a:r>
            <a:b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(24 декабря 1943 — 17 апреля 1944);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Белорусская операция</a:t>
            </a:r>
            <a:b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(23 июня — 29 августа 1944);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Прибалтийская операция</a:t>
            </a:r>
            <a:b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(14 сентября — 24 ноября 1944);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Будапештская операция</a:t>
            </a:r>
            <a:b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(29 октября 1944 — 13 февраля 1945);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Висло-</a:t>
            </a:r>
            <a:r>
              <a:rPr lang="ru-RU" sz="1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Одерская</a:t>
            </a:r>
            <a: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операция</a:t>
            </a:r>
            <a:b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(12 января — 3 февраля 1945);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Восточно-Прусская операция</a:t>
            </a:r>
            <a:b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(13 января — 25 апреля 1945);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Битва за Берлин</a:t>
            </a:r>
            <a:b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(16 апреля — 8 мая 1945).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FAD649-6BFF-47D5-AD52-5957A63A0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7" y="2003118"/>
            <a:ext cx="1990919" cy="2851763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0E15B64-15C5-4183-A1E7-CC97CF3F5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554" y="3457002"/>
            <a:ext cx="1990919" cy="2851763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F43B1AA-2F21-48FD-B663-59CB3C175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17" y="1988456"/>
            <a:ext cx="1916441" cy="283930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182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2D807-4E94-4CFC-A96E-21D8C37E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633" y="5904474"/>
            <a:ext cx="8810539" cy="891481"/>
          </a:xfrm>
        </p:spPr>
        <p:txBody>
          <a:bodyPr>
            <a:noAutofit/>
          </a:bodyPr>
          <a:lstStyle/>
          <a:p>
            <a:r>
              <a:rPr lang="ru-RU" sz="4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Подвиг Советского народа</a:t>
            </a:r>
            <a:endParaRPr lang="ru-RU" sz="4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Управляющая кнопка: домой 4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807AA0B1-7610-416E-93BC-5F3E40269F53}"/>
              </a:ext>
            </a:extLst>
          </p:cNvPr>
          <p:cNvSpPr/>
          <p:nvPr/>
        </p:nvSpPr>
        <p:spPr>
          <a:xfrm>
            <a:off x="187621" y="6308766"/>
            <a:ext cx="507962" cy="447979"/>
          </a:xfrm>
          <a:prstGeom prst="actionButtonHome">
            <a:avLst/>
          </a:prstGeom>
          <a:solidFill>
            <a:srgbClr val="D84A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Управляющая кнопка: назад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922AFD0-CD0E-4981-9B24-DF35ECDB73C6}"/>
              </a:ext>
            </a:extLst>
          </p:cNvPr>
          <p:cNvSpPr/>
          <p:nvPr/>
        </p:nvSpPr>
        <p:spPr>
          <a:xfrm>
            <a:off x="840909" y="6308766"/>
            <a:ext cx="507962" cy="429457"/>
          </a:xfrm>
          <a:prstGeom prst="actionButtonBackPrevious">
            <a:avLst/>
          </a:prstGeom>
          <a:solidFill>
            <a:srgbClr val="D84A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алее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53EF953-48B6-43E8-827F-EE69485E34B7}"/>
              </a:ext>
            </a:extLst>
          </p:cNvPr>
          <p:cNvSpPr/>
          <p:nvPr/>
        </p:nvSpPr>
        <p:spPr>
          <a:xfrm>
            <a:off x="1494197" y="6308765"/>
            <a:ext cx="507963" cy="429458"/>
          </a:xfrm>
          <a:prstGeom prst="actionButtonForwardNext">
            <a:avLst/>
          </a:prstGeom>
          <a:solidFill>
            <a:srgbClr val="D84A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>
            <a:hlinkClick r:id="rId2" action="ppaction://hlinksldjump"/>
            <a:extLst>
              <a:ext uri="{FF2B5EF4-FFF2-40B4-BE49-F238E27FC236}">
                <a16:creationId xmlns:a16="http://schemas.microsoft.com/office/drawing/2014/main" id="{80B8556D-8903-4BD1-A40B-9E1AAEAD2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85" y="6251032"/>
            <a:ext cx="1089843" cy="5449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DBF871-4D0F-4821-BDD9-D698412F8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30" y="370729"/>
            <a:ext cx="8810540" cy="53450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98378344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9EA5D-F270-4704-87CF-FC7A303D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864" y="435557"/>
            <a:ext cx="7642565" cy="1312395"/>
          </a:xfrm>
        </p:spPr>
        <p:txBody>
          <a:bodyPr>
            <a:norm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Производство танков и САУ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Управляющая кнопка: домой 4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A7598E3B-D983-4448-873F-010174AD2449}"/>
              </a:ext>
            </a:extLst>
          </p:cNvPr>
          <p:cNvSpPr/>
          <p:nvPr/>
        </p:nvSpPr>
        <p:spPr>
          <a:xfrm>
            <a:off x="187621" y="6308766"/>
            <a:ext cx="507962" cy="447979"/>
          </a:xfrm>
          <a:prstGeom prst="actionButtonHome">
            <a:avLst/>
          </a:prstGeom>
          <a:solidFill>
            <a:srgbClr val="D84A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Управляющая кнопка: назад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07A1A72-A740-46E7-89CF-2A499FF8B423}"/>
              </a:ext>
            </a:extLst>
          </p:cNvPr>
          <p:cNvSpPr/>
          <p:nvPr/>
        </p:nvSpPr>
        <p:spPr>
          <a:xfrm>
            <a:off x="840909" y="6308766"/>
            <a:ext cx="507962" cy="429457"/>
          </a:xfrm>
          <a:prstGeom prst="actionButtonBackPrevious">
            <a:avLst/>
          </a:prstGeom>
          <a:solidFill>
            <a:srgbClr val="D84A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алее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552F85E-B78E-4533-9050-C07BFBD92727}"/>
              </a:ext>
            </a:extLst>
          </p:cNvPr>
          <p:cNvSpPr/>
          <p:nvPr/>
        </p:nvSpPr>
        <p:spPr>
          <a:xfrm>
            <a:off x="1494197" y="6308765"/>
            <a:ext cx="507963" cy="429458"/>
          </a:xfrm>
          <a:prstGeom prst="actionButtonForwardNext">
            <a:avLst/>
          </a:prstGeom>
          <a:solidFill>
            <a:srgbClr val="D84A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>
            <a:hlinkClick r:id="rId3" action="ppaction://hlinksldjump"/>
            <a:extLst>
              <a:ext uri="{FF2B5EF4-FFF2-40B4-BE49-F238E27FC236}">
                <a16:creationId xmlns:a16="http://schemas.microsoft.com/office/drawing/2014/main" id="{29C1B670-EC85-4CE9-AC0A-F05D4C0C7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85" y="6251032"/>
            <a:ext cx="1089843" cy="544923"/>
          </a:xfrm>
          <a:prstGeom prst="rect">
            <a:avLst/>
          </a:prstGeom>
        </p:spPr>
      </p:pic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B76A5D27-1784-4F4D-906B-56C986192B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841024"/>
              </p:ext>
            </p:extLst>
          </p:nvPr>
        </p:nvGraphicFramePr>
        <p:xfrm>
          <a:off x="172925" y="2425498"/>
          <a:ext cx="5574732" cy="314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5" imgW="5800552" imgH="2647875" progId="Excel.Sheet.12">
                  <p:link updateAutomatic="1"/>
                </p:oleObj>
              </mc:Choice>
              <mc:Fallback>
                <p:oleObj name="Worksheet" r:id="rId5" imgW="5800552" imgH="264787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925" y="2425498"/>
                        <a:ext cx="5574732" cy="31479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Диаграмма 19">
            <a:extLst>
              <a:ext uri="{FF2B5EF4-FFF2-40B4-BE49-F238E27FC236}">
                <a16:creationId xmlns:a16="http://schemas.microsoft.com/office/drawing/2014/main" id="{2F4C6BCB-CF04-4212-95D9-8B6B066BD3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542810"/>
              </p:ext>
            </p:extLst>
          </p:nvPr>
        </p:nvGraphicFramePr>
        <p:xfrm>
          <a:off x="5936525" y="2010043"/>
          <a:ext cx="6082550" cy="4626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6356804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>
            <a:extLst>
              <a:ext uri="{FF2B5EF4-FFF2-40B4-BE49-F238E27FC236}">
                <a16:creationId xmlns:a16="http://schemas.microsoft.com/office/drawing/2014/main" id="{82183E28-9B7D-4BCD-B317-EB97E4C0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" y="5156351"/>
            <a:ext cx="12152528" cy="1094681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Подвиг Ваш бессмертен... Слава о Вас - вечна!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Управляющая кнопка: домой 4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6E2C6F53-E07D-44CC-B49E-8ECA2840097D}"/>
              </a:ext>
            </a:extLst>
          </p:cNvPr>
          <p:cNvSpPr/>
          <p:nvPr/>
        </p:nvSpPr>
        <p:spPr>
          <a:xfrm>
            <a:off x="187621" y="6308766"/>
            <a:ext cx="507962" cy="447979"/>
          </a:xfrm>
          <a:prstGeom prst="actionButtonHome">
            <a:avLst/>
          </a:prstGeom>
          <a:solidFill>
            <a:srgbClr val="D84A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Управляющая кнопка: назад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E78BA66-F74C-4719-B6B9-9D81784390B0}"/>
              </a:ext>
            </a:extLst>
          </p:cNvPr>
          <p:cNvSpPr/>
          <p:nvPr/>
        </p:nvSpPr>
        <p:spPr>
          <a:xfrm>
            <a:off x="840909" y="6308766"/>
            <a:ext cx="507962" cy="429457"/>
          </a:xfrm>
          <a:prstGeom prst="actionButtonBackPrevious">
            <a:avLst/>
          </a:prstGeom>
          <a:solidFill>
            <a:srgbClr val="D84A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Управляющая кнопка: далее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A239225-683B-42AA-9883-FAF746E0BD7B}"/>
              </a:ext>
            </a:extLst>
          </p:cNvPr>
          <p:cNvSpPr/>
          <p:nvPr/>
        </p:nvSpPr>
        <p:spPr>
          <a:xfrm>
            <a:off x="1494197" y="6308765"/>
            <a:ext cx="507963" cy="429458"/>
          </a:xfrm>
          <a:prstGeom prst="actionButtonForwardNext">
            <a:avLst/>
          </a:prstGeom>
          <a:solidFill>
            <a:srgbClr val="D84A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" name="Рисунок 19">
            <a:hlinkClick r:id="rId3" action="ppaction://hlinksldjump"/>
            <a:extLst>
              <a:ext uri="{FF2B5EF4-FFF2-40B4-BE49-F238E27FC236}">
                <a16:creationId xmlns:a16="http://schemas.microsoft.com/office/drawing/2014/main" id="{97284CE7-4355-4DCD-91B0-96B92067F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85" y="6251032"/>
            <a:ext cx="1089843" cy="54492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36B0102-26EE-438D-BC9D-18771A4B7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188" y="461614"/>
            <a:ext cx="5783623" cy="4334331"/>
          </a:xfrm>
          <a:prstGeom prst="rect">
            <a:avLst/>
          </a:prstGeom>
        </p:spPr>
      </p:pic>
      <p:sp>
        <p:nvSpPr>
          <p:cNvPr id="25" name="Нижний колонтитул 24">
            <a:extLst>
              <a:ext uri="{FF2B5EF4-FFF2-40B4-BE49-F238E27FC236}">
                <a16:creationId xmlns:a16="http://schemas.microsoft.com/office/drawing/2014/main" id="{6084C704-F9EF-486E-B806-C475038B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Богомолов Дмитрий Вячеславович 20.05.2022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48334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232</TotalTime>
  <Words>302</Words>
  <Application>Microsoft Office PowerPoint</Application>
  <PresentationFormat>Широкоэкранный</PresentationFormat>
  <Paragraphs>31</Paragraphs>
  <Slides>7</Slides>
  <Notes>2</Notes>
  <HiddenSlides>0</HiddenSlides>
  <MMClips>1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Связи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Times New Roman</vt:lpstr>
      <vt:lpstr>Wingdings</vt:lpstr>
      <vt:lpstr>Окаймление</vt:lpstr>
      <vt:lpstr>C:\Users\bogom\Desktop\Техника.xlsx!Лист2!R1C1:R13C9</vt:lpstr>
      <vt:lpstr>Великая победа</vt:lpstr>
      <vt:lpstr>Памяти погибших за победу…</vt:lpstr>
      <vt:lpstr>Великая Отечественная война</vt:lpstr>
      <vt:lpstr>Основные сражения Великой Отечественной войны</vt:lpstr>
      <vt:lpstr>Подвиг Советского народа</vt:lpstr>
      <vt:lpstr>Производство танков и САУ</vt:lpstr>
      <vt:lpstr>Подвиг Ваш бессмертен... Слава о Вас - вечна!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Богомолов Дмитрий Вячеславович</dc:creator>
  <cp:lastModifiedBy>Вячеслав Богомолов</cp:lastModifiedBy>
  <cp:revision>27</cp:revision>
  <dcterms:created xsi:type="dcterms:W3CDTF">2022-05-19T12:40:19Z</dcterms:created>
  <dcterms:modified xsi:type="dcterms:W3CDTF">2022-05-20T15:55:34Z</dcterms:modified>
</cp:coreProperties>
</file>