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6" r:id="rId3"/>
    <p:sldId id="257" r:id="rId4"/>
    <p:sldId id="261" r:id="rId5"/>
    <p:sldId id="263" r:id="rId6"/>
    <p:sldId id="264" r:id="rId7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Мобильные</a:t>
            </a:r>
            <a:r>
              <a:rPr lang="ru-RU" baseline="0" dirty="0"/>
              <a:t> приложения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Планшеты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 год</c:v>
                </c:pt>
                <c:pt idx="1">
                  <c:v>2 год</c:v>
                </c:pt>
                <c:pt idx="2">
                  <c:v>3 год</c:v>
                </c:pt>
                <c:pt idx="3">
                  <c:v>4 год</c:v>
                </c:pt>
                <c:pt idx="4">
                  <c:v>5 год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B-4F5C-96B6-717EAB31FE0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Смартфоны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 год</c:v>
                </c:pt>
                <c:pt idx="1">
                  <c:v>2 год</c:v>
                </c:pt>
                <c:pt idx="2">
                  <c:v>3 год</c:v>
                </c:pt>
                <c:pt idx="3">
                  <c:v>4 год</c:v>
                </c:pt>
                <c:pt idx="4">
                  <c:v>5 год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7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B-4F5C-96B6-717EAB31FE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23824632"/>
        <c:axId val="224466704"/>
      </c:barChart>
      <c:catAx>
        <c:axId val="22382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466704"/>
        <c:crosses val="autoZero"/>
        <c:auto val="1"/>
        <c:lblAlgn val="ctr"/>
        <c:lblOffset val="100"/>
        <c:noMultiLvlLbl val="0"/>
      </c:catAx>
      <c:valAx>
        <c:axId val="22446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382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747954" y="840374"/>
            <a:ext cx="6966560" cy="696503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399" y="1462992"/>
            <a:ext cx="10307670" cy="5853880"/>
          </a:xfrm>
        </p:spPr>
        <p:txBody>
          <a:bodyPr anchor="ctr">
            <a:noAutofit/>
          </a:bodyPr>
          <a:lstStyle>
            <a:lvl1pPr algn="ctr">
              <a:defRPr sz="9989" spc="7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738" y="7963959"/>
            <a:ext cx="8036993" cy="98867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8" b="1" i="0" cap="all" spc="400" baseline="0">
                <a:solidFill>
                  <a:schemeClr val="tx2"/>
                </a:solidFill>
              </a:defRPr>
            </a:lvl1pPr>
            <a:lvl2pPr marL="456709" indent="0" algn="ctr">
              <a:buNone/>
              <a:defRPr sz="1998"/>
            </a:lvl2pPr>
            <a:lvl3pPr marL="913417" indent="0" algn="ctr">
              <a:buNone/>
              <a:defRPr sz="1798"/>
            </a:lvl3pPr>
            <a:lvl4pPr marL="1370126" indent="0" algn="ctr">
              <a:buNone/>
              <a:defRPr sz="1598"/>
            </a:lvl4pPr>
            <a:lvl5pPr marL="1826834" indent="0" algn="ctr">
              <a:buNone/>
              <a:defRPr sz="1598"/>
            </a:lvl5pPr>
            <a:lvl6pPr marL="2283543" indent="0" algn="ctr">
              <a:buNone/>
              <a:defRPr sz="1598"/>
            </a:lvl6pPr>
            <a:lvl7pPr marL="2740251" indent="0" algn="ctr">
              <a:buNone/>
              <a:defRPr sz="1598"/>
            </a:lvl7pPr>
            <a:lvl8pPr marL="3196960" indent="0" algn="ctr">
              <a:buNone/>
              <a:defRPr sz="1598"/>
            </a:lvl8pPr>
            <a:lvl9pPr marL="3653668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399" y="8492050"/>
            <a:ext cx="2327296" cy="46413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5977" y="8492050"/>
            <a:ext cx="4110514" cy="460581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7774" y="8492050"/>
            <a:ext cx="2327296" cy="460581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169" cy="9134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83169" cy="9134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30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6302" y="509317"/>
            <a:ext cx="2360112" cy="7459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5990" y="509317"/>
            <a:ext cx="7737954" cy="7459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DCB1-701C-486A-A0E9-F9CF0DD8E81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29A-CB21-4138-947C-8271F578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811707" cy="9134475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552" y="1430361"/>
            <a:ext cx="8178542" cy="5413857"/>
          </a:xfrm>
        </p:spPr>
        <p:txBody>
          <a:bodyPr anchor="b">
            <a:normAutofit/>
          </a:bodyPr>
          <a:lstStyle>
            <a:lvl1pPr>
              <a:defRPr sz="8391" spc="79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9553" y="6872544"/>
            <a:ext cx="7010178" cy="12668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8" b="1" i="0" cap="all" spc="400" baseline="0">
                <a:solidFill>
                  <a:schemeClr val="accent1"/>
                </a:solidFill>
              </a:defRPr>
            </a:lvl1pPr>
            <a:lvl2pPr marL="456709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1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12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83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5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25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696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3176" y="8492050"/>
            <a:ext cx="1492390" cy="4641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565" y="8492050"/>
            <a:ext cx="4110514" cy="46058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2077" y="8492050"/>
            <a:ext cx="1486017" cy="46058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873471" y="0"/>
            <a:ext cx="1644524" cy="9134475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1707" cy="9134475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57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5990" y="3044825"/>
            <a:ext cx="4786465" cy="482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0870" y="3044825"/>
            <a:ext cx="4786465" cy="482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991" y="507473"/>
            <a:ext cx="10162103" cy="19892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468" y="2929791"/>
            <a:ext cx="4810824" cy="84249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397" b="1" cap="all" spc="200" baseline="0">
                <a:solidFill>
                  <a:schemeClr val="tx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4468" y="3874762"/>
            <a:ext cx="4810824" cy="3991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6953" y="2929791"/>
            <a:ext cx="4810824" cy="84249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397" b="1" cap="all" spc="200" baseline="0">
                <a:solidFill>
                  <a:schemeClr val="tx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6953" y="3874762"/>
            <a:ext cx="4810824" cy="3991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2115" y="0"/>
            <a:ext cx="4797186" cy="9134475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200" y="608966"/>
            <a:ext cx="3088894" cy="159389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397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54" y="1225891"/>
            <a:ext cx="6152004" cy="6639908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9200" y="2319363"/>
            <a:ext cx="3088894" cy="554643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598"/>
              </a:spcBef>
              <a:buNone/>
              <a:defRPr sz="1865" baseline="0">
                <a:solidFill>
                  <a:schemeClr val="bg2"/>
                </a:solidFill>
              </a:defRPr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255" y="8492050"/>
            <a:ext cx="1232070" cy="464132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1430" y="8492050"/>
            <a:ext cx="3478551" cy="46058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5087" y="8492050"/>
            <a:ext cx="1231172" cy="460581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169" cy="913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83169" cy="913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70" y="2"/>
            <a:ext cx="7347923" cy="9134474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09" indent="0">
              <a:buNone/>
              <a:defRPr sz="2797"/>
            </a:lvl2pPr>
            <a:lvl3pPr marL="913417" indent="0">
              <a:buNone/>
              <a:defRPr sz="2397"/>
            </a:lvl3pPr>
            <a:lvl4pPr marL="1370126" indent="0">
              <a:buNone/>
              <a:defRPr sz="1998"/>
            </a:lvl4pPr>
            <a:lvl5pPr marL="1826834" indent="0">
              <a:buNone/>
              <a:defRPr sz="1998"/>
            </a:lvl5pPr>
            <a:lvl6pPr marL="2283543" indent="0">
              <a:buNone/>
              <a:defRPr sz="1998"/>
            </a:lvl6pPr>
            <a:lvl7pPr marL="2740251" indent="0">
              <a:buNone/>
              <a:defRPr sz="1998"/>
            </a:lvl7pPr>
            <a:lvl8pPr marL="3196960" indent="0">
              <a:buNone/>
              <a:defRPr sz="1998"/>
            </a:lvl8pPr>
            <a:lvl9pPr marL="3653668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2115" y="0"/>
            <a:ext cx="4797186" cy="9134475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169" cy="913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199" y="608965"/>
            <a:ext cx="3088896" cy="159389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397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9199" y="2319363"/>
            <a:ext cx="3088896" cy="554643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598"/>
              </a:spcBef>
              <a:buNone/>
              <a:defRPr sz="1865" baseline="0">
                <a:solidFill>
                  <a:schemeClr val="bg2"/>
                </a:solidFill>
              </a:defRPr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53" y="8492050"/>
            <a:ext cx="1231172" cy="464132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1430" y="8492050"/>
            <a:ext cx="3478551" cy="46058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68959" y="8492050"/>
            <a:ext cx="1261964" cy="460581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169" cy="913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5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374" y="509316"/>
            <a:ext cx="10167720" cy="1987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0374" y="3044828"/>
            <a:ext cx="10167720" cy="478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373" y="8492050"/>
            <a:ext cx="2327296" cy="464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BA4DF3-7284-4E0B-9F88-9C9C720C94E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92050"/>
            <a:ext cx="4110514" cy="460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3" y="8492050"/>
            <a:ext cx="2816462" cy="460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96131" y="0"/>
            <a:ext cx="283169" cy="913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1896131" y="0"/>
            <a:ext cx="283169" cy="913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904510" cy="9134475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1211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913417" rtl="0" eaLnBrk="1" latinLnBrk="0" hangingPunct="1">
        <a:lnSpc>
          <a:spcPct val="90000"/>
        </a:lnSpc>
        <a:spcBef>
          <a:spcPct val="0"/>
        </a:spcBef>
        <a:buNone/>
        <a:defRPr sz="4000" kern="1200" cap="all" spc="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472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Arial" panose="020B0604020202020204" pitchFamily="34" charset="0"/>
        <a:buChar char="•"/>
        <a:defRPr sz="266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13417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Gill Sans MT" panose="020B0502020104020203" pitchFamily="34" charset="0"/>
        <a:buChar char="–"/>
        <a:defRPr sz="239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2362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Arial" panose="020B0604020202020204" pitchFamily="34" charset="0"/>
        <a:buChar char="•"/>
        <a:defRPr sz="213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1306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Gill Sans MT" panose="020B0502020104020203" pitchFamily="34" charset="0"/>
        <a:buChar char="–"/>
        <a:defRPr sz="186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0251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Arial" panose="020B0604020202020204" pitchFamily="34" charset="0"/>
        <a:buChar char="•"/>
        <a:defRPr sz="186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49196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Gill Sans MT" panose="020B0502020104020203" pitchFamily="34" charset="0"/>
        <a:buChar char="–"/>
        <a:defRPr sz="186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958140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Arial" panose="020B0604020202020204" pitchFamily="34" charset="0"/>
        <a:buChar char="•"/>
        <a:defRPr sz="186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567085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Gill Sans MT" panose="020B0502020104020203" pitchFamily="34" charset="0"/>
        <a:buChar char="–"/>
        <a:defRPr sz="1865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176030" indent="-304472" algn="l" defTabSz="913417" rtl="0" eaLnBrk="1" latinLnBrk="0" hangingPunct="1">
        <a:lnSpc>
          <a:spcPct val="110000"/>
        </a:lnSpc>
        <a:spcBef>
          <a:spcPts val="932"/>
        </a:spcBef>
        <a:buClr>
          <a:schemeClr val="tx2"/>
        </a:buClr>
        <a:buFont typeface="Arial" panose="020B0604020202020204" pitchFamily="34" charset="0"/>
        <a:buChar char="•"/>
        <a:defRPr sz="1865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09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17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126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834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543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251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96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668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Интернет продажи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4AD43-00A6-4113-B21D-C0941E44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kern="1200" baseline="0">
                <a:solidFill>
                  <a:srgbClr val="262626"/>
                </a:solidFill>
                <a:latin typeface="Arial" panose="020B0604020202020204" pitchFamily="34" charset="0"/>
              </a:rPr>
              <a:t>Интересная статистика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8926B-6337-48E5-AEEF-4B9F54AEC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79 процентов взрослых американцев используют Интернет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Почти 80 процентов пользователей Интернета ищут товары перед их покупкой.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64 процентов взрослых американцев «поделились» продуктом или компанией на </a:t>
            </a:r>
            <a:r>
              <a:rPr lang="en-US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Facebook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20 процентов пользователей </a:t>
            </a:r>
            <a:r>
              <a:rPr lang="en-US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Facebook</a:t>
            </a:r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 купили что-то из-за объявления, которое они видели в социальной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31377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30A56-9594-4F4B-AB22-3F7CB51C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kern="1200" baseline="0">
                <a:solidFill>
                  <a:srgbClr val="262626"/>
                </a:solidFill>
                <a:latin typeface="Arial" panose="020B0604020202020204" pitchFamily="34" charset="0"/>
              </a:rPr>
              <a:t>Лучшие способы начать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ADD5F3-29F2-4BAF-AC2E-5CED24131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Начните с сайта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Заполните всю метаинформацию на сайте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Создавайте привлекательный, хороший контент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Создавайте и поддерживайте присутствия в социальных сетях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Предлагайте специальные предложения тем, кто «делится» или подписывается на вашу компанию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Рассмотрите платные маркетинговые стратегии</a:t>
            </a:r>
          </a:p>
          <a:p>
            <a:r>
              <a:rPr lang="ru-RU" b="0" i="0" u="none" strike="noStrike" kern="1200" baseline="0">
                <a:solidFill>
                  <a:srgbClr val="262626"/>
                </a:solidFill>
                <a:latin typeface="Garamond" panose="02020404030301010803" pitchFamily="18" charset="0"/>
              </a:rPr>
              <a:t>Будьте индивидуальны и дружелюбны к клиентам</a:t>
            </a:r>
          </a:p>
          <a:p>
            <a:endParaRPr lang="ru-RU" b="0" i="0" u="none" strike="noStrike" kern="1200" baseline="0">
              <a:solidFill>
                <a:srgbClr val="26262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410" y="1026903"/>
            <a:ext cx="9705171" cy="1987437"/>
          </a:xfrm>
        </p:spPr>
        <p:txBody>
          <a:bodyPr>
            <a:normAutofit/>
          </a:bodyPr>
          <a:lstStyle/>
          <a:p>
            <a:r>
              <a:rPr lang="ru-RU" dirty="0"/>
              <a:t>Получение дохода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47785"/>
              </p:ext>
            </p:extLst>
          </p:nvPr>
        </p:nvGraphicFramePr>
        <p:xfrm>
          <a:off x="2312911" y="3082929"/>
          <a:ext cx="8119534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Gill Sans MT" panose="020B0502020104020203"/>
                        </a:rPr>
                        <a:t>Партнерский маркетинг</a:t>
                      </a:r>
                      <a:endParaRPr lang="en-US" dirty="0">
                        <a:latin typeface="Gill Sans MT" panose="020B05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Комиссионные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Gill Sans MT" panose="020B0502020104020203"/>
                        </a:rPr>
                        <a:t>Ведение блога</a:t>
                      </a:r>
                      <a:endParaRPr lang="en-US" dirty="0">
                        <a:latin typeface="Gill Sans MT" panose="020B05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Оплата за клик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Gill Sans MT" panose="020B0502020104020203"/>
                        </a:rPr>
                        <a:t>Мета ключевые слова</a:t>
                      </a:r>
                      <a:endParaRPr lang="en-US" dirty="0">
                        <a:latin typeface="Gill Sans MT" panose="020B05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Платные блоги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Gill Sans MT" panose="020B0502020104020203"/>
                        </a:rPr>
                        <a:t>Мета</a:t>
                      </a:r>
                      <a:r>
                        <a:rPr lang="ru-RU" baseline="0" dirty="0">
                          <a:latin typeface="Gill Sans MT" panose="020B0502020104020203"/>
                        </a:rPr>
                        <a:t> </a:t>
                      </a:r>
                      <a:r>
                        <a:rPr lang="ru-RU" dirty="0">
                          <a:latin typeface="Gill Sans MT" panose="020B0502020104020203"/>
                        </a:rPr>
                        <a:t>описание</a:t>
                      </a:r>
                      <a:endParaRPr lang="en-US" dirty="0">
                        <a:latin typeface="Gill Sans MT" panose="020B05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Оплата за миллион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ill Sans MT" panose="020B05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Рекламные щиты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Инвестирование в интернет-технологии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_Email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65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6158" y="2590770"/>
            <a:ext cx="4876799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1109" y="7073659"/>
            <a:ext cx="7625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Раннее инвестирование в новые технологии! Если бы вы купили только 0,2% </a:t>
            </a:r>
            <a:r>
              <a:rPr lang="ru-RU" sz="2800" dirty="0" err="1"/>
              <a:t>Google</a:t>
            </a:r>
            <a:r>
              <a:rPr lang="ru-RU" sz="2800" dirty="0"/>
              <a:t>, когда акции стали общедоступными, у вас было бы более $600 сегодня!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60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170" y="1018103"/>
            <a:ext cx="9166960" cy="17222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Рост мобильных технологий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0898729"/>
              </p:ext>
            </p:extLst>
          </p:nvPr>
        </p:nvGraphicFramePr>
        <p:xfrm>
          <a:off x="1566863" y="3313113"/>
          <a:ext cx="8940111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</TotalTime>
  <Words>157</Words>
  <Application>Microsoft Office PowerPoint</Application>
  <PresentationFormat>Ledger (11x17")</PresentationFormat>
  <Paragraphs>30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Garamond</vt:lpstr>
      <vt:lpstr>Gill Sans MT</vt:lpstr>
      <vt:lpstr>Badge</vt:lpstr>
      <vt:lpstr>Интернет продажи</vt:lpstr>
      <vt:lpstr>Интересная статистика</vt:lpstr>
      <vt:lpstr>Лучшие способы начать</vt:lpstr>
      <vt:lpstr>Получение дохода</vt:lpstr>
      <vt:lpstr>Инвестирование в интернет-технологии</vt:lpstr>
      <vt:lpstr>Рост мобильных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Sales</dc:title>
  <dc:creator>Вячеслав Богомолов</dc:creator>
  <dc:description/>
  <cp:lastModifiedBy>Вячеслав Богомолов</cp:lastModifiedBy>
  <cp:revision>9</cp:revision>
  <dcterms:created xsi:type="dcterms:W3CDTF">2016-02-04T02:22:27Z</dcterms:created>
  <dcterms:modified xsi:type="dcterms:W3CDTF">2022-03-09T18:31:02Z</dcterms:modified>
</cp:coreProperties>
</file>