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758" r:id="rId1"/>
  </p:sldMasterIdLst>
  <p:notesMasterIdLst>
    <p:notesMasterId r:id="rId9"/>
  </p:notesMasterIdLst>
  <p:handoutMasterIdLst>
    <p:handoutMasterId r:id="rId10"/>
  </p:handoutMasterIdLst>
  <p:sldIdLst>
    <p:sldId id="257" r:id="rId2"/>
    <p:sldId id="260" r:id="rId3"/>
    <p:sldId id="261" r:id="rId4"/>
    <p:sldId id="266" r:id="rId5"/>
    <p:sldId id="268" r:id="rId6"/>
    <p:sldId id="265" r:id="rId7"/>
    <p:sldId id="256" r:id="rId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Corbel" panose="020B0503020204020204" pitchFamily="34" charset="0"/>
      <p:regular r:id="rId17"/>
      <p:bold r:id="rId18"/>
      <p:italic r:id="rId19"/>
      <p:boldItalic r:id="rId20"/>
    </p:embeddedFont>
  </p:embeddedFontLst>
  <p:custShowLst>
    <p:custShow name="Intro" id="0">
      <p:sldLst>
        <p:sld r:id="rId2"/>
        <p:sld r:id="rId3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ora A. Collins" initials="DAC" lastIdx="1" clrIdx="0">
    <p:extLst>
      <p:ext uri="{19B8F6BF-5375-455C-9EA6-DF929625EA0E}">
        <p15:presenceInfo xmlns:p15="http://schemas.microsoft.com/office/powerpoint/2012/main" userId="Debora A. Collins" providerId="None"/>
      </p:ext>
    </p:extLst>
  </p:cmAuthor>
  <p:cmAuthor id="2" name="Sam Bellows" initials="SB" lastIdx="5" clrIdx="1">
    <p:extLst>
      <p:ext uri="{19B8F6BF-5375-455C-9EA6-DF929625EA0E}">
        <p15:presenceInfo xmlns:p15="http://schemas.microsoft.com/office/powerpoint/2012/main" userId="Sam Bell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CFF6"/>
    <a:srgbClr val="595959"/>
    <a:srgbClr val="128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12" autoAdjust="0"/>
    <p:restoredTop sz="94799" autoAdjust="0"/>
  </p:normalViewPr>
  <p:slideViewPr>
    <p:cSldViewPr snapToGrid="0">
      <p:cViewPr varScale="1">
        <p:scale>
          <a:sx n="68" d="100"/>
          <a:sy n="68" d="100"/>
        </p:scale>
        <p:origin x="108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60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ru-RU" sz="2200" b="1" i="0" baseline="0" dirty="0">
                <a:effectLst/>
              </a:rPr>
              <a:t>Прибыль по отделам</a:t>
            </a:r>
            <a:endParaRPr lang="ru-RU" sz="22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200" b="1" i="0" u="none" strike="noStrike" kern="120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436-4320-86A8-A1CE9B25680E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436-4320-86A8-A1CE9B25680E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436-4320-86A8-A1CE9B25680E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436-4320-86A8-A1CE9B25680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Технология</c:v>
                </c:pt>
                <c:pt idx="1">
                  <c:v>Организация</c:v>
                </c:pt>
                <c:pt idx="2">
                  <c:v>Управление</c:v>
                </c:pt>
                <c:pt idx="3">
                  <c:v>Оптимизация</c:v>
                </c:pt>
              </c:strCache>
            </c:strRef>
          </c:cat>
          <c:val>
            <c:numRef>
              <c:f>Лист1!$B$2:$B$5</c:f>
              <c:numCache>
                <c:formatCode>0%</c:formatCode>
                <c:ptCount val="4"/>
                <c:pt idx="0">
                  <c:v>0.34</c:v>
                </c:pt>
                <c:pt idx="1">
                  <c:v>0.22</c:v>
                </c:pt>
                <c:pt idx="2">
                  <c:v>0.27</c:v>
                </c:pt>
                <c:pt idx="3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436-4320-86A8-A1CE9B25680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Houseboat Vacations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01/01/2015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D56DD-E52B-4BE6-949E-985F1A71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85696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Houseboat Vacations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01/01/2015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AEAF6-14AB-40A5-8671-EAA33A54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32757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4AEAF6-14AB-40A5-8671-EAA33A540897}" type="slidenum">
              <a:rPr lang="en-US" smtClean="0"/>
              <a:t>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Houseboat Vacations</a:t>
            </a:r>
          </a:p>
        </p:txBody>
      </p:sp>
    </p:spTree>
    <p:extLst>
      <p:ext uri="{BB962C8B-B14F-4D97-AF65-F5344CB8AC3E}">
        <p14:creationId xmlns:p14="http://schemas.microsoft.com/office/powerpoint/2010/main" val="459164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4AEAF6-14AB-40A5-8671-EAA33A540897}" type="slidenum">
              <a:rPr lang="en-US" smtClean="0"/>
              <a:t>2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Houseboat Vacations</a:t>
            </a:r>
          </a:p>
        </p:txBody>
      </p:sp>
    </p:spTree>
    <p:extLst>
      <p:ext uri="{BB962C8B-B14F-4D97-AF65-F5344CB8AC3E}">
        <p14:creationId xmlns:p14="http://schemas.microsoft.com/office/powerpoint/2010/main" val="1213283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Profits for</a:t>
            </a:r>
            <a:r>
              <a:rPr lang="en-US" baseline="0" dirty="0"/>
              <a:t> the Management department were actually up from last year, despite several months of shrinking profit.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Houseboat Vacations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EAF6-14AB-40A5-8671-EAA33A5408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41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4AEAF6-14AB-40A5-8671-EAA33A540897}" type="slidenum">
              <a:rPr lang="en-US" smtClean="0"/>
              <a:t>6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Houseboat Vacations</a:t>
            </a:r>
          </a:p>
        </p:txBody>
      </p:sp>
    </p:spTree>
    <p:extLst>
      <p:ext uri="{BB962C8B-B14F-4D97-AF65-F5344CB8AC3E}">
        <p14:creationId xmlns:p14="http://schemas.microsoft.com/office/powerpoint/2010/main" val="280825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18496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538728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560949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95B3D-FC17-4D08-881A-CD7E3040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704B30-D685-446D-BDDB-9BE9C468B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1899EC-BF66-4454-93A6-D8B21818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9EF3-960C-448C-B889-E7AA7054005D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66706E-FCA4-441C-BCEA-B7A004D1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AD1673-49BF-4E6E-8B0D-7342CDD7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2EE8-59A0-461C-B115-05DF3865C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83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781924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38951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39024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40682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82873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62702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56115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702308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7A880-D5B2-4076-B266-C2F2A9E7EB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41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910" y="1156996"/>
            <a:ext cx="3648270" cy="11076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35459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/>
              <a:t>О компании </a:t>
            </a:r>
            <a:r>
              <a:rPr lang="en-US" dirty="0" err="1"/>
              <a:t>FusionTomo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88" y="1568814"/>
            <a:ext cx="4629150" cy="3710847"/>
          </a:xfrm>
          <a:ln w="76200">
            <a:solidFill>
              <a:schemeClr val="tx2"/>
            </a:solidFill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  <a:p>
            <a:pPr marL="285750" indent="-285750">
              <a:buBlip>
                <a:blip r:embed="rId4"/>
              </a:buBlip>
            </a:pPr>
            <a:r>
              <a:rPr lang="ru-RU" dirty="0"/>
              <a:t>Путь лидерства с инновационной деловой практикой.</a:t>
            </a:r>
            <a:endParaRPr lang="en-US" dirty="0"/>
          </a:p>
          <a:p>
            <a:pPr marL="285750" indent="-285750">
              <a:buBlip>
                <a:blip r:embed="rId4"/>
              </a:buBlip>
            </a:pPr>
            <a:r>
              <a:rPr lang="ru-RU" dirty="0"/>
              <a:t>Разработка новых и захватывающих технологий для повышения эффективности бизнеса.</a:t>
            </a:r>
            <a:endParaRPr lang="en-US" dirty="0"/>
          </a:p>
          <a:p>
            <a:pPr marL="285750" indent="-285750">
              <a:buBlip>
                <a:blip r:embed="rId4"/>
              </a:buBlip>
            </a:pPr>
            <a:r>
              <a:rPr lang="ru-RU" dirty="0"/>
              <a:t>Владение и эксплуатация в одной семье почти два десятилетия.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3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03685"/>
            <a:ext cx="2949178" cy="1200150"/>
          </a:xfrm>
        </p:spPr>
        <p:txBody>
          <a:bodyPr/>
          <a:lstStyle/>
          <a:p>
            <a:r>
              <a:rPr lang="ru-RU" dirty="0"/>
              <a:t>Совет директоров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100" y="1203685"/>
            <a:ext cx="3371850" cy="439340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0" y="2416208"/>
            <a:ext cx="2949178" cy="2858691"/>
          </a:xfrm>
        </p:spPr>
        <p:txBody>
          <a:bodyPr/>
          <a:lstStyle/>
          <a:p>
            <a:r>
              <a:rPr lang="ru-RU" b="1" dirty="0"/>
              <a:t>Генеральный директор</a:t>
            </a:r>
            <a:r>
              <a:rPr lang="ru-RU" dirty="0"/>
              <a:t> – </a:t>
            </a:r>
            <a:r>
              <a:rPr lang="ru-RU" dirty="0" err="1"/>
              <a:t>Крейг</a:t>
            </a:r>
            <a:r>
              <a:rPr lang="ru-RU" dirty="0"/>
              <a:t> </a:t>
            </a:r>
            <a:r>
              <a:rPr lang="ru-RU" dirty="0" err="1"/>
              <a:t>Стронин</a:t>
            </a:r>
            <a:endParaRPr lang="en-US" dirty="0"/>
          </a:p>
          <a:p>
            <a:r>
              <a:rPr lang="ru-RU" b="1" dirty="0"/>
              <a:t>Технология</a:t>
            </a:r>
            <a:r>
              <a:rPr lang="ru-RU" dirty="0"/>
              <a:t> – Стефани </a:t>
            </a:r>
            <a:r>
              <a:rPr lang="ru-RU" dirty="0" err="1"/>
              <a:t>Тайлер</a:t>
            </a:r>
            <a:endParaRPr lang="en-US" dirty="0"/>
          </a:p>
          <a:p>
            <a:r>
              <a:rPr lang="ru-RU" b="1" dirty="0"/>
              <a:t>Организация</a:t>
            </a:r>
            <a:r>
              <a:rPr lang="ru-RU" dirty="0"/>
              <a:t> – Леонард Боуи</a:t>
            </a:r>
            <a:endParaRPr lang="en-US" dirty="0"/>
          </a:p>
          <a:p>
            <a:r>
              <a:rPr lang="ru-RU" b="1" dirty="0"/>
              <a:t>Управление</a:t>
            </a:r>
            <a:r>
              <a:rPr lang="ru-RU" dirty="0"/>
              <a:t> – Исаак Ли</a:t>
            </a:r>
            <a:endParaRPr lang="en-US" dirty="0"/>
          </a:p>
          <a:p>
            <a:r>
              <a:rPr lang="ru-RU" b="1" dirty="0"/>
              <a:t>Оптимизация</a:t>
            </a:r>
            <a:r>
              <a:rPr lang="ru-RU" dirty="0"/>
              <a:t> – Элис </a:t>
            </a:r>
            <a:r>
              <a:rPr lang="ru-RU" dirty="0" err="1"/>
              <a:t>Ворден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22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Ежемесячные колебания прибыли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81975"/>
              </p:ext>
            </p:extLst>
          </p:nvPr>
        </p:nvGraphicFramePr>
        <p:xfrm>
          <a:off x="4073284" y="1598613"/>
          <a:ext cx="4380251" cy="36612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2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</a:rPr>
                        <a:t>Месяц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</a:rPr>
                        <a:t>Тех</a:t>
                      </a:r>
                      <a:r>
                        <a:rPr lang="en-US" sz="1700" dirty="0">
                          <a:effectLst/>
                        </a:rPr>
                        <a:t>.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700" dirty="0" err="1">
                          <a:effectLst/>
                        </a:rPr>
                        <a:t>Орг</a:t>
                      </a:r>
                      <a:r>
                        <a:rPr lang="en-US" sz="1700" dirty="0">
                          <a:effectLst/>
                        </a:rPr>
                        <a:t>.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700" dirty="0" err="1">
                          <a:effectLst/>
                        </a:rPr>
                        <a:t>Упр</a:t>
                      </a:r>
                      <a:r>
                        <a:rPr lang="en-US" sz="1700" dirty="0">
                          <a:effectLst/>
                        </a:rPr>
                        <a:t>.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Опт</a:t>
                      </a:r>
                      <a:r>
                        <a:rPr lang="en-US" sz="17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  <a:latin typeface="+mn-lt"/>
                          <a:ea typeface="+mn-ea"/>
                          <a:cs typeface="+mn-cs"/>
                        </a:rPr>
                        <a:t>Январь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4%</a:t>
                      </a:r>
                      <a:endParaRPr lang="en-US" sz="1700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4%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</a:rPr>
                        <a:t>Февраль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1%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2%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6%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</a:rPr>
                        <a:t>Март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2.5%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4%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4%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</a:rPr>
                        <a:t>Апрель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25%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</a:rPr>
                        <a:t>Май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0.5%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6%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6%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</a:rPr>
                        <a:t>Июнь</a:t>
                      </a: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2%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</a:rPr>
                        <a:t>Июль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1.5%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7%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6%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</a:rPr>
                        <a:t>Август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7%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1%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</a:rPr>
                        <a:t>Сентябрь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</a:rPr>
                        <a:t>Октябрь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6%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10%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4%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</a:rPr>
                        <a:t>Ноябрь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10%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12%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16%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</a:rPr>
                        <a:t>Декабрь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2%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7%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0" y="2057400"/>
            <a:ext cx="3186785" cy="3811588"/>
          </a:xfrm>
        </p:spPr>
        <p:txBody>
          <a:bodyPr>
            <a:normAutofit/>
          </a:bodyPr>
          <a:lstStyle/>
          <a:p>
            <a:r>
              <a:rPr lang="ru-RU" dirty="0"/>
              <a:t>Таблица 1. Ежемесячная прибыль, рост/спад в процентах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02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Прибыль по отделам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265788"/>
              </p:ext>
            </p:extLst>
          </p:nvPr>
        </p:nvGraphicFramePr>
        <p:xfrm>
          <a:off x="3887788" y="987425"/>
          <a:ext cx="462915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График 1. Общий процент прибыли компании по отделам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0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776870" y="2001078"/>
            <a:ext cx="4837044" cy="2862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FusionTomo</a:t>
            </a:r>
            <a:endParaRPr lang="en-US" dirty="0"/>
          </a:p>
        </p:txBody>
      </p:sp>
      <p:pic>
        <p:nvPicPr>
          <p:cNvPr id="7" name="pp_1_1_b_FusionTomo">
            <a:hlinkClick r:id="" action="ppaction://media"/>
            <a:extLst>
              <a:ext uri="{FF2B5EF4-FFF2-40B4-BE49-F238E27FC236}">
                <a16:creationId xmlns:a16="http://schemas.microsoft.com/office/drawing/2014/main" id="{D4D8CCE3-CB0F-4DCA-AE6D-4C55A22E080D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87788" y="2119313"/>
            <a:ext cx="4629150" cy="260826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Ведущие в бизнесе и технологии!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1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71387-29C0-4BBE-ACBE-B7FF78C1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u="none" strike="noStrike" baseline="0">
                <a:solidFill>
                  <a:prstClr val="black"/>
                </a:solidFill>
                <a:latin typeface="Corbel" panose="020B0503020204020204" pitchFamily="34" charset="0"/>
              </a:rPr>
              <a:t>Лидерство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C8C6F8-CBE4-4A3C-BF1B-832C3D45DD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u="none" strike="noStrike" baseline="0">
                <a:solidFill>
                  <a:prstClr val="black"/>
                </a:solidFill>
                <a:latin typeface="Corbel" panose="020B0503020204020204" pitchFamily="34" charset="0"/>
              </a:rPr>
              <a:t>Инновации и установка пути</a:t>
            </a:r>
          </a:p>
          <a:p>
            <a:r>
              <a:rPr lang="ru-RU" b="0" i="0" u="none" strike="noStrike" baseline="0">
                <a:solidFill>
                  <a:prstClr val="black"/>
                </a:solidFill>
                <a:latin typeface="Corbel" panose="020B0503020204020204" pitchFamily="34" charset="0"/>
              </a:rPr>
              <a:t>Действие в интересах Ваших клиентов</a:t>
            </a:r>
          </a:p>
          <a:p>
            <a:r>
              <a:rPr lang="ru-RU" b="0" i="0" u="none" strike="noStrike" baseline="0">
                <a:solidFill>
                  <a:prstClr val="black"/>
                </a:solidFill>
                <a:latin typeface="Corbel" panose="020B0503020204020204" pitchFamily="34" charset="0"/>
              </a:rPr>
              <a:t>Установка примера для других</a:t>
            </a:r>
            <a:endParaRPr lang="ru-RU" b="0" i="0" u="none" strike="noStrike" baseline="0">
              <a:solidFill>
                <a:srgbClr val="2E74B5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897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16757</TotalTime>
  <Words>307</Words>
  <Application>Microsoft Office PowerPoint</Application>
  <PresentationFormat>Экран (4:3)</PresentationFormat>
  <Paragraphs>104</Paragraphs>
  <Slides>7</Slides>
  <Notes>4</Notes>
  <HiddenSlides>0</HiddenSlides>
  <MMClips>1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  <vt:variant>
        <vt:lpstr>Произвольные показы</vt:lpstr>
      </vt:variant>
      <vt:variant>
        <vt:i4>1</vt:i4>
      </vt:variant>
    </vt:vector>
  </HeadingPairs>
  <TitlesOfParts>
    <vt:vector size="13" baseType="lpstr">
      <vt:lpstr>Corbel</vt:lpstr>
      <vt:lpstr>Calibri Light</vt:lpstr>
      <vt:lpstr>Arial</vt:lpstr>
      <vt:lpstr>Calibri</vt:lpstr>
      <vt:lpstr>Office Theme</vt:lpstr>
      <vt:lpstr>Презентация PowerPoint</vt:lpstr>
      <vt:lpstr>О компании FusionTomo</vt:lpstr>
      <vt:lpstr>Совет директоров</vt:lpstr>
      <vt:lpstr>Ежемесячные колебания прибыли</vt:lpstr>
      <vt:lpstr>Прибыль по отделам</vt:lpstr>
      <vt:lpstr>FusionTomo</vt:lpstr>
      <vt:lpstr>Лидерство</vt:lpstr>
      <vt:lpstr>Intro</vt:lpstr>
    </vt:vector>
  </TitlesOfParts>
  <Company>IT Learning Consulting,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Vacations</dc:subject>
  <dc:creator>Sam Bellows</dc:creator>
  <cp:lastModifiedBy>Вячеслав Богомолов</cp:lastModifiedBy>
  <cp:revision>101</cp:revision>
  <dcterms:created xsi:type="dcterms:W3CDTF">2014-10-31T20:19:00Z</dcterms:created>
  <dcterms:modified xsi:type="dcterms:W3CDTF">2022-02-15T16:14:52Z</dcterms:modified>
  <cp:contentStatus>Final Draft</cp:contentStatus>
</cp:coreProperties>
</file>