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70" r:id="rId2"/>
    <p:sldId id="284" r:id="rId3"/>
    <p:sldId id="271" r:id="rId4"/>
    <p:sldId id="287" r:id="rId5"/>
    <p:sldId id="285" r:id="rId6"/>
    <p:sldId id="288" r:id="rId7"/>
    <p:sldId id="294" r:id="rId8"/>
    <p:sldId id="300" r:id="rId9"/>
    <p:sldId id="301" r:id="rId10"/>
    <p:sldId id="299" r:id="rId11"/>
    <p:sldId id="296" r:id="rId12"/>
    <p:sldId id="290" r:id="rId13"/>
    <p:sldId id="297" r:id="rId14"/>
    <p:sldId id="298" r:id="rId15"/>
    <p:sldId id="291" r:id="rId16"/>
    <p:sldId id="293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2C8"/>
    <a:srgbClr val="000000"/>
    <a:srgbClr val="DA450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8"/>
    </p:cViewPr>
  </p:sorterViewPr>
  <p:notesViewPr>
    <p:cSldViewPr snapToGrid="0">
      <p:cViewPr varScale="1">
        <p:scale>
          <a:sx n="89" d="100"/>
          <a:sy n="89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2-05T07:31:01.800" v="29" actId="790"/>
      <pc:docMkLst>
        <pc:docMk/>
      </pc:docMkLst>
      <pc:sldChg chg="modNotes">
        <pc:chgData name="Fake Test User" userId="SID-0" providerId="Test" clId="FakeClientId" dt="2018-12-05T07:28:07.320" v="1" actId="790"/>
        <pc:sldMkLst>
          <pc:docMk/>
          <pc:sldMk cId="1096358168" sldId="270"/>
        </pc:sldMkLst>
      </pc:sldChg>
      <pc:sldChg chg="modNotes">
        <pc:chgData name="Fake Test User" userId="SID-0" providerId="Test" clId="FakeClientId" dt="2018-12-05T07:28:09.929" v="2" actId="790"/>
        <pc:sldMkLst>
          <pc:docMk/>
          <pc:sldMk cId="3410528100" sldId="271"/>
        </pc:sldMkLst>
      </pc:sldChg>
      <pc:sldChg chg="modSp modNotes">
        <pc:chgData name="Fake Test User" userId="SID-0" providerId="Test" clId="FakeClientId" dt="2018-12-05T07:28:12.335" v="3" actId="790"/>
        <pc:sldMkLst>
          <pc:docMk/>
          <pc:sldMk cId="2057674307" sldId="272"/>
        </pc:sldMkLst>
        <pc:spChg chg="mod">
          <ac:chgData name="Fake Test User" userId="SID-0" providerId="Test" clId="FakeClientId" dt="2018-12-05T07:27:02.923" v="0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5T07:27:02.923" v="0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2-05T07:28:14.742" v="4" actId="790"/>
        <pc:sldMkLst>
          <pc:docMk/>
          <pc:sldMk cId="1794587301" sldId="273"/>
        </pc:sldMkLst>
      </pc:sldChg>
      <pc:sldChg chg="modNotes">
        <pc:chgData name="Fake Test User" userId="SID-0" providerId="Test" clId="FakeClientId" dt="2018-12-05T07:28:17.226" v="5" actId="790"/>
        <pc:sldMkLst>
          <pc:docMk/>
          <pc:sldMk cId="2493007523" sldId="274"/>
        </pc:sldMkLst>
      </pc:sldChg>
      <pc:sldChg chg="modNotes">
        <pc:chgData name="Fake Test User" userId="SID-0" providerId="Test" clId="FakeClientId" dt="2018-12-05T07:28:19.960" v="6" actId="790"/>
        <pc:sldMkLst>
          <pc:docMk/>
          <pc:sldMk cId="3629560857" sldId="275"/>
        </pc:sldMkLst>
      </pc:sldChg>
      <pc:sldChg chg="modNotes">
        <pc:chgData name="Fake Test User" userId="SID-0" providerId="Test" clId="FakeClientId" dt="2018-12-05T07:28:22.319" v="7" actId="790"/>
        <pc:sldMkLst>
          <pc:docMk/>
          <pc:sldMk cId="2494252465" sldId="276"/>
        </pc:sldMkLst>
      </pc:sldChg>
      <pc:sldChg chg="modNotes">
        <pc:chgData name="Fake Test User" userId="SID-0" providerId="Test" clId="FakeClientId" dt="2018-12-05T07:28:24.850" v="8" actId="790"/>
        <pc:sldMkLst>
          <pc:docMk/>
          <pc:sldMk cId="3801660654" sldId="277"/>
        </pc:sldMkLst>
      </pc:sldChg>
      <pc:sldChg chg="modNotes">
        <pc:chgData name="Fake Test User" userId="SID-0" providerId="Test" clId="FakeClientId" dt="2018-12-05T07:28:27.475" v="9" actId="790"/>
        <pc:sldMkLst>
          <pc:docMk/>
          <pc:sldMk cId="2519909124" sldId="278"/>
        </pc:sldMkLst>
      </pc:sldChg>
      <pc:sldChg chg="modNotes">
        <pc:chgData name="Fake Test User" userId="SID-0" providerId="Test" clId="FakeClientId" dt="2018-12-05T07:28:29.944" v="10" actId="790"/>
        <pc:sldMkLst>
          <pc:docMk/>
          <pc:sldMk cId="1216751560" sldId="279"/>
        </pc:sldMkLst>
      </pc:sldChg>
      <pc:sldChg chg="modNotes">
        <pc:chgData name="Fake Test User" userId="SID-0" providerId="Test" clId="FakeClientId" dt="2018-12-05T07:28:32.506" v="11" actId="790"/>
        <pc:sldMkLst>
          <pc:docMk/>
          <pc:sldMk cId="2303474947" sldId="280"/>
        </pc:sldMkLst>
      </pc:sldChg>
      <pc:sldChg chg="modNotes">
        <pc:chgData name="Fake Test User" userId="SID-0" providerId="Test" clId="FakeClientId" dt="2018-12-05T07:28:35.193" v="12" actId="790"/>
        <pc:sldMkLst>
          <pc:docMk/>
          <pc:sldMk cId="329787518" sldId="281"/>
        </pc:sldMkLst>
      </pc:sldChg>
      <pc:sldChg chg="modNotes">
        <pc:chgData name="Fake Test User" userId="SID-0" providerId="Test" clId="FakeClientId" dt="2018-12-05T07:28:37.865" v="13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2-05T07:30:12.984" v="27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2-05T07:29:05.988" v="14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2-05T07:29:08.191" v="15" actId="790"/>
          <pc:sldLayoutMkLst>
            <pc:docMk/>
            <pc:sldMasterMk cId="3012251994" sldId="2147483672"/>
            <pc:sldLayoutMk cId="2794820782" sldId="2147483673"/>
          </pc:sldLayoutMkLst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8" creationId="{00000000-0000-0000-0000-000000000000}"/>
            </ac:spMkLst>
          </pc:spChg>
          <pc:spChg chg="mod">
            <ac:chgData name="Fake Test User" userId="SID-0" providerId="Test" clId="FakeClientId" dt="2018-12-05T07:29:08.191" v="15" actId="790"/>
            <ac:spMkLst>
              <pc:docMk/>
              <pc:sldMasterMk cId="3012251994" sldId="2147483672"/>
              <pc:sldLayoutMk cId="2794820782" sldId="2147483673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10.363" v="16" actId="790"/>
          <pc:sldLayoutMkLst>
            <pc:docMk/>
            <pc:sldMasterMk cId="3012251994" sldId="2147483672"/>
            <pc:sldLayoutMk cId="3381064927" sldId="2147483674"/>
          </pc:sldLayoutMkLst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10.363" v="16" actId="790"/>
            <ac:spMkLst>
              <pc:docMk/>
              <pc:sldMasterMk cId="3012251994" sldId="2147483672"/>
              <pc:sldLayoutMk cId="3381064927" sldId="214748367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12.628" v="17" actId="790"/>
          <pc:sldLayoutMkLst>
            <pc:docMk/>
            <pc:sldMasterMk cId="3012251994" sldId="2147483672"/>
            <pc:sldLayoutMk cId="3415689626" sldId="2147483675"/>
          </pc:sldLayoutMkLst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7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5T07:29:12.628" v="17" actId="790"/>
            <ac:spMkLst>
              <pc:docMk/>
              <pc:sldMasterMk cId="3012251994" sldId="2147483672"/>
              <pc:sldLayoutMk cId="3415689626" sldId="2147483675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30:03.140" v="26"/>
          <pc:sldLayoutMkLst>
            <pc:docMk/>
            <pc:sldMasterMk cId="3012251994" sldId="2147483672"/>
            <pc:sldLayoutMk cId="2533336930" sldId="2147483676"/>
          </pc:sldLayoutMkLst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30:03.140" v="26"/>
            <ac:spMkLst>
              <pc:docMk/>
              <pc:sldMasterMk cId="3012251994" sldId="2147483672"/>
              <pc:sldLayoutMk cId="2533336930" sldId="214748367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7" creationId="{00000000-0000-0000-0000-000000000000}"/>
            </ac:spMkLst>
          </pc:spChg>
          <pc:spChg chg="mod">
            <ac:chgData name="Fake Test User" userId="SID-0" providerId="Test" clId="FakeClientId" dt="2018-12-05T07:29:15.175" v="18" actId="790"/>
            <ac:spMkLst>
              <pc:docMk/>
              <pc:sldMasterMk cId="3012251994" sldId="2147483672"/>
              <pc:sldLayoutMk cId="2533336930" sldId="2147483676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30:12.984" v="27"/>
          <pc:sldLayoutMkLst>
            <pc:docMk/>
            <pc:sldMasterMk cId="3012251994" sldId="2147483672"/>
            <pc:sldLayoutMk cId="3244593729" sldId="2147483677"/>
          </pc:sldLayoutMkLst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30:12.984" v="27"/>
            <ac:spMkLst>
              <pc:docMk/>
              <pc:sldMasterMk cId="3012251994" sldId="2147483672"/>
              <pc:sldLayoutMk cId="3244593729" sldId="214748367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7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8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9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11" creationId="{00000000-0000-0000-0000-000000000000}"/>
            </ac:spMkLst>
          </pc:spChg>
          <pc:spChg chg="mod">
            <ac:chgData name="Fake Test User" userId="SID-0" providerId="Test" clId="FakeClientId" dt="2018-12-05T07:29:17.315" v="19" actId="790"/>
            <ac:spMkLst>
              <pc:docMk/>
              <pc:sldMasterMk cId="3012251994" sldId="2147483672"/>
              <pc:sldLayoutMk cId="3244593729" sldId="2147483677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19.628" v="2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2-05T07:29:19.628" v="2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19.628" v="2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19.628" v="2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19.628" v="2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1.753" v="21" actId="790"/>
          <pc:sldLayoutMkLst>
            <pc:docMk/>
            <pc:sldMasterMk cId="3012251994" sldId="2147483672"/>
            <pc:sldLayoutMk cId="546002789" sldId="2147483679"/>
          </pc:sldLayoutMkLst>
          <pc:spChg chg="mod">
            <ac:chgData name="Fake Test User" userId="SID-0" providerId="Test" clId="FakeClientId" dt="2018-12-05T07:29:21.753" v="21" actId="790"/>
            <ac:spMkLst>
              <pc:docMk/>
              <pc:sldMasterMk cId="3012251994" sldId="2147483672"/>
              <pc:sldLayoutMk cId="546002789" sldId="214748367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1.753" v="21" actId="790"/>
            <ac:spMkLst>
              <pc:docMk/>
              <pc:sldMasterMk cId="3012251994" sldId="2147483672"/>
              <pc:sldLayoutMk cId="546002789" sldId="214748367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1.753" v="21" actId="790"/>
            <ac:spMkLst>
              <pc:docMk/>
              <pc:sldMasterMk cId="3012251994" sldId="2147483672"/>
              <pc:sldLayoutMk cId="546002789" sldId="214748367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3.768" v="22" actId="790"/>
          <pc:sldLayoutMkLst>
            <pc:docMk/>
            <pc:sldMasterMk cId="3012251994" sldId="2147483672"/>
            <pc:sldLayoutMk cId="307785903" sldId="2147483680"/>
          </pc:sldLayoutMkLst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9:23.768" v="22" actId="790"/>
            <ac:spMkLst>
              <pc:docMk/>
              <pc:sldMasterMk cId="3012251994" sldId="2147483672"/>
              <pc:sldLayoutMk cId="307785903" sldId="2147483680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5.705" v="23" actId="790"/>
          <pc:sldLayoutMkLst>
            <pc:docMk/>
            <pc:sldMasterMk cId="3012251994" sldId="2147483672"/>
            <pc:sldLayoutMk cId="3655479332" sldId="2147483681"/>
          </pc:sldLayoutMkLst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6" creationId="{00000000-0000-0000-0000-000000000000}"/>
            </ac:spMkLst>
          </pc:spChg>
          <pc:spChg chg="mod">
            <ac:chgData name="Fake Test User" userId="SID-0" providerId="Test" clId="FakeClientId" dt="2018-12-05T07:29:25.705" v="23" actId="790"/>
            <ac:spMkLst>
              <pc:docMk/>
              <pc:sldMasterMk cId="3012251994" sldId="2147483672"/>
              <pc:sldLayoutMk cId="3655479332" sldId="2147483681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7.642" v="24" actId="790"/>
          <pc:sldLayoutMkLst>
            <pc:docMk/>
            <pc:sldMasterMk cId="3012251994" sldId="2147483672"/>
            <pc:sldLayoutMk cId="4172995853" sldId="2147483682"/>
          </pc:sldLayoutMkLst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27.642" v="24" actId="790"/>
            <ac:spMkLst>
              <pc:docMk/>
              <pc:sldMasterMk cId="3012251994" sldId="2147483672"/>
              <pc:sldLayoutMk cId="4172995853" sldId="214748368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5T07:29:29.690" v="25" actId="790"/>
          <pc:sldLayoutMkLst>
            <pc:docMk/>
            <pc:sldMasterMk cId="3012251994" sldId="2147483672"/>
            <pc:sldLayoutMk cId="3711999067" sldId="2147483683"/>
          </pc:sldLayoutMkLst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5T07:29:29.690" v="25" actId="790"/>
            <ac:spMkLst>
              <pc:docMk/>
              <pc:sldMasterMk cId="3012251994" sldId="2147483672"/>
              <pc:sldLayoutMk cId="3711999067" sldId="214748368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3171B5-48F9-4FFB-A817-BC4D33859677}" type="datetime1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D9163A-2900-4A29-99B9-D82C107AA7E5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DF1C5CE-222C-4659-9A99-B99FC42AF6E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DF1C5CE-222C-4659-9A99-B99FC42AF6E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3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DF1C5CE-222C-4659-9A99-B99FC42AF6E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8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DF1C5CE-222C-4659-9A99-B99FC42AF6E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0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8479EA98-6950-4FB2-825B-D2224441045B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EE148-78B3-4337-BA51-5FEA40509753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42DC23-5D16-412E-9D55-89F16452449D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AD6063-6050-4E00-AA84-FA51406C4F82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8" name="Овал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9" name="Овал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3E583-48A8-46E5-BE84-CCD7454F0FBE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 rtl="0"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23E2F-F2AE-492D-BBDD-7113E2D28A62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D2DCCF-4547-478A-8A0B-8D27062CF997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F35B8-E22E-4014-8735-C02EB2E09118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9C209E-D922-4909-B136-B781D92656A8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9D820-843E-445A-8944-B7FD4131499C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927523-D1CB-4612-B873-1A373DD24AED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ru-R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 rtl="0"/>
            <a:fld id="{AABF512C-9995-4D7A-8361-AD0FFCED8AE6}" type="datetime1">
              <a:rPr lang="ru-RU" noProof="0" smtClean="0"/>
              <a:t>08.06.2022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lgg.ru/YatsenkoOly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k.com/away.php?utf=1&amp;to=https://tlgg.ru/@gerasimovm98" TargetMode="External"/><Relationship Id="rId5" Type="http://schemas.openxmlformats.org/officeDocument/2006/relationships/hyperlink" Target="https://tlgg.ru/@cenbka" TargetMode="External"/><Relationship Id="rId4" Type="http://schemas.openxmlformats.org/officeDocument/2006/relationships/hyperlink" Target="https://tlgg.ru/@vldrs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10363200" cy="4343399"/>
          </a:xfrm>
        </p:spPr>
        <p:txBody>
          <a:bodyPr rtlCol="0"/>
          <a:lstStyle/>
          <a:p>
            <a:pPr rtl="0"/>
            <a:r>
              <a:rPr lang="ru-RU" sz="4800" dirty="0" smtClean="0"/>
              <a:t>Система по учету рабочего времени сотрудников                 </a:t>
            </a:r>
            <a:r>
              <a:rPr lang="en-US" sz="4800" dirty="0" smtClean="0"/>
              <a:t>IT</a:t>
            </a:r>
            <a:r>
              <a:rPr lang="ru-RU" sz="4800" dirty="0" smtClean="0"/>
              <a:t>-компании</a:t>
            </a:r>
            <a:br>
              <a:rPr lang="ru-RU" sz="4800" dirty="0" smtClean="0"/>
            </a:b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2000" dirty="0" smtClean="0"/>
              <a:t>Воронежский государственный университет</a:t>
            </a:r>
            <a:br>
              <a:rPr lang="ru-RU" sz="2000" dirty="0" smtClean="0"/>
            </a:br>
            <a:r>
              <a:rPr lang="ru-RU" sz="2000" dirty="0" smtClean="0"/>
              <a:t>Факультет </a:t>
            </a:r>
            <a:r>
              <a:rPr lang="ru-RU" sz="2000" dirty="0"/>
              <a:t>К</a:t>
            </a:r>
            <a:r>
              <a:rPr lang="ru-RU" sz="2000" dirty="0" smtClean="0"/>
              <a:t>омпьютерных наук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endParaRPr lang="ru" sz="2000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29396" y="4953000"/>
            <a:ext cx="12145993" cy="1219200"/>
          </a:xfrm>
        </p:spPr>
        <p:txBody>
          <a:bodyPr rtlCol="0">
            <a:normAutofit/>
          </a:bodyPr>
          <a:lstStyle/>
          <a:p>
            <a:endParaRPr lang="ru-RU" sz="2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Студенты</a:t>
            </a:r>
            <a:r>
              <a:rPr lang="ru-RU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Яценко О.О., Рощупкин В.А., Злочевский А.Ю., Герасимов М.Ю</a:t>
            </a:r>
            <a:r>
              <a:rPr lang="ru-RU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l"/>
            <a:r>
              <a:rPr lang="ru-RU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</a:t>
            </a:r>
            <a:r>
              <a:rPr lang="ru-RU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31653"/>
          </a:xfrm>
        </p:spPr>
        <p:txBody>
          <a:bodyPr/>
          <a:lstStyle/>
          <a:p>
            <a:r>
              <a:rPr lang="ru-RU" sz="4400" dirty="0"/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086928"/>
            <a:ext cx="10972800" cy="50392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      </a:t>
            </a:r>
            <a:r>
              <a:rPr lang="ru-RU" sz="40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Метрики</a:t>
            </a:r>
            <a:endParaRPr lang="ru-RU" sz="40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" y="1888477"/>
            <a:ext cx="5942546" cy="33398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633" y="1888477"/>
            <a:ext cx="5954049" cy="33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6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7313"/>
          </a:xfrm>
        </p:spPr>
        <p:txBody>
          <a:bodyPr/>
          <a:lstStyle/>
          <a:p>
            <a:r>
              <a:rPr lang="ru-RU" sz="4400" dirty="0" smtClean="0"/>
              <a:t>Средства реализации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61380"/>
            <a:ext cx="5386917" cy="560717"/>
          </a:xfrm>
        </p:spPr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Back-end</a:t>
            </a:r>
            <a:endParaRPr lang="ru-RU" sz="32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457864" y="2424022"/>
            <a:ext cx="4540600" cy="3702457"/>
          </a:xfrm>
        </p:spPr>
        <p:txBody>
          <a:bodyPr/>
          <a:lstStyle/>
          <a:p>
            <a:r>
              <a:rPr lang="en-US" sz="3200" dirty="0" err="1" smtClean="0">
                <a:latin typeface="Century Gothic" panose="020B0502020202020204" pitchFamily="34" charset="0"/>
              </a:rPr>
              <a:t>Django</a:t>
            </a:r>
            <a:endParaRPr lang="en-US" sz="3200" dirty="0" smtClean="0">
              <a:latin typeface="Century Gothic" panose="020B0502020202020204" pitchFamily="34" charset="0"/>
            </a:endParaRPr>
          </a:p>
          <a:p>
            <a:endParaRPr lang="en-US" sz="3200" dirty="0">
              <a:latin typeface="Century Gothic" panose="020B0502020202020204" pitchFamily="34" charset="0"/>
            </a:endParaRPr>
          </a:p>
          <a:p>
            <a:pPr lvl="4"/>
            <a:r>
              <a:rPr lang="en-US" sz="3200" dirty="0">
                <a:latin typeface="Century Gothic" panose="020B0502020202020204" pitchFamily="34" charset="0"/>
              </a:rPr>
              <a:t>SQLite</a:t>
            </a:r>
          </a:p>
          <a:p>
            <a:endParaRPr lang="en-US" sz="3200" dirty="0">
              <a:latin typeface="Century Gothic" panose="020B0502020202020204" pitchFamily="34" charset="0"/>
            </a:endParaRPr>
          </a:p>
          <a:p>
            <a:r>
              <a:rPr lang="en-US" sz="3200" dirty="0">
                <a:latin typeface="Century Gothic" panose="020B0502020202020204" pitchFamily="34" charset="0"/>
              </a:rPr>
              <a:t>Python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7601" y="1561380"/>
            <a:ext cx="5389033" cy="560717"/>
          </a:xfrm>
        </p:spPr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Front-end</a:t>
            </a:r>
            <a:endParaRPr lang="ru-RU" sz="32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6374920" y="2424022"/>
            <a:ext cx="5244055" cy="3702014"/>
          </a:xfrm>
        </p:spPr>
        <p:txBody>
          <a:bodyPr/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Bootstrap</a:t>
            </a:r>
          </a:p>
          <a:p>
            <a:endParaRPr lang="en-US" sz="3200" dirty="0">
              <a:latin typeface="Century Gothic" panose="020B0502020202020204" pitchFamily="34" charset="0"/>
            </a:endParaRPr>
          </a:p>
          <a:p>
            <a:pPr lvl="4"/>
            <a:r>
              <a:rPr lang="en-US" sz="3200" dirty="0">
                <a:latin typeface="Century Gothic" panose="020B0502020202020204" pitchFamily="34" charset="0"/>
              </a:rPr>
              <a:t>HTML</a:t>
            </a:r>
          </a:p>
          <a:p>
            <a:endParaRPr lang="en-US" sz="3200" dirty="0">
              <a:latin typeface="Century Gothic" panose="020B0502020202020204" pitchFamily="34" charset="0"/>
            </a:endParaRPr>
          </a:p>
          <a:p>
            <a:r>
              <a:rPr lang="en-US" sz="3200" dirty="0">
                <a:latin typeface="Century Gothic" panose="020B0502020202020204" pitchFamily="34" charset="0"/>
              </a:rPr>
              <a:t>CSS</a:t>
            </a:r>
            <a:endParaRPr lang="ru-RU" sz="3200" dirty="0">
              <a:latin typeface="Century Gothic" panose="020B0502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2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923026"/>
          </a:xfrm>
        </p:spPr>
        <p:txBody>
          <a:bodyPr/>
          <a:lstStyle/>
          <a:p>
            <a:r>
              <a:rPr lang="ru-RU" sz="4400" dirty="0" smtClean="0"/>
              <a:t>Реализация</a:t>
            </a:r>
            <a:endParaRPr lang="ru-RU" sz="44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49468" y="923027"/>
            <a:ext cx="11884381" cy="579695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ru-RU" sz="2000" dirty="0" smtClean="0"/>
              <a:t>Главная страница</a:t>
            </a:r>
          </a:p>
          <a:p>
            <a:pPr marL="0" indent="0">
              <a:buNone/>
            </a:pPr>
            <a:r>
              <a:rPr lang="ru-RU" sz="2000" dirty="0" smtClean="0"/>
              <a:t>				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						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						Страница с задачами проекта</a:t>
            </a:r>
            <a:endParaRPr lang="ru-RU" sz="2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0" y="1393685"/>
            <a:ext cx="6779150" cy="293578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51" y="3700733"/>
            <a:ext cx="7203513" cy="29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992038"/>
          </a:xfrm>
        </p:spPr>
        <p:txBody>
          <a:bodyPr/>
          <a:lstStyle/>
          <a:p>
            <a:r>
              <a:rPr lang="ru-RU" sz="4400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677" y="992039"/>
            <a:ext cx="11919052" cy="579562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000" dirty="0" smtClean="0">
                <a:latin typeface="Century Gothic" panose="020B0502020202020204" pitchFamily="34" charset="0"/>
              </a:rPr>
              <a:t>Страница для учета рабочего времени 	</a:t>
            </a:r>
          </a:p>
          <a:p>
            <a:pPr marL="0" indent="0">
              <a:buNone/>
            </a:pPr>
            <a:r>
              <a:rPr lang="ru-RU" sz="2000" dirty="0">
                <a:latin typeface="Century Gothic" panose="020B0502020202020204" pitchFamily="34" charset="0"/>
              </a:rPr>
              <a:t>	</a:t>
            </a:r>
            <a:r>
              <a:rPr lang="ru-RU" sz="2000" dirty="0" smtClean="0">
                <a:latin typeface="Century Gothic" panose="020B0502020202020204" pitchFamily="34" charset="0"/>
              </a:rPr>
              <a:t>						</a:t>
            </a:r>
          </a:p>
          <a:p>
            <a:pPr marL="0" indent="0">
              <a:buNone/>
            </a:pPr>
            <a:r>
              <a:rPr lang="ru-RU" sz="2000" dirty="0">
                <a:latin typeface="Century Gothic" panose="020B0502020202020204" pitchFamily="34" charset="0"/>
              </a:rPr>
              <a:t>	</a:t>
            </a:r>
            <a:r>
              <a:rPr lang="ru-RU" sz="2000" dirty="0" smtClean="0">
                <a:latin typeface="Century Gothic" panose="020B0502020202020204" pitchFamily="34" charset="0"/>
              </a:rPr>
              <a:t>						Изменение </a:t>
            </a:r>
            <a:r>
              <a:rPr lang="ru-RU" sz="2000" dirty="0">
                <a:latin typeface="Century Gothic" panose="020B0502020202020204" pitchFamily="34" charset="0"/>
              </a:rPr>
              <a:t>статуса выполнения </a:t>
            </a:r>
            <a:r>
              <a:rPr lang="ru-RU" sz="2000" dirty="0" smtClean="0">
                <a:latin typeface="Century Gothic" panose="020B0502020202020204" pitchFamily="34" charset="0"/>
              </a:rPr>
              <a:t>задачи</a:t>
            </a:r>
          </a:p>
          <a:p>
            <a:pPr marL="0" indent="0"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Century Gothic" panose="020B0502020202020204" pitchFamily="34" charset="0"/>
              </a:rPr>
              <a:t>	</a:t>
            </a:r>
            <a:r>
              <a:rPr lang="ru-RU" sz="2000" dirty="0" smtClean="0">
                <a:latin typeface="Century Gothic" panose="020B0502020202020204" pitchFamily="34" charset="0"/>
              </a:rPr>
              <a:t>							Страница с уведомлениями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entury Gothic" panose="020B0502020202020204" pitchFamily="34" charset="0"/>
              </a:rPr>
              <a:t>							</a:t>
            </a:r>
            <a:endParaRPr lang="ru-RU" sz="2000" dirty="0" smtClean="0">
              <a:latin typeface="Century Gothic" panose="020B0502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1403950"/>
            <a:ext cx="6296981" cy="32761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26" y="2093663"/>
            <a:ext cx="5454247" cy="88858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57336" y="3706467"/>
            <a:ext cx="6087374" cy="29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918"/>
          </a:xfrm>
        </p:spPr>
        <p:txBody>
          <a:bodyPr/>
          <a:lstStyle/>
          <a:p>
            <a:r>
              <a:rPr lang="ru-RU" sz="4400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143" y="1199073"/>
            <a:ext cx="11964838" cy="54605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smtClean="0">
                <a:latin typeface="Century Gothic" panose="020B0502020202020204" pitchFamily="34" charset="0"/>
              </a:rPr>
              <a:t>    </a:t>
            </a:r>
          </a:p>
          <a:p>
            <a:pPr marL="0" indent="0"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								Выдача </a:t>
            </a:r>
            <a:r>
              <a:rPr lang="ru-RU" sz="2000" dirty="0">
                <a:latin typeface="Century Gothic" panose="020B0502020202020204" pitchFamily="34" charset="0"/>
              </a:rPr>
              <a:t>выходных дней</a:t>
            </a:r>
          </a:p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       </a:t>
            </a:r>
          </a:p>
          <a:p>
            <a:pPr marL="0" indent="0">
              <a:buNone/>
            </a:pP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smtClean="0">
                <a:latin typeface="Century Gothic" panose="020B0502020202020204" pitchFamily="34" charset="0"/>
              </a:rPr>
              <a:t>        Страница  с рейтингом отдела			</a:t>
            </a:r>
          </a:p>
          <a:p>
            <a:pPr marL="0" indent="0">
              <a:buNone/>
            </a:pPr>
            <a:r>
              <a:rPr lang="en-US" sz="2000" dirty="0" smtClean="0">
                <a:latin typeface="Century Gothic" panose="020B0502020202020204" pitchFamily="34" charset="0"/>
              </a:rPr>
              <a:t>							</a:t>
            </a:r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20" y="2389517"/>
            <a:ext cx="6299182" cy="24033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84" y="4974025"/>
            <a:ext cx="5477816" cy="8810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1" y="3065796"/>
            <a:ext cx="5362414" cy="17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3962"/>
          </a:xfrm>
        </p:spPr>
        <p:txBody>
          <a:bodyPr/>
          <a:lstStyle/>
          <a:p>
            <a:r>
              <a:rPr lang="ru-RU" sz="4400" dirty="0" smtClean="0"/>
              <a:t>Заключение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742536"/>
            <a:ext cx="11355238" cy="438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Была разработана система по учету рабочего времени сотрудников </a:t>
            </a:r>
            <a:r>
              <a:rPr lang="en-US" sz="2000" dirty="0" smtClean="0">
                <a:latin typeface="Century Gothic" panose="020B0502020202020204" pitchFamily="34" charset="0"/>
              </a:rPr>
              <a:t>IT</a:t>
            </a:r>
            <a:r>
              <a:rPr lang="ru-RU" sz="2000" dirty="0" smtClean="0">
                <a:latin typeface="Century Gothic" panose="020B0502020202020204" pitchFamily="34" charset="0"/>
              </a:rPr>
              <a:t>-компании.</a:t>
            </a:r>
          </a:p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 </a:t>
            </a:r>
          </a:p>
          <a:p>
            <a:r>
              <a:rPr lang="ru-RU" sz="2000" dirty="0" smtClean="0">
                <a:latin typeface="Century Gothic" panose="020B0502020202020204" pitchFamily="34" charset="0"/>
              </a:rPr>
              <a:t>Разработана </a:t>
            </a:r>
            <a:r>
              <a:rPr lang="en-US" sz="2000" dirty="0">
                <a:latin typeface="Century Gothic" panose="020B0502020202020204" pitchFamily="34" charset="0"/>
              </a:rPr>
              <a:t>back-end </a:t>
            </a:r>
            <a:r>
              <a:rPr lang="ru-RU" sz="2000" dirty="0">
                <a:latin typeface="Century Gothic" panose="020B0502020202020204" pitchFamily="34" charset="0"/>
              </a:rPr>
              <a:t>часть, находящаяся на удаленном </a:t>
            </a:r>
            <a:r>
              <a:rPr lang="ru-RU" sz="2000" dirty="0" smtClean="0">
                <a:latin typeface="Century Gothic" panose="020B0502020202020204" pitchFamily="34" charset="0"/>
              </a:rPr>
              <a:t>сервере</a:t>
            </a:r>
          </a:p>
          <a:p>
            <a:r>
              <a:rPr lang="ru-RU" sz="2000" dirty="0" smtClean="0">
                <a:latin typeface="Century Gothic" panose="020B0502020202020204" pitchFamily="34" charset="0"/>
              </a:rPr>
              <a:t>Разработана </a:t>
            </a:r>
            <a:r>
              <a:rPr lang="en-US" sz="2000" dirty="0" smtClean="0">
                <a:latin typeface="Century Gothic" panose="020B0502020202020204" pitchFamily="34" charset="0"/>
              </a:rPr>
              <a:t>front-end </a:t>
            </a:r>
            <a:r>
              <a:rPr lang="ru-RU" sz="2000" dirty="0" smtClean="0">
                <a:latin typeface="Century Gothic" panose="020B0502020202020204" pitchFamily="34" charset="0"/>
              </a:rPr>
              <a:t>часть</a:t>
            </a:r>
          </a:p>
          <a:p>
            <a:r>
              <a:rPr lang="ru-RU" sz="2000" dirty="0" smtClean="0">
                <a:latin typeface="Century Gothic" panose="020B0502020202020204" pitchFamily="34" charset="0"/>
              </a:rPr>
              <a:t>Разработана </a:t>
            </a:r>
            <a:r>
              <a:rPr lang="ru-RU" sz="2000" dirty="0">
                <a:latin typeface="Century Gothic" panose="020B0502020202020204" pitchFamily="34" charset="0"/>
              </a:rPr>
              <a:t>база данных, находящаяся на удаленном </a:t>
            </a:r>
            <a:r>
              <a:rPr lang="ru-RU" sz="2000" dirty="0" smtClean="0">
                <a:latin typeface="Century Gothic" panose="020B0502020202020204" pitchFamily="34" charset="0"/>
              </a:rPr>
              <a:t>сервере</a:t>
            </a:r>
          </a:p>
          <a:p>
            <a:r>
              <a:rPr lang="ru-RU" sz="2000" dirty="0" smtClean="0">
                <a:latin typeface="Century Gothic" panose="020B0502020202020204" pitchFamily="34" charset="0"/>
              </a:rPr>
              <a:t>Создана </a:t>
            </a:r>
            <a:r>
              <a:rPr lang="ru-RU" sz="2000" dirty="0">
                <a:latin typeface="Century Gothic" panose="020B0502020202020204" pitchFamily="34" charset="0"/>
              </a:rPr>
              <a:t>связь между </a:t>
            </a:r>
            <a:r>
              <a:rPr lang="en-US" sz="2000" dirty="0">
                <a:latin typeface="Century Gothic" panose="020B0502020202020204" pitchFamily="34" charset="0"/>
              </a:rPr>
              <a:t>front-end</a:t>
            </a:r>
            <a:r>
              <a:rPr lang="ru-RU" sz="2000" dirty="0">
                <a:latin typeface="Century Gothic" panose="020B0502020202020204" pitchFamily="34" charset="0"/>
              </a:rPr>
              <a:t> и </a:t>
            </a:r>
            <a:r>
              <a:rPr lang="en-US" sz="2000" dirty="0">
                <a:latin typeface="Century Gothic" panose="020B0502020202020204" pitchFamily="34" charset="0"/>
              </a:rPr>
              <a:t>back-end</a:t>
            </a:r>
            <a:r>
              <a:rPr lang="ru-RU" sz="2000" dirty="0">
                <a:latin typeface="Century Gothic" panose="020B0502020202020204" pitchFamily="34" charset="0"/>
              </a:rPr>
              <a:t> частями </a:t>
            </a:r>
            <a:r>
              <a:rPr lang="ru-RU" sz="2000" dirty="0" smtClean="0">
                <a:latin typeface="Century Gothic" panose="020B0502020202020204" pitchFamily="34" charset="0"/>
              </a:rPr>
              <a:t>приложения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entury Gothic" panose="020B0502020202020204" pitchFamily="34" charset="0"/>
              </a:rPr>
              <a:t>Проведено </a:t>
            </a:r>
            <a:r>
              <a:rPr lang="ru-RU" sz="2000" dirty="0">
                <a:latin typeface="Century Gothic" panose="020B0502020202020204" pitchFamily="34" charset="0"/>
              </a:rPr>
              <a:t>тестирование программного </a:t>
            </a:r>
            <a:r>
              <a:rPr lang="ru-RU" sz="2000" dirty="0" smtClean="0">
                <a:latin typeface="Century Gothic" panose="020B0502020202020204" pitchFamily="34" charset="0"/>
              </a:rPr>
              <a:t>продукта.</a:t>
            </a:r>
          </a:p>
          <a:p>
            <a:pPr marL="0" indent="457200">
              <a:buNone/>
            </a:pPr>
            <a:endParaRPr lang="ru-RU" dirty="0" smtClean="0">
              <a:latin typeface="Century Gothic" panose="020B0502020202020204" pitchFamily="34" charset="0"/>
            </a:endParaRPr>
          </a:p>
          <a:p>
            <a:pPr marL="0" indent="45720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7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10363200" cy="4343399"/>
          </a:xfrm>
        </p:spPr>
        <p:txBody>
          <a:bodyPr rtlCol="0"/>
          <a:lstStyle/>
          <a:p>
            <a:pPr rtl="0"/>
            <a:r>
              <a:rPr lang="ru-RU" sz="4800" dirty="0" smtClean="0"/>
              <a:t>Система по учету рабочего времени сотрудников                 </a:t>
            </a:r>
            <a:r>
              <a:rPr lang="en-US" sz="4800" dirty="0" smtClean="0"/>
              <a:t>IT</a:t>
            </a:r>
            <a:r>
              <a:rPr lang="ru-RU" sz="4800" dirty="0" smtClean="0"/>
              <a:t>-компании</a:t>
            </a:r>
            <a:br>
              <a:rPr lang="ru-RU" sz="4800" dirty="0" smtClean="0"/>
            </a:b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2000" dirty="0" smtClean="0"/>
              <a:t>Воронежский государственный университет</a:t>
            </a:r>
            <a:br>
              <a:rPr lang="ru-RU" sz="2000" dirty="0" smtClean="0"/>
            </a:br>
            <a:r>
              <a:rPr lang="ru-RU" sz="2000" dirty="0" smtClean="0"/>
              <a:t>Факультет </a:t>
            </a:r>
            <a:r>
              <a:rPr lang="ru-RU" sz="2000" dirty="0"/>
              <a:t>К</a:t>
            </a:r>
            <a:r>
              <a:rPr lang="ru-RU" sz="2000" dirty="0" smtClean="0"/>
              <a:t>омпьютерных наук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endParaRPr lang="ru" sz="2000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-500332" y="4953000"/>
            <a:ext cx="12775721" cy="1219200"/>
          </a:xfrm>
        </p:spPr>
        <p:txBody>
          <a:bodyPr rtlCol="0">
            <a:normAutofit fontScale="92500" lnSpcReduction="10000"/>
          </a:bodyPr>
          <a:lstStyle/>
          <a:p>
            <a:endParaRPr lang="ru-RU" sz="2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Студенты</a:t>
            </a:r>
            <a:r>
              <a:rPr lang="ru-RU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Яценко О.О., Рощупкин В.А., Злочевский А.Ю., Герасимов М.Ю</a:t>
            </a:r>
            <a:r>
              <a:rPr lang="ru-RU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l"/>
            <a:r>
              <a:rPr lang="ru-RU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Контакты</a:t>
            </a:r>
            <a:r>
              <a:rPr lang="ru-RU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/>
              </a:rPr>
              <a:t>https://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/>
              </a:rPr>
              <a:t>tlgg.ru/YatsenkoOlya</a:t>
            </a:r>
            <a:r>
              <a:rPr lang="ru-RU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4"/>
              </a:rPr>
              <a:t>https://tlgg.ru/@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hlinkClick r:id="rId4"/>
              </a:rPr>
              <a:t>vldrsh</a:t>
            </a:r>
            <a:r>
              <a:rPr lang="ru-RU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5"/>
              </a:rPr>
              <a:t>https://tlgg.ru/@cenbka</a:t>
            </a:r>
            <a:r>
              <a:rPr lang="ru-RU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ru-RU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							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hlinkClick r:id="rId6"/>
              </a:rPr>
              <a:t>https</a:t>
            </a:r>
            <a:r>
              <a:rPr lang="en-US" sz="16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6"/>
              </a:rPr>
              <a:t>://tlgg.ru/@gerasimovm98</a:t>
            </a:r>
            <a:r>
              <a:rPr lang="ru-RU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66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9457"/>
          </a:xfrm>
        </p:spPr>
        <p:txBody>
          <a:bodyPr/>
          <a:lstStyle/>
          <a:p>
            <a:r>
              <a:rPr lang="ru-RU" sz="4000" dirty="0"/>
              <a:t>Распределение </a:t>
            </a:r>
            <a:r>
              <a:rPr lang="ru-RU" sz="4000" dirty="0" smtClean="0"/>
              <a:t>обязанностей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31653" y="1733908"/>
            <a:ext cx="5210355" cy="4494364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1800" b="1" dirty="0" smtClean="0">
                <a:latin typeface="Century Gothic" panose="020B0502020202020204" pitchFamily="34" charset="0"/>
              </a:rPr>
              <a:t>Яценко Ольга</a:t>
            </a:r>
            <a:endParaRPr lang="ru-RU" sz="1800" b="1" dirty="0">
              <a:latin typeface="Century Gothic" panose="020B0502020202020204" pitchFamily="34" charset="0"/>
            </a:endParaRPr>
          </a:p>
          <a:p>
            <a:r>
              <a:rPr lang="ru-RU" sz="1800" dirty="0" smtClean="0">
                <a:latin typeface="Century Gothic" panose="020B0502020202020204" pitchFamily="34" charset="0"/>
              </a:rPr>
              <a:t>Написание ТЗ</a:t>
            </a:r>
            <a:endParaRPr lang="en-US" sz="1800" dirty="0">
              <a:latin typeface="Century Gothic" panose="020B0502020202020204" pitchFamily="34" charset="0"/>
            </a:endParaRPr>
          </a:p>
          <a:p>
            <a:r>
              <a:rPr lang="ru-RU" sz="1800" dirty="0" smtClean="0">
                <a:latin typeface="Century Gothic" panose="020B0502020202020204" pitchFamily="34" charset="0"/>
              </a:rPr>
              <a:t>Написание курсового проекта</a:t>
            </a:r>
            <a:endParaRPr lang="ru-RU" sz="1800" dirty="0">
              <a:latin typeface="Century Gothic" panose="020B0502020202020204" pitchFamily="34" charset="0"/>
            </a:endParaRPr>
          </a:p>
          <a:p>
            <a:r>
              <a:rPr lang="ru-RU" sz="1800" dirty="0" smtClean="0">
                <a:latin typeface="Century Gothic" panose="020B0502020202020204" pitchFamily="34" charset="0"/>
              </a:rPr>
              <a:t>Составление презентации</a:t>
            </a:r>
          </a:p>
          <a:p>
            <a:r>
              <a:rPr lang="ru-RU" sz="1800" dirty="0" smtClean="0">
                <a:latin typeface="Century Gothic" panose="020B0502020202020204" pitchFamily="34" charset="0"/>
              </a:rPr>
              <a:t>Тестирование проекта</a:t>
            </a:r>
            <a:endParaRPr lang="ru-RU" sz="1800" dirty="0">
              <a:latin typeface="Century Gothic" panose="020B0502020202020204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ru-RU" sz="1800" b="1" dirty="0" err="1" smtClean="0">
                <a:latin typeface="Century Gothic" panose="020B0502020202020204" pitchFamily="34" charset="0"/>
              </a:rPr>
              <a:t>Злочевский</a:t>
            </a:r>
            <a:r>
              <a:rPr lang="ru-RU" sz="1800" b="1" dirty="0" smtClean="0">
                <a:latin typeface="Century Gothic" panose="020B0502020202020204" pitchFamily="34" charset="0"/>
              </a:rPr>
              <a:t> Арсений</a:t>
            </a:r>
          </a:p>
          <a:p>
            <a:r>
              <a:rPr lang="ru-RU" sz="1800" dirty="0" smtClean="0">
                <a:latin typeface="Century Gothic" panose="020B0502020202020204" pitchFamily="34" charset="0"/>
              </a:rPr>
              <a:t>Написание </a:t>
            </a:r>
            <a:r>
              <a:rPr lang="en-US" sz="1800" dirty="0" smtClean="0">
                <a:latin typeface="Century Gothic" panose="020B0502020202020204" pitchFamily="34" charset="0"/>
              </a:rPr>
              <a:t>back-end</a:t>
            </a:r>
          </a:p>
          <a:p>
            <a:r>
              <a:rPr lang="ru-RU" sz="1800" dirty="0" smtClean="0">
                <a:latin typeface="Century Gothic" panose="020B0502020202020204" pitchFamily="34" charset="0"/>
              </a:rPr>
              <a:t>Построение </a:t>
            </a:r>
            <a:r>
              <a:rPr lang="ru-RU" sz="1800" dirty="0">
                <a:latin typeface="Century Gothic" panose="020B0502020202020204" pitchFamily="34" charset="0"/>
              </a:rPr>
              <a:t>архитектуры </a:t>
            </a:r>
            <a:r>
              <a:rPr lang="ru-RU" sz="1800" dirty="0" smtClean="0">
                <a:latin typeface="Century Gothic" panose="020B0502020202020204" pitchFamily="34" charset="0"/>
              </a:rPr>
              <a:t>приложения</a:t>
            </a:r>
            <a:endParaRPr lang="ru-RU" sz="1800" dirty="0"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5909" y="1733908"/>
            <a:ext cx="5771071" cy="461513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sz="1800" b="1" dirty="0" err="1" smtClean="0">
                <a:latin typeface="Century Gothic" panose="020B0502020202020204" pitchFamily="34" charset="0"/>
              </a:rPr>
              <a:t>Рощупкин</a:t>
            </a:r>
            <a:r>
              <a:rPr lang="ru-RU" sz="1800" b="1" dirty="0" smtClean="0">
                <a:latin typeface="Century Gothic" panose="020B0502020202020204" pitchFamily="34" charset="0"/>
              </a:rPr>
              <a:t> Владислав</a:t>
            </a:r>
            <a:endParaRPr lang="ru-RU" sz="1800" b="1" dirty="0">
              <a:latin typeface="Century Gothic" panose="020B0502020202020204" pitchFamily="34" charset="0"/>
            </a:endParaRPr>
          </a:p>
          <a:p>
            <a:r>
              <a:rPr lang="ru-RU" sz="1800" dirty="0">
                <a:latin typeface="Century Gothic" panose="020B0502020202020204" pitchFamily="34" charset="0"/>
              </a:rPr>
              <a:t>Написание </a:t>
            </a:r>
            <a:r>
              <a:rPr lang="en-US" sz="1800" dirty="0">
                <a:latin typeface="Century Gothic" panose="020B0502020202020204" pitchFamily="34" charset="0"/>
              </a:rPr>
              <a:t>back-end</a:t>
            </a:r>
          </a:p>
          <a:p>
            <a:r>
              <a:rPr lang="ru-RU" sz="1800" dirty="0" smtClean="0">
                <a:latin typeface="Century Gothic" panose="020B0502020202020204" pitchFamily="34" charset="0"/>
              </a:rPr>
              <a:t>Описание </a:t>
            </a:r>
            <a:r>
              <a:rPr lang="en-US" sz="1800" dirty="0" smtClean="0">
                <a:latin typeface="Century Gothic" panose="020B0502020202020204" pitchFamily="34" charset="0"/>
              </a:rPr>
              <a:t>Swagger</a:t>
            </a:r>
            <a:endParaRPr lang="ru-RU" sz="1800" dirty="0" smtClean="0">
              <a:latin typeface="Century Gothic" panose="020B0502020202020204" pitchFamily="34" charset="0"/>
            </a:endParaRPr>
          </a:p>
          <a:p>
            <a:r>
              <a:rPr lang="ru-RU" sz="1800" dirty="0" smtClean="0">
                <a:latin typeface="Century Gothic" panose="020B0502020202020204" pitchFamily="34" charset="0"/>
              </a:rPr>
              <a:t>Развертывание веб-приложения на сервере</a:t>
            </a:r>
            <a:endParaRPr lang="ru-RU" sz="1800" dirty="0">
              <a:latin typeface="Century Gothic" panose="020B0502020202020204" pitchFamily="34" charset="0"/>
            </a:endParaRPr>
          </a:p>
          <a:p>
            <a:r>
              <a:rPr lang="ru-RU" sz="1800" dirty="0">
                <a:latin typeface="Century Gothic" panose="020B0502020202020204" pitchFamily="34" charset="0"/>
              </a:rPr>
              <a:t>Построение архитектуры </a:t>
            </a:r>
            <a:r>
              <a:rPr lang="ru-RU" sz="1800" dirty="0" smtClean="0">
                <a:latin typeface="Century Gothic" panose="020B0502020202020204" pitchFamily="34" charset="0"/>
              </a:rPr>
              <a:t>приложения</a:t>
            </a:r>
            <a:endParaRPr lang="ru-RU" sz="1800" dirty="0">
              <a:latin typeface="Century Gothic" panose="020B0502020202020204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ru-RU" sz="1800" b="1" dirty="0" smtClean="0">
                <a:latin typeface="Century Gothic" panose="020B0502020202020204" pitchFamily="34" charset="0"/>
              </a:rPr>
              <a:t>Герасимов Максим</a:t>
            </a:r>
            <a:endParaRPr lang="ru-RU" sz="1800" b="1" dirty="0">
              <a:latin typeface="Century Gothic" panose="020B0502020202020204" pitchFamily="34" charset="0"/>
            </a:endParaRPr>
          </a:p>
          <a:p>
            <a:r>
              <a:rPr lang="ru-RU" sz="1800" dirty="0" smtClean="0">
                <a:latin typeface="Century Gothic" panose="020B0502020202020204" pitchFamily="34" charset="0"/>
              </a:rPr>
              <a:t>Написание </a:t>
            </a:r>
            <a:r>
              <a:rPr lang="en-US" sz="1800" dirty="0" smtClean="0">
                <a:latin typeface="Century Gothic" panose="020B0502020202020204" pitchFamily="34" charset="0"/>
              </a:rPr>
              <a:t>front-end</a:t>
            </a:r>
            <a:endParaRPr lang="ru-RU" sz="1800" dirty="0" smtClean="0">
              <a:latin typeface="Century Gothic" panose="020B0502020202020204" pitchFamily="34" charset="0"/>
            </a:endParaRPr>
          </a:p>
          <a:p>
            <a:r>
              <a:rPr lang="ru-RU" sz="1800" dirty="0" smtClean="0">
                <a:latin typeface="Century Gothic" panose="020B0502020202020204" pitchFamily="34" charset="0"/>
              </a:rPr>
              <a:t>Разработка дизайна проекта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10121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71600"/>
          </a:xfrm>
        </p:spPr>
        <p:txBody>
          <a:bodyPr rtlCol="0"/>
          <a:lstStyle/>
          <a:p>
            <a:pPr rtl="0"/>
            <a:r>
              <a:rPr lang="ru" sz="4400" dirty="0" smtClean="0"/>
              <a:t>Актуальность</a:t>
            </a:r>
            <a:endParaRPr lang="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black">
          <a:xfrm>
            <a:off x="609600" y="1949570"/>
            <a:ext cx="10972800" cy="4176594"/>
          </a:xfrm>
        </p:spPr>
        <p:txBody>
          <a:bodyPr rtlCol="0">
            <a:normAutofit/>
          </a:bodyPr>
          <a:lstStyle/>
          <a:p>
            <a:pPr algn="just"/>
            <a:r>
              <a:rPr lang="ru-RU" dirty="0">
                <a:latin typeface="Century Gothic" panose="020B0502020202020204" pitchFamily="34" charset="0"/>
              </a:rPr>
              <a:t>Учет рабочего времени сотрудников обязателен согласно действующему законодательству </a:t>
            </a:r>
            <a:r>
              <a:rPr lang="ru-RU" dirty="0" smtClean="0">
                <a:latin typeface="Century Gothic" panose="020B0502020202020204" pitchFamily="34" charset="0"/>
              </a:rPr>
              <a:t>РФ</a:t>
            </a:r>
          </a:p>
          <a:p>
            <a:pPr marL="0" indent="0" algn="just">
              <a:buNone/>
            </a:pPr>
            <a:endParaRPr lang="ru-RU" dirty="0" smtClean="0">
              <a:latin typeface="Century Gothic" panose="020B0502020202020204" pitchFamily="34" charset="0"/>
            </a:endParaRPr>
          </a:p>
          <a:p>
            <a:pPr algn="just"/>
            <a:r>
              <a:rPr lang="ru-RU" dirty="0" smtClean="0">
                <a:latin typeface="Century Gothic" panose="020B0502020202020204" pitchFamily="34" charset="0"/>
              </a:rPr>
              <a:t>Он необходим для </a:t>
            </a:r>
            <a:r>
              <a:rPr lang="ru-RU" dirty="0">
                <a:latin typeface="Century Gothic" panose="020B0502020202020204" pitchFamily="34" charset="0"/>
              </a:rPr>
              <a:t>сотрудников, </a:t>
            </a:r>
            <a:r>
              <a:rPr lang="ru-RU" dirty="0" smtClean="0">
                <a:latin typeface="Century Gothic" panose="020B0502020202020204" pitchFamily="34" charset="0"/>
              </a:rPr>
              <a:t>работающих не только в офисе, но и </a:t>
            </a:r>
            <a:r>
              <a:rPr lang="ru-RU" dirty="0">
                <a:latin typeface="Century Gothic" panose="020B0502020202020204" pitchFamily="34" charset="0"/>
              </a:rPr>
              <a:t>з</a:t>
            </a:r>
            <a:r>
              <a:rPr lang="ru-RU" dirty="0" smtClean="0">
                <a:latin typeface="Century Gothic" panose="020B0502020202020204" pitchFamily="34" charset="0"/>
              </a:rPr>
              <a:t>а компьютером </a:t>
            </a:r>
            <a:r>
              <a:rPr lang="ru-RU" dirty="0">
                <a:latin typeface="Century Gothic" panose="020B0502020202020204" pitchFamily="34" charset="0"/>
              </a:rPr>
              <a:t>удаленно, </a:t>
            </a:r>
            <a:r>
              <a:rPr lang="ru-RU" dirty="0" smtClean="0">
                <a:latin typeface="Century Gothic" panose="020B0502020202020204" pitchFamily="34" charset="0"/>
              </a:rPr>
              <a:t>например, </a:t>
            </a:r>
            <a:r>
              <a:rPr lang="en-US" dirty="0" smtClean="0">
                <a:latin typeface="Century Gothic" panose="020B0502020202020204" pitchFamily="34" charset="0"/>
              </a:rPr>
              <a:t>IT</a:t>
            </a:r>
            <a:r>
              <a:rPr lang="ru-RU" dirty="0" smtClean="0">
                <a:latin typeface="Century Gothic" panose="020B0502020202020204" pitchFamily="34" charset="0"/>
              </a:rPr>
              <a:t>-специалистов </a:t>
            </a:r>
          </a:p>
          <a:p>
            <a:pPr algn="just"/>
            <a:endParaRPr lang="ru-RU" dirty="0" smtClean="0">
              <a:latin typeface="Century Gothic" panose="020B0502020202020204" pitchFamily="34" charset="0"/>
            </a:endParaRPr>
          </a:p>
          <a:p>
            <a:pPr marL="0" indent="45720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285336"/>
          </a:xfrm>
        </p:spPr>
        <p:txBody>
          <a:bodyPr/>
          <a:lstStyle/>
          <a:p>
            <a:r>
              <a:rPr lang="ru-RU" sz="4400" dirty="0" smtClean="0"/>
              <a:t>Назначение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237" y="1733909"/>
            <a:ext cx="10972800" cy="4694179"/>
          </a:xfrm>
        </p:spPr>
        <p:txBody>
          <a:bodyPr/>
          <a:lstStyle/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А</a:t>
            </a:r>
            <a:r>
              <a:rPr lang="ru-RU" dirty="0" smtClean="0">
                <a:latin typeface="Century Gothic" panose="020B0502020202020204" pitchFamily="34" charset="0"/>
              </a:rPr>
              <a:t>втоматизация </a:t>
            </a:r>
            <a:r>
              <a:rPr lang="ru-RU" dirty="0">
                <a:latin typeface="Century Gothic" panose="020B0502020202020204" pitchFamily="34" charset="0"/>
              </a:rPr>
              <a:t>процесса учёта рабочего времени, позволяющая сотрудникам вводить </a:t>
            </a:r>
            <a:r>
              <a:rPr lang="ru-RU" dirty="0" smtClean="0">
                <a:latin typeface="Century Gothic" panose="020B0502020202020204" pitchFamily="34" charset="0"/>
              </a:rPr>
              <a:t>количество </a:t>
            </a:r>
            <a:r>
              <a:rPr lang="ru-RU" dirty="0">
                <a:latin typeface="Century Gothic" panose="020B0502020202020204" pitchFamily="34" charset="0"/>
              </a:rPr>
              <a:t>часов, затраченное на задачу, описывать проделанную работу, устанавливать статус выполнения задачи, а также получать «поощрения» в виде дополнительных выходных дней по итогам рейтингов отделов компании, строящихся по показателям </a:t>
            </a:r>
            <a:r>
              <a:rPr lang="ru-RU" dirty="0" smtClean="0">
                <a:latin typeface="Century Gothic" panose="020B0502020202020204" pitchFamily="34" charset="0"/>
              </a:rPr>
              <a:t>отработанных </a:t>
            </a:r>
            <a:r>
              <a:rPr lang="ru-RU" dirty="0">
                <a:latin typeface="Century Gothic" panose="020B0502020202020204" pitchFamily="34" charset="0"/>
              </a:rPr>
              <a:t>сотрудниками</a:t>
            </a:r>
            <a:r>
              <a:rPr lang="ru-RU" dirty="0" smtClean="0">
                <a:latin typeface="Century Gothic" panose="020B0502020202020204" pitchFamily="34" charset="0"/>
              </a:rPr>
              <a:t> часов.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38687"/>
          </a:xfrm>
        </p:spPr>
        <p:txBody>
          <a:bodyPr/>
          <a:lstStyle/>
          <a:p>
            <a:r>
              <a:rPr lang="ru-RU" sz="4400" dirty="0" smtClean="0"/>
              <a:t>Постановка задачи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61380"/>
            <a:ext cx="11044687" cy="5218981"/>
          </a:xfrm>
        </p:spPr>
        <p:txBody>
          <a:bodyPr/>
          <a:lstStyle/>
          <a:p>
            <a:pPr marL="0" indent="0">
              <a:buNone/>
            </a:pPr>
            <a:r>
              <a:rPr lang="ru-RU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Разработка </a:t>
            </a:r>
            <a:r>
              <a:rPr lang="en-US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back-end </a:t>
            </a:r>
            <a:r>
              <a:rPr lang="ru-RU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части:</a:t>
            </a:r>
          </a:p>
          <a:p>
            <a:pPr lvl="2"/>
            <a:r>
              <a:rPr lang="ru-RU" sz="2200" dirty="0" smtClean="0">
                <a:latin typeface="Century Gothic" panose="020B0502020202020204" pitchFamily="34" charset="0"/>
              </a:rPr>
              <a:t>Авторизация</a:t>
            </a:r>
            <a:endParaRPr lang="ru-RU" sz="2200" dirty="0">
              <a:latin typeface="Century Gothic" panose="020B0502020202020204" pitchFamily="34" charset="0"/>
            </a:endParaRPr>
          </a:p>
          <a:p>
            <a:pPr lvl="2"/>
            <a:r>
              <a:rPr lang="ru-RU" sz="2200" dirty="0" smtClean="0">
                <a:latin typeface="Century Gothic" panose="020B0502020202020204" pitchFamily="34" charset="0"/>
              </a:rPr>
              <a:t>Реализация ролей:</a:t>
            </a:r>
            <a:endParaRPr lang="ru-RU" sz="2200" dirty="0">
              <a:latin typeface="Century Gothic" panose="020B0502020202020204" pitchFamily="34" charset="0"/>
            </a:endParaRPr>
          </a:p>
          <a:p>
            <a:pPr lvl="3"/>
            <a:r>
              <a:rPr lang="ru-RU" sz="2200" dirty="0" smtClean="0">
                <a:latin typeface="Century Gothic" panose="020B0502020202020204" pitchFamily="34" charset="0"/>
              </a:rPr>
              <a:t>  Сотрудник</a:t>
            </a:r>
            <a:endParaRPr lang="ru-RU" sz="2200" dirty="0">
              <a:latin typeface="Century Gothic" panose="020B0502020202020204" pitchFamily="34" charset="0"/>
            </a:endParaRPr>
          </a:p>
          <a:p>
            <a:pPr lvl="3"/>
            <a:r>
              <a:rPr lang="ru-RU" sz="2200" dirty="0">
                <a:latin typeface="Century Gothic" panose="020B0502020202020204" pitchFamily="34" charset="0"/>
              </a:rPr>
              <a:t> </a:t>
            </a:r>
            <a:r>
              <a:rPr lang="ru-RU" sz="2200" dirty="0" smtClean="0">
                <a:latin typeface="Century Gothic" panose="020B0502020202020204" pitchFamily="34" charset="0"/>
              </a:rPr>
              <a:t> Менеджер</a:t>
            </a:r>
            <a:endParaRPr lang="ru-RU" sz="2200" dirty="0">
              <a:latin typeface="Century Gothic" panose="020B0502020202020204" pitchFamily="34" charset="0"/>
            </a:endParaRPr>
          </a:p>
          <a:p>
            <a:pPr lvl="3"/>
            <a:r>
              <a:rPr lang="ru-RU" sz="2200" dirty="0">
                <a:latin typeface="Century Gothic" panose="020B0502020202020204" pitchFamily="34" charset="0"/>
              </a:rPr>
              <a:t> </a:t>
            </a:r>
            <a:r>
              <a:rPr lang="ru-RU" sz="2200" dirty="0" smtClean="0">
                <a:latin typeface="Century Gothic" panose="020B0502020202020204" pitchFamily="34" charset="0"/>
              </a:rPr>
              <a:t> Администратор</a:t>
            </a:r>
          </a:p>
          <a:p>
            <a:pPr marL="1371600" lvl="3" indent="0">
              <a:buNone/>
            </a:pPr>
            <a:r>
              <a:rPr lang="ru-RU" sz="2200" dirty="0" smtClean="0">
                <a:latin typeface="Century Gothic" panose="020B0502020202020204" pitchFamily="34" charset="0"/>
              </a:rPr>
              <a:t>и </a:t>
            </a:r>
            <a:r>
              <a:rPr lang="ru-RU" sz="2200" dirty="0">
                <a:latin typeface="Century Gothic" panose="020B0502020202020204" pitchFamily="34" charset="0"/>
              </a:rPr>
              <a:t>их функциональных возможностей</a:t>
            </a:r>
          </a:p>
          <a:p>
            <a:pPr lvl="2"/>
            <a:r>
              <a:rPr lang="ru-RU" sz="2200" dirty="0" smtClean="0">
                <a:latin typeface="Century Gothic" panose="020B0502020202020204" pitchFamily="34" charset="0"/>
              </a:rPr>
              <a:t>Реализация календаря для </a:t>
            </a:r>
            <a:r>
              <a:rPr lang="ru-RU" sz="2200" dirty="0">
                <a:latin typeface="Century Gothic" panose="020B0502020202020204" pitchFamily="34" charset="0"/>
              </a:rPr>
              <a:t>учета времени, затраченного на выполнение задачи, </a:t>
            </a:r>
            <a:r>
              <a:rPr lang="ru-RU" sz="2200" dirty="0" smtClean="0">
                <a:latin typeface="Century Gothic" panose="020B0502020202020204" pitchFamily="34" charset="0"/>
              </a:rPr>
              <a:t>и поле для ее описания</a:t>
            </a:r>
            <a:endParaRPr lang="ru-RU" sz="2200" dirty="0">
              <a:latin typeface="Century Gothic" panose="020B0502020202020204" pitchFamily="34" charset="0"/>
            </a:endParaRPr>
          </a:p>
          <a:p>
            <a:pPr lvl="2"/>
            <a:r>
              <a:rPr lang="ru-RU" sz="2200" dirty="0" smtClean="0">
                <a:latin typeface="Century Gothic" panose="020B0502020202020204" pitchFamily="34" charset="0"/>
              </a:rPr>
              <a:t>Реализация уведомлений для </a:t>
            </a:r>
            <a:r>
              <a:rPr lang="ru-RU" sz="2200" dirty="0">
                <a:latin typeface="Century Gothic" panose="020B0502020202020204" pitchFamily="34" charset="0"/>
              </a:rPr>
              <a:t>менеджера </a:t>
            </a:r>
            <a:r>
              <a:rPr lang="ru-RU" sz="2200" dirty="0" smtClean="0">
                <a:latin typeface="Century Gothic" panose="020B0502020202020204" pitchFamily="34" charset="0"/>
              </a:rPr>
              <a:t>о состоянии задачи сотрудника</a:t>
            </a:r>
            <a:endParaRPr lang="ru-RU" sz="2200" dirty="0">
              <a:latin typeface="Century Gothic" panose="020B0502020202020204" pitchFamily="34" charset="0"/>
            </a:endParaRPr>
          </a:p>
          <a:p>
            <a:pPr lvl="2"/>
            <a:r>
              <a:rPr lang="ru-RU" sz="2200" dirty="0" smtClean="0">
                <a:latin typeface="Century Gothic" panose="020B0502020202020204" pitchFamily="34" charset="0"/>
              </a:rPr>
              <a:t>Реализация </a:t>
            </a:r>
            <a:r>
              <a:rPr lang="ru-RU" sz="2200" dirty="0">
                <a:latin typeface="Century Gothic" panose="020B0502020202020204" pitchFamily="34" charset="0"/>
              </a:rPr>
              <a:t>добавления новых сотрудников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2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38687"/>
          </a:xfrm>
        </p:spPr>
        <p:txBody>
          <a:bodyPr/>
          <a:lstStyle/>
          <a:p>
            <a:r>
              <a:rPr lang="ru-RU" sz="4400" dirty="0" smtClean="0"/>
              <a:t>Постановка задачи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1818" y="1673525"/>
            <a:ext cx="10400581" cy="5106837"/>
          </a:xfrm>
        </p:spPr>
        <p:txBody>
          <a:bodyPr/>
          <a:lstStyle/>
          <a:p>
            <a:pPr marL="0" indent="0">
              <a:buNone/>
            </a:pPr>
            <a:r>
              <a:rPr lang="ru-RU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Разработка </a:t>
            </a:r>
            <a:r>
              <a:rPr lang="en-US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front-end </a:t>
            </a:r>
            <a:r>
              <a:rPr lang="ru-RU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части:</a:t>
            </a:r>
          </a:p>
          <a:p>
            <a:pPr marL="0" indent="0">
              <a:buNone/>
            </a:pPr>
            <a:endParaRPr lang="ru-RU" sz="2200" dirty="0" smtClean="0">
              <a:latin typeface="Century Gothic" panose="020B0502020202020204" pitchFamily="34" charset="0"/>
            </a:endParaRPr>
          </a:p>
          <a:p>
            <a:pPr marL="0" lvl="0" indent="0">
              <a:buNone/>
            </a:pPr>
            <a:r>
              <a:rPr lang="ru-RU" sz="2200" dirty="0">
                <a:latin typeface="Century Gothic" panose="020B0502020202020204" pitchFamily="34" charset="0"/>
              </a:rPr>
              <a:t>	</a:t>
            </a:r>
            <a:r>
              <a:rPr lang="ru-RU" sz="2200" dirty="0" smtClean="0">
                <a:latin typeface="Century Gothic" panose="020B0502020202020204" pitchFamily="34" charset="0"/>
              </a:rPr>
              <a:t>Система должна иметь простой, понятный, неперегруженный динамическими элементами дизайн, выполненный в неброских цветах</a:t>
            </a:r>
          </a:p>
          <a:p>
            <a:pPr marL="0" lvl="0" indent="0">
              <a:buNone/>
            </a:pPr>
            <a:endParaRPr lang="ru-RU" sz="2200" dirty="0" smtClean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Разработка базы данных, находящейся на удаленном сервере</a:t>
            </a:r>
          </a:p>
          <a:p>
            <a:endParaRPr lang="ru-RU" sz="2200" dirty="0" smtClean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Связь между </a:t>
            </a:r>
            <a:r>
              <a:rPr lang="en-US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front-end</a:t>
            </a:r>
            <a:r>
              <a:rPr lang="ru-RU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и </a:t>
            </a:r>
            <a:r>
              <a:rPr lang="en-US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back-end</a:t>
            </a:r>
            <a:r>
              <a:rPr lang="ru-RU" sz="2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частями приложения</a:t>
            </a:r>
          </a:p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	</a:t>
            </a:r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5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212410"/>
          </a:xfrm>
        </p:spPr>
        <p:txBody>
          <a:bodyPr/>
          <a:lstStyle/>
          <a:p>
            <a:r>
              <a:rPr lang="ru-RU" sz="4400" dirty="0"/>
              <a:t>Анализ предметной области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5386917" cy="777076"/>
          </a:xfrm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Для контроля действий и учета рабочего времени сотрудников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897146" y="2691442"/>
            <a:ext cx="5101317" cy="34350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>
                <a:latin typeface="Century Gothic" panose="020B0502020202020204" pitchFamily="34" charset="0"/>
              </a:rPr>
              <a:t>Kickidler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latin typeface="Century Gothic" panose="020B0502020202020204" pitchFamily="34" charset="0"/>
              </a:rPr>
              <a:t>StaffCounter</a:t>
            </a:r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7601" y="1600199"/>
            <a:ext cx="5389033" cy="777076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Ориентированные</a:t>
            </a:r>
            <a:r>
              <a:rPr lang="ru-RU" dirty="0" smtClean="0">
                <a:latin typeface="Century Gothic" panose="020B0502020202020204" pitchFamily="34" charset="0"/>
              </a:rPr>
              <a:t> на программистов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6504316" y="2691442"/>
            <a:ext cx="5114659" cy="34350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entury Gothic" panose="020B0502020202020204" pitchFamily="34" charset="0"/>
              </a:rPr>
              <a:t>Toggl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Track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Harvest</a:t>
            </a:r>
            <a:endParaRPr lang="en-US" dirty="0">
              <a:latin typeface="Century Gothic" panose="020B050202020202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87" y="3290286"/>
            <a:ext cx="2330897" cy="6800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87" y="5031097"/>
            <a:ext cx="2330896" cy="7075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386" y="3290286"/>
            <a:ext cx="2541142" cy="7045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386" y="5010828"/>
            <a:ext cx="2541142" cy="7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38687"/>
          </a:xfrm>
        </p:spPr>
        <p:txBody>
          <a:bodyPr/>
          <a:lstStyle/>
          <a:p>
            <a:r>
              <a:rPr lang="ru-RU" sz="4400" dirty="0"/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92371"/>
            <a:ext cx="10210800" cy="463379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ru-RU" sz="3600" dirty="0" smtClean="0">
                <a:solidFill>
                  <a:schemeClr val="tx2"/>
                </a:solidFill>
              </a:rPr>
              <a:t>Сценарии воронок конверсий</a:t>
            </a:r>
          </a:p>
          <a:p>
            <a:pPr>
              <a:lnSpc>
                <a:spcPct val="200000"/>
              </a:lnSpc>
            </a:pPr>
            <a:r>
              <a:rPr lang="ru-RU" sz="2800" dirty="0"/>
              <a:t>Ввод данных для учета рабочего </a:t>
            </a:r>
            <a:r>
              <a:rPr lang="ru-RU" sz="2800" dirty="0" smtClean="0"/>
              <a:t>времени</a:t>
            </a:r>
          </a:p>
          <a:p>
            <a:endParaRPr lang="ru-RU" sz="2800" dirty="0" smtClean="0"/>
          </a:p>
          <a:p>
            <a:r>
              <a:rPr lang="ru-RU" sz="2800" dirty="0"/>
              <a:t>И</a:t>
            </a:r>
            <a:r>
              <a:rPr lang="ru-RU" sz="2800" dirty="0" smtClean="0"/>
              <a:t>зменение </a:t>
            </a:r>
            <a:r>
              <a:rPr lang="ru-RU" sz="2800" dirty="0"/>
              <a:t>статуса выполнения задачи 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Добавление </a:t>
            </a:r>
            <a:r>
              <a:rPr lang="ru-RU" sz="2800" dirty="0"/>
              <a:t>задачи </a:t>
            </a:r>
            <a:r>
              <a:rPr lang="ru-RU" sz="2800" dirty="0" smtClean="0"/>
              <a:t>менеджером </a:t>
            </a:r>
            <a:endParaRPr lang="ru-RU" sz="2800" dirty="0"/>
          </a:p>
          <a:p>
            <a:pPr marL="0" indent="0">
              <a:buNone/>
            </a:pPr>
            <a:endParaRPr lang="ru-RU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31653"/>
          </a:xfrm>
        </p:spPr>
        <p:txBody>
          <a:bodyPr/>
          <a:lstStyle/>
          <a:p>
            <a:r>
              <a:rPr lang="ru-RU" sz="4400" dirty="0"/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086928"/>
            <a:ext cx="10972800" cy="50392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      </a:t>
            </a:r>
            <a:r>
              <a:rPr lang="ru-RU" sz="40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Метрики</a:t>
            </a:r>
            <a:endParaRPr lang="ru-RU" sz="40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87" y="2058644"/>
            <a:ext cx="8828739" cy="42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едставление сведений о компани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854_TF03460510" id="{F46CA5F3-C572-44A0-BD19-B91F9CC97550}" vid="{0FFDAD60-1F34-4B6A-AAF6-6E2D78F886F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собрания компании</Template>
  <TotalTime>6785</TotalTime>
  <Words>307</Words>
  <Application>Microsoft Office PowerPoint</Application>
  <PresentationFormat>Широкоэкранный</PresentationFormat>
  <Paragraphs>127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Palatino Linotype</vt:lpstr>
      <vt:lpstr>Представление сведений о компании</vt:lpstr>
      <vt:lpstr>Система по учету рабочего времени сотрудников                 IT-компании  Воронежский государственный университет Факультет Компьютерных наук  </vt:lpstr>
      <vt:lpstr>Распределение обязанностей</vt:lpstr>
      <vt:lpstr>Актуальность</vt:lpstr>
      <vt:lpstr>Назначение</vt:lpstr>
      <vt:lpstr>Постановка задачи</vt:lpstr>
      <vt:lpstr>Постановка задачи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Средства реализации</vt:lpstr>
      <vt:lpstr>Реализация</vt:lpstr>
      <vt:lpstr>Реализация</vt:lpstr>
      <vt:lpstr>Реализация</vt:lpstr>
      <vt:lpstr>Заключение</vt:lpstr>
      <vt:lpstr>Система по учету рабочего времени сотрудников                 IT-компании  Воронежский государственный университет Факультет Компьютерных наук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 учету рабочего времени сотрудников                 IT-компании «Time Trace»</dc:title>
  <dc:creator>Пользователь Windows</dc:creator>
  <cp:lastModifiedBy>Пользователь Windows</cp:lastModifiedBy>
  <cp:revision>91</cp:revision>
  <dcterms:created xsi:type="dcterms:W3CDTF">2022-06-03T12:04:16Z</dcterms:created>
  <dcterms:modified xsi:type="dcterms:W3CDTF">2022-06-08T07:51:08Z</dcterms:modified>
</cp:coreProperties>
</file>