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1" r:id="rId2"/>
    <p:sldMasterId id="2147483707" r:id="rId3"/>
  </p:sldMasterIdLst>
  <p:notesMasterIdLst>
    <p:notesMasterId r:id="rId36"/>
  </p:notesMasterIdLst>
  <p:handoutMasterIdLst>
    <p:handoutMasterId r:id="rId37"/>
  </p:handoutMasterIdLst>
  <p:sldIdLst>
    <p:sldId id="709" r:id="rId4"/>
    <p:sldId id="710" r:id="rId5"/>
    <p:sldId id="508" r:id="rId6"/>
    <p:sldId id="630" r:id="rId7"/>
    <p:sldId id="631" r:id="rId8"/>
    <p:sldId id="668" r:id="rId9"/>
    <p:sldId id="623" r:id="rId10"/>
    <p:sldId id="624" r:id="rId11"/>
    <p:sldId id="626" r:id="rId12"/>
    <p:sldId id="420" r:id="rId13"/>
    <p:sldId id="677" r:id="rId14"/>
    <p:sldId id="722" r:id="rId15"/>
    <p:sldId id="723" r:id="rId16"/>
    <p:sldId id="718" r:id="rId17"/>
    <p:sldId id="719" r:id="rId18"/>
    <p:sldId id="721" r:id="rId19"/>
    <p:sldId id="732" r:id="rId20"/>
    <p:sldId id="672" r:id="rId21"/>
    <p:sldId id="733" r:id="rId22"/>
    <p:sldId id="734" r:id="rId23"/>
    <p:sldId id="737" r:id="rId24"/>
    <p:sldId id="738" r:id="rId25"/>
    <p:sldId id="687" r:id="rId26"/>
    <p:sldId id="688" r:id="rId27"/>
    <p:sldId id="689" r:id="rId28"/>
    <p:sldId id="690" r:id="rId29"/>
    <p:sldId id="691" r:id="rId30"/>
    <p:sldId id="528" r:id="rId31"/>
    <p:sldId id="570" r:id="rId32"/>
    <p:sldId id="576" r:id="rId33"/>
    <p:sldId id="529" r:id="rId34"/>
    <p:sldId id="400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709"/>
            <p14:sldId id="710"/>
            <p14:sldId id="508"/>
          </p14:sldIdLst>
        </p14:section>
        <p14:section name="Data Types and Variables" id="{565C2415-48A6-40B8-AC83-4741C5DAF5FB}">
          <p14:sldIdLst>
            <p14:sldId id="630"/>
            <p14:sldId id="631"/>
            <p14:sldId id="668"/>
            <p14:sldId id="623"/>
            <p14:sldId id="624"/>
            <p14:sldId id="626"/>
            <p14:sldId id="420"/>
          </p14:sldIdLst>
        </p14:section>
        <p14:section name="Printing on the Console" id="{FBD25384-6451-44F6-B321-B46BF017DAFA}">
          <p14:sldIdLst>
            <p14:sldId id="677"/>
            <p14:sldId id="722"/>
            <p14:sldId id="723"/>
            <p14:sldId id="718"/>
          </p14:sldIdLst>
        </p14:section>
        <p14:section name="Conditional Statements" id="{8E181859-6989-4DA1-ACE5-DBEB108930E8}">
          <p14:sldIdLst>
            <p14:sldId id="719"/>
            <p14:sldId id="721"/>
            <p14:sldId id="732"/>
          </p14:sldIdLst>
        </p14:section>
        <p14:section name="Loops" id="{7D919171-8898-41E6-8A8D-23985FF5A16C}">
          <p14:sldIdLst>
            <p14:sldId id="672"/>
            <p14:sldId id="733"/>
            <p14:sldId id="734"/>
            <p14:sldId id="737"/>
            <p14:sldId id="738"/>
          </p14:sldIdLst>
        </p14:section>
        <p14:section name="IDE" id="{CB63AEC6-4A42-4064-A318-DA33D59B03E7}">
          <p14:sldIdLst>
            <p14:sldId id="687"/>
            <p14:sldId id="688"/>
            <p14:sldId id="689"/>
            <p14:sldId id="690"/>
            <p14:sldId id="691"/>
          </p14:sldIdLst>
        </p14:section>
        <p14:section name="Conclusion" id="{9286E23B-2FC3-40A0-8C1A-42589FB25A33}">
          <p14:sldIdLst>
            <p14:sldId id="528"/>
            <p14:sldId id="570"/>
            <p14:sldId id="576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0AA"/>
    <a:srgbClr val="FBEEDC"/>
    <a:srgbClr val="D2A010"/>
    <a:srgbClr val="FFFFFF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256" autoAdjust="0"/>
  </p:normalViewPr>
  <p:slideViewPr>
    <p:cSldViewPr>
      <p:cViewPr varScale="1">
        <p:scale>
          <a:sx n="64" d="100"/>
          <a:sy n="64" d="100"/>
        </p:scale>
        <p:origin x="688" y="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0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4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0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9517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65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3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249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19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65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8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8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6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0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053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296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3" r:id="rId15"/>
    <p:sldLayoutId id="214748372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www.jetbrains.com/webstorm/?fromMenu" TargetMode="Externa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Java, C#, Python and JS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59" y="2800444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72" y="3324608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34" y="2576120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21" y="1880419"/>
            <a:ext cx="2042899" cy="2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70" y="3539077"/>
            <a:ext cx="1804939" cy="17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 stores values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boolean</a:t>
            </a:r>
            <a:endParaRPr lang="bg-BG" b="1" dirty="0">
              <a:latin typeface="Consolas" pitchFamily="49" charset="0"/>
            </a:endParaRPr>
          </a:p>
          <a:p>
            <a:r>
              <a:rPr lang="en-US" dirty="0">
                <a:latin typeface="+mj-lt"/>
                <a:cs typeface="Consolas" pitchFamily="49" charset="0"/>
              </a:rPr>
              <a:t>In Python, the data type is set when you assign a value to a variable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620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F1A5C-0D7C-453D-9588-54645ABF23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5C183-31D1-46CC-AB63-6E8DB59D4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192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Printing content and then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Printing content and staying </a:t>
            </a:r>
            <a:br>
              <a:rPr lang="en-GB" dirty="0"/>
            </a:br>
            <a:r>
              <a:rPr lang="en-GB" dirty="0"/>
              <a:t>on the same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on the Console in C#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ACA98-F876-4A62-9BA1-E95385EE4D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28" y="2438400"/>
            <a:ext cx="44196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b="1" noProof="1">
                <a:latin typeface="Consolas" pitchFamily="49" charset="0"/>
              </a:rPr>
              <a:t>(name);</a:t>
            </a:r>
            <a:endParaRPr lang="bg-BG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28" y="5029200"/>
            <a:ext cx="44023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b="1" noProof="1">
                <a:latin typeface="Consolas" pitchFamily="49" charset="0"/>
              </a:rPr>
              <a:t>(name);</a:t>
            </a:r>
            <a:endParaRPr lang="bg-BG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Printing content and then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Printing content and staying </a:t>
            </a:r>
            <a:br>
              <a:rPr lang="en-GB" dirty="0"/>
            </a:br>
            <a:r>
              <a:rPr lang="en-GB" dirty="0"/>
              <a:t>on  the same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on the Console in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ACA98-F876-4A62-9BA1-E95385EE4D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28" y="2438400"/>
            <a:ext cx="4534984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GB" b="1" noProof="1">
                <a:latin typeface="Consolas" pitchFamily="49" charset="0"/>
              </a:rPr>
              <a:t>(name);</a:t>
            </a:r>
            <a:endParaRPr lang="bg-BG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28" y="5029200"/>
            <a:ext cx="44023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GB" b="1" noProof="1">
                <a:latin typeface="Consolas" pitchFamily="49" charset="0"/>
              </a:rPr>
              <a:t>(name);</a:t>
            </a:r>
          </a:p>
        </p:txBody>
      </p:sp>
    </p:spTree>
    <p:extLst>
      <p:ext uri="{BB962C8B-B14F-4D97-AF65-F5344CB8AC3E}">
        <p14:creationId xmlns:p14="http://schemas.microsoft.com/office/powerpoint/2010/main" val="100764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2939-935A-4F35-AAAD-176633B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/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BDFF-736E-4E68-80C3-63A405FA6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dirty="0"/>
              <a:t>Printing content and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pPr>
              <a:spcBef>
                <a:spcPts val="1200"/>
              </a:spcBef>
              <a:spcAft>
                <a:spcPts val="3000"/>
              </a:spcAft>
            </a:pPr>
            <a:endParaRPr lang="en-GB" dirty="0"/>
          </a:p>
          <a:p>
            <a:r>
              <a:rPr lang="en-GB" dirty="0"/>
              <a:t>You can't print without</a:t>
            </a:r>
            <a:br>
              <a:rPr lang="en-GB" dirty="0"/>
            </a:br>
            <a:r>
              <a:rPr lang="en-GB" dirty="0"/>
              <a:t>going to a new 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6C5E8-599E-4071-B27A-A9C147B00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  <a:p>
            <a:r>
              <a:rPr lang="en-GB" dirty="0"/>
              <a:t>Printing content and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pPr>
              <a:spcAft>
                <a:spcPts val="3000"/>
              </a:spcAft>
            </a:pPr>
            <a:endParaRPr lang="en-GB" dirty="0"/>
          </a:p>
          <a:p>
            <a:r>
              <a:rPr lang="en-GB" dirty="0"/>
              <a:t>Staying on the same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9F52-767F-4B3B-B29B-95C1C49298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84C37-5CA9-4107-83B6-2D661D86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73" y="3052651"/>
            <a:ext cx="357269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let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GB" b="1" noProof="1">
                <a:latin typeface="Consolas" pitchFamily="49" charset="0"/>
              </a:rPr>
              <a:t>(name);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601A6-2A68-4FB5-BBB6-22835BDF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776" y="3135279"/>
            <a:ext cx="423243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Consolas" pitchFamily="49" charset="0"/>
              </a:rPr>
              <a:t>print("</a:t>
            </a:r>
            <a:r>
              <a:rPr lang="en-US" b="1" dirty="0" err="1">
                <a:latin typeface="Consolas" pitchFamily="49" charset="0"/>
              </a:rPr>
              <a:t>Pesho</a:t>
            </a:r>
            <a:r>
              <a:rPr lang="en-US" b="1" dirty="0">
                <a:latin typeface="Consolas" pitchFamily="49" charset="0"/>
              </a:rPr>
              <a:t>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25BC7-FEC0-411C-9D8F-464779DD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825" y="4800600"/>
            <a:ext cx="42313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Consolas" pitchFamily="49" charset="0"/>
              </a:rPr>
              <a:t>print("</a:t>
            </a:r>
            <a:r>
              <a:rPr lang="en-US" b="1" dirty="0" err="1">
                <a:latin typeface="Consolas" pitchFamily="49" charset="0"/>
              </a:rPr>
              <a:t>Pesho</a:t>
            </a:r>
            <a:r>
              <a:rPr lang="en-US" b="1" dirty="0">
                <a:latin typeface="Consolas" pitchFamily="49" charset="0"/>
              </a:rPr>
              <a:t>", end='')</a:t>
            </a:r>
          </a:p>
        </p:txBody>
      </p:sp>
    </p:spTree>
    <p:extLst>
      <p:ext uri="{BB962C8B-B14F-4D97-AF65-F5344CB8AC3E}">
        <p14:creationId xmlns:p14="http://schemas.microsoft.com/office/powerpoint/2010/main" val="23545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2C35D-3770-4345-80AE-044106DF8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FD9501-E5E6-4BD8-AA77-36D2E293CF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33468-9C96-4CC8-9840-63A330692A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42" y="1600200"/>
            <a:ext cx="2917940" cy="18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C# and Java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52EBC-A84B-4815-847C-70F5E704529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83" y="1905000"/>
            <a:ext cx="5009431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367" y="1905000"/>
            <a:ext cx="5159475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JavaScript and 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52EBC-A84B-4815-847C-70F5E704529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05" y="1905000"/>
            <a:ext cx="4247431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89" y="1905000"/>
            <a:ext cx="4247431" cy="18866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:</a:t>
            </a:r>
            <a:endParaRPr lang="it-IT" sz="22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print("Failed!")</a:t>
            </a:r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E2482-1544-4DD2-A612-FA71B9345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9906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00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386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3212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IDE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820" y="1905000"/>
            <a:ext cx="4330569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3763F-94FD-4612-981A-F26DE978E8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36" y="1905000"/>
            <a:ext cx="4330568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pPr>
              <a:spcAft>
                <a:spcPts val="3000"/>
              </a:spcAft>
            </a:pPr>
            <a:endParaRPr lang="en-GB" dirty="0"/>
          </a:p>
          <a:p>
            <a:pPr>
              <a:spcAft>
                <a:spcPts val="2400"/>
              </a:spcAft>
            </a:pPr>
            <a:endParaRPr lang="en-GB" dirty="0"/>
          </a:p>
          <a:p>
            <a:r>
              <a:rPr lang="en-GB" dirty="0"/>
              <a:t>Java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89E4C-1F74-44CE-904D-D85204A3D5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1718345"/>
            <a:ext cx="4953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4349537"/>
            <a:ext cx="49530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</a:t>
            </a:r>
            <a:r>
              <a:rPr lang="en-GB" sz="2200" b="1" noProof="1">
                <a:latin typeface="Consolas" pitchFamily="49" charset="0"/>
              </a:rPr>
              <a:t>System.out.println</a:t>
            </a:r>
            <a:r>
              <a:rPr lang="nn-NO" sz="22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JS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17D9F-8336-42ED-96B1-696479682D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1760989"/>
            <a:ext cx="49530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 </a:t>
            </a:r>
            <a:r>
              <a:rPr lang="en-GB" sz="2200" b="1" noProof="1">
                <a:latin typeface="Consolas" pitchFamily="49" charset="0"/>
              </a:rPr>
              <a:t>console.log</a:t>
            </a:r>
            <a:r>
              <a:rPr lang="nn-NO" sz="22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4114800"/>
            <a:ext cx="495300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print(x)</a:t>
            </a:r>
            <a:endParaRPr lang="en-GB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97A93E-CCEE-4132-B360-12A2A904D1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</a:t>
            </a:r>
            <a:r>
              <a:rPr lang="en-GB" dirty="0"/>
              <a:t>ntegrated </a:t>
            </a:r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GB" dirty="0"/>
              <a:t>evelopment </a:t>
            </a:r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GB" dirty="0"/>
              <a:t>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1472621"/>
            <a:ext cx="1675776" cy="1653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869" y="2302362"/>
            <a:ext cx="1632808" cy="1598791"/>
          </a:xfrm>
          <a:prstGeom prst="rect">
            <a:avLst/>
          </a:prstGeom>
        </p:spPr>
      </p:pic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33" y="1349922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2686718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13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" y="2164525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Visual Studio 2017 Community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905000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IntelliJ IDEA</a:t>
            </a:r>
            <a:endParaRPr lang="bg-BG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2971800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743200"/>
            <a:ext cx="2971800" cy="2933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WebStorm</a:t>
            </a:r>
          </a:p>
        </p:txBody>
      </p:sp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812668"/>
            <a:ext cx="121888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/>
              <a:t>PyCharm</a:t>
            </a:r>
            <a:endParaRPr lang="bg-BG" sz="4800" b="1" dirty="0"/>
          </a:p>
        </p:txBody>
      </p:sp>
      <p:pic>
        <p:nvPicPr>
          <p:cNvPr id="6" name="Picture 5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971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4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declare variable in C# / Java you need to use the pattern: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869919"/>
            <a:ext cx="7735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39247" y="327660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"Pesho"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97" y="327660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"Pesho"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39247" y="2573630"/>
            <a:ext cx="1385444" cy="619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dirty="0"/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4212" y="2573630"/>
            <a:ext cx="1094530" cy="619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declare variable in JS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false;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5.49;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Python has no command for declaring a variable</a:t>
            </a:r>
          </a:p>
          <a:p>
            <a:r>
              <a:rPr lang="en-US" dirty="0"/>
              <a:t>Variables do not need to be declared with any particular type</a:t>
            </a:r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3395870"/>
            <a:ext cx="392963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"Pesho"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5.49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7E425-7F5E-4FA2-BA55-D745DBC7D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710CCE-7E71-4D66-B120-EFC8BE6B6209}"/>
              </a:ext>
            </a:extLst>
          </p:cNvPr>
          <p:cNvGrpSpPr/>
          <p:nvPr/>
        </p:nvGrpSpPr>
        <p:grpSpPr>
          <a:xfrm>
            <a:off x="4394359" y="1143000"/>
            <a:ext cx="3400105" cy="2941387"/>
            <a:chOff x="562740" y="2351427"/>
            <a:chExt cx="3167213" cy="27957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65D67E-5CB3-4C4F-A329-EB0C7DC48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588823-8A6B-4060-8294-8DBA0E85B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A79EF1-A653-49A5-A8C8-036A96890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C# and Java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– </a:t>
            </a:r>
            <a:r>
              <a:rPr lang="en-US" b="1" dirty="0">
                <a:solidFill>
                  <a:schemeClr val="bg1"/>
                </a:solidFill>
              </a:rPr>
              <a:t>double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float</a:t>
            </a: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Real Number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Data types are not declaring data types</a:t>
            </a:r>
          </a:p>
          <a:p>
            <a:pPr>
              <a:buClr>
                <a:schemeClr val="tx1"/>
              </a:buClr>
            </a:pPr>
            <a:r>
              <a:rPr lang="en-US" dirty="0"/>
              <a:t>The interpreter does it for you</a:t>
            </a:r>
          </a:p>
          <a:p>
            <a:pPr>
              <a:buClr>
                <a:schemeClr val="tx1"/>
              </a:buClr>
            </a:pPr>
            <a:r>
              <a:rPr lang="en-US" dirty="0"/>
              <a:t>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948</Words>
  <Application>Microsoft Office PowerPoint</Application>
  <PresentationFormat>Custom</PresentationFormat>
  <Paragraphs>254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1_SoftUni3_1</vt:lpstr>
      <vt:lpstr>Language Comparison</vt:lpstr>
      <vt:lpstr>Table of Contents</vt:lpstr>
      <vt:lpstr>Have a Question?</vt:lpstr>
      <vt:lpstr>Declaring Variables in C# / Java</vt:lpstr>
      <vt:lpstr>Declaring Variables in JavaScript</vt:lpstr>
      <vt:lpstr>Declaring Variables in Python</vt:lpstr>
      <vt:lpstr>PowerPoint Presentation</vt:lpstr>
      <vt:lpstr>Data Types in C# and Java</vt:lpstr>
      <vt:lpstr>Data Types in JavaScript</vt:lpstr>
      <vt:lpstr>Data Types in Python</vt:lpstr>
      <vt:lpstr>PowerPoint Presentation</vt:lpstr>
      <vt:lpstr>Printing on the Console in C#</vt:lpstr>
      <vt:lpstr>Printing on the Console in Java</vt:lpstr>
      <vt:lpstr>JavaScript / Python</vt:lpstr>
      <vt:lpstr>PowerPoint Presentation</vt:lpstr>
      <vt:lpstr>C# and Java</vt:lpstr>
      <vt:lpstr>JavaScript and Python</vt:lpstr>
      <vt:lpstr>PowerPoint Presentation</vt:lpstr>
      <vt:lpstr>While Loop in C# and Java</vt:lpstr>
      <vt:lpstr>While Loop in JS and Python </vt:lpstr>
      <vt:lpstr>For Loop in C# and Java</vt:lpstr>
      <vt:lpstr>For Loop in JS and Python</vt:lpstr>
      <vt:lpstr>PowerPoint Presentation</vt:lpstr>
      <vt:lpstr>C#</vt:lpstr>
      <vt:lpstr>Java</vt:lpstr>
      <vt:lpstr>JavaScript</vt:lpstr>
      <vt:lpstr>Python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</dc:title>
  <dc:subject>Code - Career Orientation Days Event @SoftUni</dc:subject>
  <dc:creator/>
  <cp:keywords>CODE, Technology Fundamentals, Software University, SoftUni, programming, coding, software development, education, training, course</cp:keywords>
  <dc:description>Code - Career Orientation Days Event
@ SoftUni – https://softuni.bg/courses/code-career-orientation-days-event
</dc:description>
  <cp:lastModifiedBy/>
  <cp:revision>1</cp:revision>
  <dcterms:created xsi:type="dcterms:W3CDTF">2014-01-02T17:00:34Z</dcterms:created>
  <dcterms:modified xsi:type="dcterms:W3CDTF">2019-09-16T15:09:12Z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