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ldStandardT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ts val="4200"/>
              <a:buNone/>
              <a:defRPr sz="4200">
                <a:solidFill>
                  <a:schemeClr val="accent1"/>
                </a:solidFill>
              </a:defRPr>
            </a:lvl1pPr>
            <a:lvl2pPr lvl="1">
              <a:spcBef>
                <a:spcPts val="0"/>
              </a:spcBef>
              <a:buClr>
                <a:schemeClr val="accent1"/>
              </a:buClr>
              <a:buSzPts val="4200"/>
              <a:buNone/>
              <a:defRPr sz="4200">
                <a:solidFill>
                  <a:schemeClr val="accent1"/>
                </a:solidFill>
              </a:defRPr>
            </a:lvl2pPr>
            <a:lvl3pPr lvl="2">
              <a:spcBef>
                <a:spcPts val="0"/>
              </a:spcBef>
              <a:buClr>
                <a:schemeClr val="accent1"/>
              </a:buClr>
              <a:buSzPts val="4200"/>
              <a:buNone/>
              <a:defRPr sz="4200">
                <a:solidFill>
                  <a:schemeClr val="accent1"/>
                </a:solidFill>
              </a:defRPr>
            </a:lvl3pPr>
            <a:lvl4pPr lvl="3">
              <a:spcBef>
                <a:spcPts val="0"/>
              </a:spcBef>
              <a:buClr>
                <a:schemeClr val="accent1"/>
              </a:buClr>
              <a:buSzPts val="4200"/>
              <a:buNone/>
              <a:defRPr sz="4200">
                <a:solidFill>
                  <a:schemeClr val="accent1"/>
                </a:solidFill>
              </a:defRPr>
            </a:lvl4pPr>
            <a:lvl5pPr lvl="4">
              <a:spcBef>
                <a:spcPts val="0"/>
              </a:spcBef>
              <a:buClr>
                <a:schemeClr val="accent1"/>
              </a:buClr>
              <a:buSzPts val="4200"/>
              <a:buNone/>
              <a:defRPr sz="4200">
                <a:solidFill>
                  <a:schemeClr val="accent1"/>
                </a:solidFill>
              </a:defRPr>
            </a:lvl5pPr>
            <a:lvl6pPr lvl="5">
              <a:spcBef>
                <a:spcPts val="0"/>
              </a:spcBef>
              <a:buClr>
                <a:schemeClr val="accent1"/>
              </a:buClr>
              <a:buSzPts val="4200"/>
              <a:buNone/>
              <a:defRPr sz="4200">
                <a:solidFill>
                  <a:schemeClr val="accent1"/>
                </a:solidFill>
              </a:defRPr>
            </a:lvl6pPr>
            <a:lvl7pPr lvl="6">
              <a:spcBef>
                <a:spcPts val="0"/>
              </a:spcBef>
              <a:buClr>
                <a:schemeClr val="accent1"/>
              </a:buClr>
              <a:buSzPts val="4200"/>
              <a:buNone/>
              <a:defRPr sz="4200">
                <a:solidFill>
                  <a:schemeClr val="accent1"/>
                </a:solidFill>
              </a:defRPr>
            </a:lvl7pPr>
            <a:lvl8pPr lvl="7">
              <a:spcBef>
                <a:spcPts val="0"/>
              </a:spcBef>
              <a:buClr>
                <a:schemeClr val="accent1"/>
              </a:buClr>
              <a:buSzPts val="4200"/>
              <a:buNone/>
              <a:defRPr sz="4200">
                <a:solidFill>
                  <a:schemeClr val="accent1"/>
                </a:solidFill>
              </a:defRPr>
            </a:lvl8pPr>
            <a:lvl9pPr lvl="8">
              <a:spcBef>
                <a:spcPts val="0"/>
              </a:spcBef>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ts val="6000"/>
              <a:buNone/>
              <a:defRPr sz="6000">
                <a:solidFill>
                  <a:schemeClr val="accent1"/>
                </a:solidFill>
              </a:defRPr>
            </a:lvl1pPr>
            <a:lvl2pPr lvl="1">
              <a:spcBef>
                <a:spcPts val="0"/>
              </a:spcBef>
              <a:buClr>
                <a:schemeClr val="accent1"/>
              </a:buClr>
              <a:buSzPts val="6000"/>
              <a:buNone/>
              <a:defRPr sz="6000">
                <a:solidFill>
                  <a:schemeClr val="accent1"/>
                </a:solidFill>
              </a:defRPr>
            </a:lvl2pPr>
            <a:lvl3pPr lvl="2">
              <a:spcBef>
                <a:spcPts val="0"/>
              </a:spcBef>
              <a:buClr>
                <a:schemeClr val="accent1"/>
              </a:buClr>
              <a:buSzPts val="6000"/>
              <a:buNone/>
              <a:defRPr sz="6000">
                <a:solidFill>
                  <a:schemeClr val="accent1"/>
                </a:solidFill>
              </a:defRPr>
            </a:lvl3pPr>
            <a:lvl4pPr lvl="3">
              <a:spcBef>
                <a:spcPts val="0"/>
              </a:spcBef>
              <a:buClr>
                <a:schemeClr val="accent1"/>
              </a:buClr>
              <a:buSzPts val="6000"/>
              <a:buNone/>
              <a:defRPr sz="6000">
                <a:solidFill>
                  <a:schemeClr val="accent1"/>
                </a:solidFill>
              </a:defRPr>
            </a:lvl4pPr>
            <a:lvl5pPr lvl="4">
              <a:spcBef>
                <a:spcPts val="0"/>
              </a:spcBef>
              <a:buClr>
                <a:schemeClr val="accent1"/>
              </a:buClr>
              <a:buSzPts val="6000"/>
              <a:buNone/>
              <a:defRPr sz="6000">
                <a:solidFill>
                  <a:schemeClr val="accent1"/>
                </a:solidFill>
              </a:defRPr>
            </a:lvl5pPr>
            <a:lvl6pPr lvl="5">
              <a:spcBef>
                <a:spcPts val="0"/>
              </a:spcBef>
              <a:buClr>
                <a:schemeClr val="accent1"/>
              </a:buClr>
              <a:buSzPts val="6000"/>
              <a:buNone/>
              <a:defRPr sz="6000">
                <a:solidFill>
                  <a:schemeClr val="accent1"/>
                </a:solidFill>
              </a:defRPr>
            </a:lvl6pPr>
            <a:lvl7pPr lvl="6">
              <a:spcBef>
                <a:spcPts val="0"/>
              </a:spcBef>
              <a:buClr>
                <a:schemeClr val="accent1"/>
              </a:buClr>
              <a:buSzPts val="6000"/>
              <a:buNone/>
              <a:defRPr sz="6000">
                <a:solidFill>
                  <a:schemeClr val="accent1"/>
                </a:solidFill>
              </a:defRPr>
            </a:lvl7pPr>
            <a:lvl8pPr lvl="7">
              <a:spcBef>
                <a:spcPts val="0"/>
              </a:spcBef>
              <a:buClr>
                <a:schemeClr val="accent1"/>
              </a:buClr>
              <a:buSzPts val="6000"/>
              <a:buNone/>
              <a:defRPr sz="6000">
                <a:solidFill>
                  <a:schemeClr val="accent1"/>
                </a:solidFill>
              </a:defRPr>
            </a:lvl8pPr>
            <a:lvl9pPr lvl="8">
              <a:spcBef>
                <a:spcPts val="0"/>
              </a:spcBef>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accent1"/>
              </a:buClr>
              <a:buSzPts val="5400"/>
              <a:buNone/>
              <a:defRPr sz="5400">
                <a:solidFill>
                  <a:schemeClr val="accent1"/>
                </a:solidFill>
              </a:defRPr>
            </a:lvl1pPr>
            <a:lvl2pPr lvl="1">
              <a:spcBef>
                <a:spcPts val="0"/>
              </a:spcBef>
              <a:buClr>
                <a:schemeClr val="accent1"/>
              </a:buClr>
              <a:buSzPts val="5400"/>
              <a:buNone/>
              <a:defRPr sz="5400">
                <a:solidFill>
                  <a:schemeClr val="accent1"/>
                </a:solidFill>
              </a:defRPr>
            </a:lvl2pPr>
            <a:lvl3pPr lvl="2">
              <a:spcBef>
                <a:spcPts val="0"/>
              </a:spcBef>
              <a:buClr>
                <a:schemeClr val="accent1"/>
              </a:buClr>
              <a:buSzPts val="5400"/>
              <a:buNone/>
              <a:defRPr sz="5400">
                <a:solidFill>
                  <a:schemeClr val="accent1"/>
                </a:solidFill>
              </a:defRPr>
            </a:lvl3pPr>
            <a:lvl4pPr lvl="3">
              <a:spcBef>
                <a:spcPts val="0"/>
              </a:spcBef>
              <a:buClr>
                <a:schemeClr val="accent1"/>
              </a:buClr>
              <a:buSzPts val="5400"/>
              <a:buNone/>
              <a:defRPr sz="5400">
                <a:solidFill>
                  <a:schemeClr val="accent1"/>
                </a:solidFill>
              </a:defRPr>
            </a:lvl4pPr>
            <a:lvl5pPr lvl="4">
              <a:spcBef>
                <a:spcPts val="0"/>
              </a:spcBef>
              <a:buClr>
                <a:schemeClr val="accent1"/>
              </a:buClr>
              <a:buSzPts val="5400"/>
              <a:buNone/>
              <a:defRPr sz="5400">
                <a:solidFill>
                  <a:schemeClr val="accent1"/>
                </a:solidFill>
              </a:defRPr>
            </a:lvl5pPr>
            <a:lvl6pPr lvl="5">
              <a:spcBef>
                <a:spcPts val="0"/>
              </a:spcBef>
              <a:buClr>
                <a:schemeClr val="accent1"/>
              </a:buClr>
              <a:buSzPts val="5400"/>
              <a:buNone/>
              <a:defRPr sz="5400">
                <a:solidFill>
                  <a:schemeClr val="accent1"/>
                </a:solidFill>
              </a:defRPr>
            </a:lvl6pPr>
            <a:lvl7pPr lvl="6">
              <a:spcBef>
                <a:spcPts val="0"/>
              </a:spcBef>
              <a:buClr>
                <a:schemeClr val="accent1"/>
              </a:buClr>
              <a:buSzPts val="5400"/>
              <a:buNone/>
              <a:defRPr sz="5400">
                <a:solidFill>
                  <a:schemeClr val="accent1"/>
                </a:solidFill>
              </a:defRPr>
            </a:lvl7pPr>
            <a:lvl8pPr lvl="7">
              <a:spcBef>
                <a:spcPts val="0"/>
              </a:spcBef>
              <a:buClr>
                <a:schemeClr val="accent1"/>
              </a:buClr>
              <a:buSzPts val="5400"/>
              <a:buNone/>
              <a:defRPr sz="5400">
                <a:solidFill>
                  <a:schemeClr val="accent1"/>
                </a:solidFill>
              </a:defRPr>
            </a:lvl8pPr>
            <a:lvl9pPr lvl="8">
              <a:spcBef>
                <a:spcPts val="0"/>
              </a:spcBef>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algn="ctr">
              <a:spcBef>
                <a:spcPts val="0"/>
              </a:spcBef>
              <a:buClr>
                <a:schemeClr val="lt2"/>
              </a:buClr>
              <a:buSzPts val="4200"/>
              <a:buNone/>
              <a:defRPr sz="4200">
                <a:solidFill>
                  <a:schemeClr val="lt2"/>
                </a:solidFill>
              </a:defRPr>
            </a:lvl1pPr>
            <a:lvl2pPr lvl="1" algn="ctr">
              <a:spcBef>
                <a:spcPts val="0"/>
              </a:spcBef>
              <a:buClr>
                <a:schemeClr val="lt2"/>
              </a:buClr>
              <a:buSzPts val="4200"/>
              <a:buNone/>
              <a:defRPr sz="4200">
                <a:solidFill>
                  <a:schemeClr val="lt2"/>
                </a:solidFill>
              </a:defRPr>
            </a:lvl2pPr>
            <a:lvl3pPr lvl="2" algn="ctr">
              <a:spcBef>
                <a:spcPts val="0"/>
              </a:spcBef>
              <a:buClr>
                <a:schemeClr val="lt2"/>
              </a:buClr>
              <a:buSzPts val="4200"/>
              <a:buNone/>
              <a:defRPr sz="4200">
                <a:solidFill>
                  <a:schemeClr val="lt2"/>
                </a:solidFill>
              </a:defRPr>
            </a:lvl3pPr>
            <a:lvl4pPr lvl="3" algn="ctr">
              <a:spcBef>
                <a:spcPts val="0"/>
              </a:spcBef>
              <a:buClr>
                <a:schemeClr val="lt2"/>
              </a:buClr>
              <a:buSzPts val="4200"/>
              <a:buNone/>
              <a:defRPr sz="4200">
                <a:solidFill>
                  <a:schemeClr val="lt2"/>
                </a:solidFill>
              </a:defRPr>
            </a:lvl4pPr>
            <a:lvl5pPr lvl="4" algn="ctr">
              <a:spcBef>
                <a:spcPts val="0"/>
              </a:spcBef>
              <a:buClr>
                <a:schemeClr val="lt2"/>
              </a:buClr>
              <a:buSzPts val="4200"/>
              <a:buNone/>
              <a:defRPr sz="4200">
                <a:solidFill>
                  <a:schemeClr val="lt2"/>
                </a:solidFill>
              </a:defRPr>
            </a:lvl5pPr>
            <a:lvl6pPr lvl="5" algn="ctr">
              <a:spcBef>
                <a:spcPts val="0"/>
              </a:spcBef>
              <a:buClr>
                <a:schemeClr val="lt2"/>
              </a:buClr>
              <a:buSzPts val="4200"/>
              <a:buNone/>
              <a:defRPr sz="4200">
                <a:solidFill>
                  <a:schemeClr val="lt2"/>
                </a:solidFill>
              </a:defRPr>
            </a:lvl6pPr>
            <a:lvl7pPr lvl="6" algn="ctr">
              <a:spcBef>
                <a:spcPts val="0"/>
              </a:spcBef>
              <a:buClr>
                <a:schemeClr val="lt2"/>
              </a:buClr>
              <a:buSzPts val="4200"/>
              <a:buNone/>
              <a:defRPr sz="4200">
                <a:solidFill>
                  <a:schemeClr val="lt2"/>
                </a:solidFill>
              </a:defRPr>
            </a:lvl7pPr>
            <a:lvl8pPr lvl="7" algn="ctr">
              <a:spcBef>
                <a:spcPts val="0"/>
              </a:spcBef>
              <a:buClr>
                <a:schemeClr val="lt2"/>
              </a:buClr>
              <a:buSzPts val="4200"/>
              <a:buNone/>
              <a:defRPr sz="4200">
                <a:solidFill>
                  <a:schemeClr val="lt2"/>
                </a:solidFill>
              </a:defRPr>
            </a:lvl8pPr>
            <a:lvl9pPr lvl="8" algn="ctr">
              <a:spcBef>
                <a:spcPts val="0"/>
              </a:spcBef>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lvl="0">
              <a:spcBef>
                <a:spcPts val="0"/>
              </a:spcBef>
              <a:buNone/>
            </a:pPr>
            <a:r>
              <a:rPr lang="en"/>
              <a:t>Hinter “Find your new home. Today!”</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wrap="square" tIns="91425">
            <a:noAutofit/>
          </a:bodyPr>
          <a:lstStyle/>
          <a:p>
            <a:pPr lvl="0">
              <a:spcBef>
                <a:spcPts val="0"/>
              </a:spcBef>
              <a:buNone/>
            </a:pPr>
            <a:r>
              <a:rPr lang="en"/>
              <a:t>Nicholas Knight, </a:t>
            </a:r>
            <a:r>
              <a:rPr lang="en"/>
              <a:t>Vladislav Tsoy and Vyacheslav Agarkov</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Overview</a:t>
            </a:r>
          </a:p>
        </p:txBody>
      </p:sp>
      <p:sp>
        <p:nvSpPr>
          <p:cNvPr id="66" name="Shape 66"/>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342900" lvl="0" marL="457200">
              <a:spcBef>
                <a:spcPts val="0"/>
              </a:spcBef>
              <a:buSzPts val="1800"/>
              <a:buChar char="-"/>
            </a:pPr>
            <a:r>
              <a:rPr lang="en"/>
              <a:t>Finding a place to live is difficult. There are thousands of different websites you can browse and it could get very confusing. That is why we created an application that is designed to find YOU the living situation that best suits you. Our purpose is to bring a user friendly web application to the market and show what the power of SQL queries can really do.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Features</a:t>
            </a:r>
          </a:p>
        </p:txBody>
      </p:sp>
      <p:sp>
        <p:nvSpPr>
          <p:cNvPr id="72" name="Shape 72"/>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 sleek design coded in HTML, CSS, PHP and Javascript with the help of SQL queries to make everything come to life.</a:t>
            </a:r>
          </a:p>
          <a:p>
            <a:pPr indent="-342900" lvl="0" marL="457200" rtl="0">
              <a:spcBef>
                <a:spcPts val="0"/>
              </a:spcBef>
              <a:spcAft>
                <a:spcPts val="0"/>
              </a:spcAft>
              <a:buSzPts val="1800"/>
              <a:buChar char="-"/>
            </a:pPr>
            <a:r>
              <a:rPr lang="en"/>
              <a:t>Along with the sleek design we integrated the advanced Google maps API to create a visually appealing and informative layout.</a:t>
            </a:r>
          </a:p>
          <a:p>
            <a:pPr indent="-342900" lvl="0" marL="457200" rtl="0">
              <a:spcBef>
                <a:spcPts val="0"/>
              </a:spcBef>
              <a:buSzPts val="1800"/>
              <a:buChar char="-"/>
            </a:pPr>
            <a:r>
              <a:rPr lang="en"/>
              <a:t>You can prioritize your potential future residence with twelve various data optimization tools. These include: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Data Optimization Tools</a:t>
            </a:r>
          </a:p>
        </p:txBody>
      </p:sp>
      <p:sp>
        <p:nvSpPr>
          <p:cNvPr id="78" name="Shape 78"/>
          <p:cNvSpPr txBox="1"/>
          <p:nvPr>
            <p:ph idx="1" type="body"/>
          </p:nvPr>
        </p:nvSpPr>
        <p:spPr>
          <a:xfrm>
            <a:off x="311700" y="1171600"/>
            <a:ext cx="4008900" cy="3397200"/>
          </a:xfrm>
          <a:prstGeom prst="rect">
            <a:avLst/>
          </a:prstGeom>
        </p:spPr>
        <p:txBody>
          <a:bodyPr anchorCtr="0" anchor="t" bIns="91425" lIns="91425" rIns="91425" wrap="square" tIns="91425">
            <a:noAutofit/>
          </a:bodyPr>
          <a:lstStyle/>
          <a:p>
            <a:pPr lvl="0">
              <a:spcBef>
                <a:spcPts val="0"/>
              </a:spcBef>
              <a:buClr>
                <a:schemeClr val="dk1"/>
              </a:buClr>
              <a:buSzPts val="1100"/>
              <a:buFont typeface="Arial"/>
              <a:buNone/>
            </a:pPr>
            <a:r>
              <a:rPr lang="en" sz="1200"/>
              <a:t>Age Demographic: Pick the age group of people you would like to live by.</a:t>
            </a:r>
          </a:p>
          <a:p>
            <a:pPr lvl="0">
              <a:spcBef>
                <a:spcPts val="0"/>
              </a:spcBef>
              <a:buClr>
                <a:schemeClr val="dk1"/>
              </a:buClr>
              <a:buSzPts val="1100"/>
              <a:buFont typeface="Arial"/>
              <a:buNone/>
            </a:pPr>
            <a:r>
              <a:rPr lang="en" sz="1200"/>
              <a:t>Safety (Crime): We give you the tools to decide if you would like to prioritize safety in your new area.</a:t>
            </a:r>
          </a:p>
          <a:p>
            <a:pPr lvl="0">
              <a:spcBef>
                <a:spcPts val="0"/>
              </a:spcBef>
              <a:buClr>
                <a:schemeClr val="dk1"/>
              </a:buClr>
              <a:buSzPts val="1100"/>
              <a:buFont typeface="Arial"/>
              <a:buNone/>
            </a:pPr>
            <a:r>
              <a:rPr lang="en" sz="1200"/>
              <a:t>Schools: Choose whether or not you would like to be located close to a school (K-12).</a:t>
            </a:r>
          </a:p>
          <a:p>
            <a:pPr lvl="0">
              <a:spcBef>
                <a:spcPts val="0"/>
              </a:spcBef>
              <a:buClr>
                <a:schemeClr val="dk1"/>
              </a:buClr>
              <a:buSzPts val="1100"/>
              <a:buFont typeface="Arial"/>
              <a:buNone/>
            </a:pPr>
            <a:r>
              <a:rPr lang="en" sz="1200"/>
              <a:t>Schools (Public/Private): If you have children, do you prefer to be near a public or a private school?</a:t>
            </a:r>
          </a:p>
          <a:p>
            <a:pPr lvl="0">
              <a:spcBef>
                <a:spcPts val="0"/>
              </a:spcBef>
              <a:buClr>
                <a:schemeClr val="dk1"/>
              </a:buClr>
              <a:buSzPts val="1100"/>
              <a:buFont typeface="Arial"/>
              <a:buNone/>
            </a:pPr>
            <a:r>
              <a:rPr lang="en" sz="1200"/>
              <a:t>Family Friendly: Find out if your future residence is a family friendly neighborhood!</a:t>
            </a:r>
          </a:p>
          <a:p>
            <a:pPr lvl="0">
              <a:spcBef>
                <a:spcPts val="0"/>
              </a:spcBef>
              <a:buClr>
                <a:schemeClr val="dk1"/>
              </a:buClr>
              <a:buSzPts val="1100"/>
              <a:buFont typeface="Arial"/>
              <a:buNone/>
            </a:pPr>
            <a:r>
              <a:rPr lang="en" sz="1200"/>
              <a:t>Median Monthly_Cost: Set your budget and know what the average resident pays in the areas you are interested in.</a:t>
            </a:r>
          </a:p>
          <a:p>
            <a:pPr lvl="0">
              <a:spcBef>
                <a:spcPts val="0"/>
              </a:spcBef>
              <a:buNone/>
            </a:pPr>
            <a:r>
              <a:t/>
            </a:r>
            <a:endParaRPr sz="1200"/>
          </a:p>
        </p:txBody>
      </p:sp>
      <p:sp>
        <p:nvSpPr>
          <p:cNvPr id="79" name="Shape 79"/>
          <p:cNvSpPr txBox="1"/>
          <p:nvPr>
            <p:ph idx="1" type="body"/>
          </p:nvPr>
        </p:nvSpPr>
        <p:spPr>
          <a:xfrm>
            <a:off x="4503475" y="1171600"/>
            <a:ext cx="4008900" cy="3397200"/>
          </a:xfrm>
          <a:prstGeom prst="rect">
            <a:avLst/>
          </a:prstGeom>
        </p:spPr>
        <p:txBody>
          <a:bodyPr anchorCtr="0" anchor="t" bIns="91425" lIns="91425" rIns="91425" wrap="square" tIns="91425">
            <a:noAutofit/>
          </a:bodyPr>
          <a:lstStyle/>
          <a:p>
            <a:pPr lvl="0">
              <a:spcBef>
                <a:spcPts val="0"/>
              </a:spcBef>
              <a:buClr>
                <a:schemeClr val="dk1"/>
              </a:buClr>
              <a:buSzPts val="1100"/>
              <a:buFont typeface="Arial"/>
              <a:buNone/>
            </a:pPr>
            <a:r>
              <a:rPr lang="en" sz="1200"/>
              <a:t>Weather: Know the natural disaster prone areas before you move.</a:t>
            </a:r>
          </a:p>
          <a:p>
            <a:pPr lvl="0">
              <a:spcBef>
                <a:spcPts val="0"/>
              </a:spcBef>
              <a:buClr>
                <a:schemeClr val="dk1"/>
              </a:buClr>
              <a:buSzPts val="1100"/>
              <a:buFont typeface="Arial"/>
              <a:buNone/>
            </a:pPr>
            <a:r>
              <a:rPr lang="en" sz="1200"/>
              <a:t>Average-Income: Gain some knowledge on the average income of local residents in your dream town.</a:t>
            </a:r>
          </a:p>
          <a:p>
            <a:pPr lvl="0">
              <a:spcBef>
                <a:spcPts val="0"/>
              </a:spcBef>
              <a:buClr>
                <a:schemeClr val="dk1"/>
              </a:buClr>
              <a:buSzPts val="1100"/>
              <a:buFont typeface="Arial"/>
              <a:buNone/>
            </a:pPr>
            <a:r>
              <a:rPr lang="en" sz="1200"/>
              <a:t>Density (population): Choose the population density for the area you desire.</a:t>
            </a:r>
          </a:p>
          <a:p>
            <a:pPr lvl="0">
              <a:spcBef>
                <a:spcPts val="0"/>
              </a:spcBef>
              <a:buNone/>
            </a:pPr>
            <a:r>
              <a:rPr lang="en" sz="1200"/>
              <a:t>Houses per Person: Also adding onto the density tool, we can inform you on the amount of residents per household.</a:t>
            </a:r>
          </a:p>
          <a:p>
            <a:pPr lvl="0" rtl="0">
              <a:spcBef>
                <a:spcPts val="0"/>
              </a:spcBef>
              <a:buClr>
                <a:schemeClr val="dk1"/>
              </a:buClr>
              <a:buSzPts val="1100"/>
              <a:buFont typeface="Arial"/>
              <a:buNone/>
            </a:pPr>
            <a:r>
              <a:rPr lang="en" sz="1200"/>
              <a:t>Male/Female Ratio: Learn the ratio of men/women in your future area of residence.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Data </a:t>
            </a:r>
            <a:r>
              <a:rPr lang="en"/>
              <a:t>Patterns</a:t>
            </a:r>
          </a:p>
        </p:txBody>
      </p:sp>
      <p:sp>
        <p:nvSpPr>
          <p:cNvPr id="85" name="Shape 85"/>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We found several patterns while we sifted through thousands of data points from New jersey, here are a few of the many patterns:</a:t>
            </a:r>
          </a:p>
          <a:p>
            <a:pPr indent="-342900" lvl="0" marL="914400" rtl="0">
              <a:spcBef>
                <a:spcPts val="0"/>
              </a:spcBef>
              <a:spcAft>
                <a:spcPts val="0"/>
              </a:spcAft>
              <a:buSzPts val="1800"/>
              <a:buAutoNum type="arabicPeriod"/>
            </a:pPr>
            <a:r>
              <a:rPr lang="en"/>
              <a:t>The higher the population, the higher reported criminal activity in the area.</a:t>
            </a:r>
          </a:p>
          <a:p>
            <a:pPr indent="-342900" lvl="0" marL="914400" rtl="0">
              <a:spcBef>
                <a:spcPts val="0"/>
              </a:spcBef>
              <a:spcAft>
                <a:spcPts val="0"/>
              </a:spcAft>
              <a:buSzPts val="1800"/>
              <a:buAutoNum type="arabicPeriod"/>
            </a:pPr>
            <a:r>
              <a:rPr lang="en"/>
              <a:t>Generally, higher the number of privately owned homes in an area (not </a:t>
            </a:r>
            <a:r>
              <a:rPr lang="en"/>
              <a:t>apartments</a:t>
            </a:r>
            <a:r>
              <a:rPr lang="en"/>
              <a:t>/rentals) the more expensive the cost of living is in that area.</a:t>
            </a:r>
          </a:p>
          <a:p>
            <a:pPr indent="-342900" lvl="0" marL="914400" rtl="0">
              <a:spcBef>
                <a:spcPts val="0"/>
              </a:spcBef>
              <a:buSzPts val="1800"/>
              <a:buAutoNum type="arabicPeriod"/>
            </a:pPr>
            <a:r>
              <a:rPr lang="en"/>
              <a:t>If the houses are more expensive in an area there are typically fewer people living there (more expensive property/houses means a more exclusive neighborhood).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How it was made</a:t>
            </a:r>
          </a:p>
        </p:txBody>
      </p:sp>
      <p:sp>
        <p:nvSpPr>
          <p:cNvPr id="91" name="Shape 91"/>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This web application was created with blood, sweat and tears through the amazing work of some of your fellow Database peers. We worked with Apache, AWS, HTML, PHP, CSS, Excel, SQL, Javascript along with a few other useful languages and tools.</a:t>
            </a:r>
          </a:p>
          <a:p>
            <a:pPr lvl="0">
              <a:spcBef>
                <a:spcPts val="0"/>
              </a:spcBef>
              <a:buNone/>
            </a:pPr>
            <a:r>
              <a:rPr lang="en"/>
              <a:t>Surprisingly, a lot of the our time was spent sifting through the internet finding data for our project. We spent countless hours finding legitimate data on Google, through US Census data websites and many others. We scrapped as much data as we possibly could to create an interactive home finding application.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lgn="ctr">
              <a:spcBef>
                <a:spcPts val="0"/>
              </a:spcBef>
              <a:buNone/>
            </a:pPr>
            <a:r>
              <a:rPr lang="en"/>
              <a:t>Credits</a:t>
            </a:r>
          </a:p>
        </p:txBody>
      </p:sp>
      <p:sp>
        <p:nvSpPr>
          <p:cNvPr id="97" name="Shape 97"/>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rtl="0" algn="ctr">
              <a:lnSpc>
                <a:spcPct val="100000"/>
              </a:lnSpc>
              <a:spcBef>
                <a:spcPts val="0"/>
              </a:spcBef>
              <a:spcAft>
                <a:spcPts val="0"/>
              </a:spcAft>
              <a:buNone/>
            </a:pPr>
            <a:r>
              <a:t/>
            </a:r>
            <a:endParaRPr sz="2400">
              <a:solidFill>
                <a:schemeClr val="accent2"/>
              </a:solidFill>
            </a:endParaRPr>
          </a:p>
          <a:p>
            <a:pPr lvl="0" rtl="0" algn="ctr">
              <a:lnSpc>
                <a:spcPct val="100000"/>
              </a:lnSpc>
              <a:spcBef>
                <a:spcPts val="0"/>
              </a:spcBef>
              <a:spcAft>
                <a:spcPts val="0"/>
              </a:spcAft>
              <a:buNone/>
            </a:pPr>
            <a:r>
              <a:rPr lang="en" sz="2400">
                <a:solidFill>
                  <a:schemeClr val="accent2"/>
                </a:solidFill>
              </a:rPr>
              <a:t>Nicholas Knight</a:t>
            </a:r>
          </a:p>
          <a:p>
            <a:pPr lvl="0" rtl="0" algn="ctr">
              <a:lnSpc>
                <a:spcPct val="100000"/>
              </a:lnSpc>
              <a:spcBef>
                <a:spcPts val="0"/>
              </a:spcBef>
              <a:spcAft>
                <a:spcPts val="0"/>
              </a:spcAft>
              <a:buNone/>
            </a:pPr>
            <a:r>
              <a:t/>
            </a:r>
            <a:endParaRPr sz="2400">
              <a:solidFill>
                <a:schemeClr val="accent2"/>
              </a:solidFill>
            </a:endParaRPr>
          </a:p>
          <a:p>
            <a:pPr lvl="0" rtl="0" algn="ctr">
              <a:lnSpc>
                <a:spcPct val="100000"/>
              </a:lnSpc>
              <a:spcBef>
                <a:spcPts val="0"/>
              </a:spcBef>
              <a:spcAft>
                <a:spcPts val="0"/>
              </a:spcAft>
              <a:buNone/>
            </a:pPr>
            <a:r>
              <a:rPr lang="en" sz="2400">
                <a:solidFill>
                  <a:schemeClr val="accent2"/>
                </a:solidFill>
              </a:rPr>
              <a:t>Vladislav Tsoy</a:t>
            </a:r>
          </a:p>
          <a:p>
            <a:pPr lvl="0" rtl="0" algn="ctr">
              <a:lnSpc>
                <a:spcPct val="100000"/>
              </a:lnSpc>
              <a:spcBef>
                <a:spcPts val="0"/>
              </a:spcBef>
              <a:spcAft>
                <a:spcPts val="0"/>
              </a:spcAft>
              <a:buNone/>
            </a:pPr>
            <a:r>
              <a:t/>
            </a:r>
            <a:endParaRPr sz="2400">
              <a:solidFill>
                <a:schemeClr val="accent2"/>
              </a:solidFill>
            </a:endParaRPr>
          </a:p>
          <a:p>
            <a:pPr lvl="0" rtl="0" algn="ctr">
              <a:lnSpc>
                <a:spcPct val="100000"/>
              </a:lnSpc>
              <a:spcBef>
                <a:spcPts val="0"/>
              </a:spcBef>
              <a:spcAft>
                <a:spcPts val="0"/>
              </a:spcAft>
              <a:buNone/>
            </a:pPr>
            <a:r>
              <a:rPr lang="en" sz="2400">
                <a:solidFill>
                  <a:schemeClr val="accent2"/>
                </a:solidFill>
              </a:rPr>
              <a:t>Vyacheslav Agarkov</a:t>
            </a:r>
          </a:p>
          <a:p>
            <a:pPr lvl="0" rtl="0" algn="ctr">
              <a:lnSpc>
                <a:spcPct val="100000"/>
              </a:lnSpc>
              <a:spcBef>
                <a:spcPts val="0"/>
              </a:spcBef>
              <a:spcAft>
                <a:spcPts val="0"/>
              </a:spcAft>
              <a:buNone/>
            </a:pPr>
            <a:r>
              <a:t/>
            </a:r>
            <a:endParaRPr sz="2400">
              <a:solidFill>
                <a:schemeClr val="accent2"/>
              </a:solidFill>
            </a:endParaRPr>
          </a:p>
          <a:p>
            <a:pPr lvl="0" rtl="0" algn="ctr">
              <a:lnSpc>
                <a:spcPct val="100000"/>
              </a:lnSpc>
              <a:spcBef>
                <a:spcPts val="0"/>
              </a:spcBef>
              <a:spcAft>
                <a:spcPts val="0"/>
              </a:spcAft>
              <a:buClr>
                <a:schemeClr val="dk1"/>
              </a:buClr>
              <a:buSzPts val="1100"/>
              <a:buFont typeface="Arial"/>
              <a:buNone/>
            </a:pPr>
            <a:r>
              <a:rPr lang="en" sz="2400">
                <a:solidFill>
                  <a:schemeClr val="accent2"/>
                </a:solidFill>
              </a:rPr>
              <a:t>After working tirelessly for days on end along with the power of SQL, the help of our Professor and assistance of the TAs we have created a final product that we are all proud of.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