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g5NwugNf63KuWnzQvwZC4YOJJc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&#1042;&#1083;&#1072;&#1076;\Desktop\Uni\Brightness\final_graphs&#1040;&#1074;&#1090;&#1086;&#1084;&#1072;&#1090;&#1080;&#1095;&#1077;&#1089;&#1082;&#1080;&#1042;&#1086;&#1089;&#1089;&#1090;&#1072;&#1085;&#1086;&#1074;&#1083;&#1077;&#1085;&#1086;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&#1042;&#1083;&#1072;&#1076;\Desktop\Uni\Brightness\final_graphs&#1040;&#1074;&#1090;&#1086;&#1084;&#1072;&#1090;&#1080;&#1095;&#1077;&#1089;&#1082;&#1080;&#1042;&#1086;&#1089;&#1089;&#1090;&#1072;&#1085;&#1086;&#1074;&#1083;&#1077;&#1085;&#108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1k Unbalanced: Top-1 Accuracy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2493821674209103"/>
          <c:y val="6.8685185185185196E-2"/>
          <c:w val="0.84328396177520082"/>
          <c:h val="0.80672513852435113"/>
        </c:manualLayout>
      </c:layout>
      <c:lineChart>
        <c:grouping val="standard"/>
        <c:varyColors val="0"/>
        <c:ser>
          <c:idx val="0"/>
          <c:order val="0"/>
          <c:tx>
            <c:strRef>
              <c:f>'EACH CNN'!$H$15</c:f>
              <c:strCache>
                <c:ptCount val="1"/>
                <c:pt idx="0">
                  <c:v>MobileNet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4.4404209218504131E-2"/>
                  <c:y val="7.80269640668501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A7B-4BD8-BCAF-1CA9E608DD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'EACH CNN'!$G$16:$G$20</c:f>
              <c:numCache>
                <c:formatCode>0%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'EACH CNN'!$H$16:$H$20</c:f>
              <c:numCache>
                <c:formatCode>0.00%</c:formatCode>
                <c:ptCount val="5"/>
                <c:pt idx="0">
                  <c:v>0.71599999999999997</c:v>
                </c:pt>
                <c:pt idx="1">
                  <c:v>0.71599999999999997</c:v>
                </c:pt>
                <c:pt idx="2">
                  <c:v>0.71</c:v>
                </c:pt>
                <c:pt idx="3">
                  <c:v>0.66400000000000003</c:v>
                </c:pt>
                <c:pt idx="4">
                  <c:v>0.434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7B-4BD8-BCAF-1CA9E608DDC0}"/>
            </c:ext>
          </c:extLst>
        </c:ser>
        <c:ser>
          <c:idx val="1"/>
          <c:order val="1"/>
          <c:tx>
            <c:strRef>
              <c:f>'EACH CNN'!$I$15</c:f>
              <c:strCache>
                <c:ptCount val="1"/>
                <c:pt idx="0">
                  <c:v>Inception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5930123489781973E-2"/>
                  <c:y val="2.80018599106918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A7B-4BD8-BCAF-1CA9E608DDC0}"/>
                </c:ext>
              </c:extLst>
            </c:dLbl>
            <c:dLbl>
              <c:idx val="1"/>
              <c:layout>
                <c:manualLayout>
                  <c:x val="-4.6522730650684671E-2"/>
                  <c:y val="1.91661245792299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A7B-4BD8-BCAF-1CA9E608DDC0}"/>
                </c:ext>
              </c:extLst>
            </c:dLbl>
            <c:dLbl>
              <c:idx val="4"/>
              <c:layout>
                <c:manualLayout>
                  <c:x val="-4.4404209218504291E-2"/>
                  <c:y val="2.2111369689717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A7B-4BD8-BCAF-1CA9E608DD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'EACH CNN'!$G$16:$G$20</c:f>
              <c:numCache>
                <c:formatCode>0%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'EACH CNN'!$I$16:$I$20</c:f>
              <c:numCache>
                <c:formatCode>0.00%</c:formatCode>
                <c:ptCount val="5"/>
                <c:pt idx="0">
                  <c:v>0.754</c:v>
                </c:pt>
                <c:pt idx="1">
                  <c:v>0.745</c:v>
                </c:pt>
                <c:pt idx="2">
                  <c:v>0.747</c:v>
                </c:pt>
                <c:pt idx="3">
                  <c:v>0.72499999999999998</c:v>
                </c:pt>
                <c:pt idx="4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7B-4BD8-BCAF-1CA9E608DDC0}"/>
            </c:ext>
          </c:extLst>
        </c:ser>
        <c:ser>
          <c:idx val="2"/>
          <c:order val="2"/>
          <c:tx>
            <c:strRef>
              <c:f>'EACH CNN'!$J$15</c:f>
              <c:strCache>
                <c:ptCount val="1"/>
                <c:pt idx="0">
                  <c:v>ResNet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A7B-4BD8-BCAF-1CA9E608DDC0}"/>
                </c:ext>
              </c:extLst>
            </c:dLbl>
            <c:dLbl>
              <c:idx val="1"/>
              <c:layout>
                <c:manualLayout>
                  <c:x val="-5.2878294947226338E-2"/>
                  <c:y val="2.79577971885664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A7B-4BD8-BCAF-1CA9E608DD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'EACH CNN'!$G$16:$G$20</c:f>
              <c:numCache>
                <c:formatCode>0%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'EACH CNN'!$J$16:$J$20</c:f>
              <c:numCache>
                <c:formatCode>0.00%</c:formatCode>
                <c:ptCount val="5"/>
                <c:pt idx="0">
                  <c:v>0.71499999999999997</c:v>
                </c:pt>
                <c:pt idx="1">
                  <c:v>0.70799999999999996</c:v>
                </c:pt>
                <c:pt idx="2">
                  <c:v>0.67900000000000005</c:v>
                </c:pt>
                <c:pt idx="3">
                  <c:v>0.59799999999999998</c:v>
                </c:pt>
                <c:pt idx="4">
                  <c:v>0.376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7B-4BD8-BCAF-1CA9E608DDC0}"/>
            </c:ext>
          </c:extLst>
        </c:ser>
        <c:ser>
          <c:idx val="6"/>
          <c:order val="6"/>
          <c:tx>
            <c:strRef>
              <c:f>'EACH CNN'!$K$15</c:f>
              <c:strCache>
                <c:ptCount val="1"/>
                <c:pt idx="0">
                  <c:v>Premodel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8641252082865294E-2"/>
                  <c:y val="2.50566148002045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A7B-4BD8-BCAF-1CA9E608DDC0}"/>
                </c:ext>
              </c:extLst>
            </c:dLbl>
            <c:dLbl>
              <c:idx val="3"/>
              <c:layout>
                <c:manualLayout>
                  <c:x val="-4.8641252082865218E-2"/>
                  <c:y val="2.50566148002045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A7B-4BD8-BCAF-1CA9E608DD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'EACH CNN'!$K$16:$K$20</c:f>
              <c:numCache>
                <c:formatCode>0.00%</c:formatCode>
                <c:ptCount val="5"/>
                <c:pt idx="0">
                  <c:v>0.77600000000000002</c:v>
                </c:pt>
                <c:pt idx="1">
                  <c:v>0.76600000000000001</c:v>
                </c:pt>
                <c:pt idx="2">
                  <c:v>0.74199999999999999</c:v>
                </c:pt>
                <c:pt idx="3">
                  <c:v>0.69899999999999995</c:v>
                </c:pt>
                <c:pt idx="4">
                  <c:v>0.61199999999999999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A7B-4BD8-BCAF-1CA9E608DDC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2479648"/>
        <c:axId val="232486720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'EACH CNN'!$B$15</c15:sqref>
                        </c15:formulaRef>
                      </c:ext>
                    </c:extLst>
                    <c:strCache>
                      <c:ptCount val="1"/>
                      <c:pt idx="0">
                        <c:v>MobileNet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'EACH CNN'!$B$16:$B$20</c15:sqref>
                        </c15:formulaRef>
                      </c:ext>
                    </c:extLst>
                    <c:numCache>
                      <c:formatCode>0.00%</c:formatCode>
                      <c:ptCount val="5"/>
                      <c:pt idx="0">
                        <c:v>0.48899999999999999</c:v>
                      </c:pt>
                      <c:pt idx="1">
                        <c:v>0.48899999999999999</c:v>
                      </c:pt>
                      <c:pt idx="2">
                        <c:v>0.49</c:v>
                      </c:pt>
                      <c:pt idx="3">
                        <c:v>0.45400000000000001</c:v>
                      </c:pt>
                      <c:pt idx="4">
                        <c:v>0.29399999999999998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9A7B-4BD8-BCAF-1CA9E608DDC0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'EACH CNN'!$C$15</c15:sqref>
                        </c15:formulaRef>
                      </c:ext>
                    </c:extLst>
                    <c:strCache>
                      <c:ptCount val="1"/>
                      <c:pt idx="0">
                        <c:v>Inception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'EACH CNN'!$C$16:$C$20</c15:sqref>
                        </c15:formulaRef>
                      </c:ext>
                    </c:extLst>
                    <c:numCache>
                      <c:formatCode>0.00%</c:formatCode>
                      <c:ptCount val="5"/>
                      <c:pt idx="0">
                        <c:v>0.52200000000000002</c:v>
                      </c:pt>
                      <c:pt idx="1">
                        <c:v>0.51400000000000001</c:v>
                      </c:pt>
                      <c:pt idx="2">
                        <c:v>0.51</c:v>
                      </c:pt>
                      <c:pt idx="3">
                        <c:v>0.48899999999999999</c:v>
                      </c:pt>
                      <c:pt idx="4">
                        <c:v>0.40899999999999997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A7B-4BD8-BCAF-1CA9E608DDC0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'EACH CNN'!$D$15</c15:sqref>
                        </c15:formulaRef>
                      </c:ext>
                    </c:extLst>
                    <c:strCache>
                      <c:ptCount val="1"/>
                      <c:pt idx="0">
                        <c:v>ResNet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'EACH CNN'!$D$16:$D$20</c15:sqref>
                        </c15:formulaRef>
                      </c:ext>
                    </c:extLst>
                    <c:numCache>
                      <c:formatCode>0.00%</c:formatCode>
                      <c:ptCount val="5"/>
                      <c:pt idx="0">
                        <c:v>0.48799999999999999</c:v>
                      </c:pt>
                      <c:pt idx="1">
                        <c:v>0.47799999999999998</c:v>
                      </c:pt>
                      <c:pt idx="2">
                        <c:v>0.46</c:v>
                      </c:pt>
                      <c:pt idx="3">
                        <c:v>0.40500000000000003</c:v>
                      </c:pt>
                      <c:pt idx="4">
                        <c:v>0.25800000000000001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A7B-4BD8-BCAF-1CA9E608DDC0}"/>
                  </c:ext>
                </c:extLst>
              </c15:ser>
            </c15:filteredLineSeries>
          </c:ext>
        </c:extLst>
      </c:lineChart>
      <c:catAx>
        <c:axId val="232479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Brightness Level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2486720"/>
        <c:crosses val="autoZero"/>
        <c:auto val="1"/>
        <c:lblAlgn val="ctr"/>
        <c:lblOffset val="100"/>
        <c:noMultiLvlLbl val="0"/>
      </c:catAx>
      <c:valAx>
        <c:axId val="232486720"/>
        <c:scaling>
          <c:orientation val="minMax"/>
          <c:min val="0.3500000000000000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CNN Accuracy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247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1k Balanced: Top-1 Accuracy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'EACH CNN'!$B$15</c:f>
              <c:strCache>
                <c:ptCount val="1"/>
                <c:pt idx="0">
                  <c:v>MobileNet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'EACH CNN'!$A$16:$A$20</c:f>
              <c:numCache>
                <c:formatCode>0%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'EACH CNN'!$B$16:$B$20</c:f>
              <c:numCache>
                <c:formatCode>0.00%</c:formatCode>
                <c:ptCount val="5"/>
                <c:pt idx="0">
                  <c:v>0.48899999999999999</c:v>
                </c:pt>
                <c:pt idx="1">
                  <c:v>0.48899999999999999</c:v>
                </c:pt>
                <c:pt idx="2">
                  <c:v>0.49</c:v>
                </c:pt>
                <c:pt idx="3">
                  <c:v>0.45400000000000001</c:v>
                </c:pt>
                <c:pt idx="4">
                  <c:v>0.29399999999999998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0E-4028-9DA2-4DCB1200113A}"/>
            </c:ext>
          </c:extLst>
        </c:ser>
        <c:ser>
          <c:idx val="1"/>
          <c:order val="1"/>
          <c:tx>
            <c:strRef>
              <c:f>'EACH CNN'!$C$15</c:f>
              <c:strCache>
                <c:ptCount val="1"/>
                <c:pt idx="0">
                  <c:v>Inception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'EACH CNN'!$A$16:$A$20</c:f>
              <c:numCache>
                <c:formatCode>0%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'EACH CNN'!$C$16:$C$20</c:f>
              <c:numCache>
                <c:formatCode>0.00%</c:formatCode>
                <c:ptCount val="5"/>
                <c:pt idx="0">
                  <c:v>0.52200000000000002</c:v>
                </c:pt>
                <c:pt idx="1">
                  <c:v>0.51400000000000001</c:v>
                </c:pt>
                <c:pt idx="2">
                  <c:v>0.51</c:v>
                </c:pt>
                <c:pt idx="3">
                  <c:v>0.48899999999999999</c:v>
                </c:pt>
                <c:pt idx="4">
                  <c:v>0.40899999999999997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0E-4028-9DA2-4DCB1200113A}"/>
            </c:ext>
          </c:extLst>
        </c:ser>
        <c:ser>
          <c:idx val="2"/>
          <c:order val="2"/>
          <c:tx>
            <c:strRef>
              <c:f>'EACH CNN'!$D$15</c:f>
              <c:strCache>
                <c:ptCount val="1"/>
                <c:pt idx="0">
                  <c:v>ResNet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'EACH CNN'!$A$16:$A$20</c:f>
              <c:numCache>
                <c:formatCode>0%</c:formatCode>
                <c:ptCount val="5"/>
                <c:pt idx="0">
                  <c:v>1</c:v>
                </c:pt>
                <c:pt idx="1">
                  <c:v>0.75</c:v>
                </c:pt>
                <c:pt idx="2">
                  <c:v>0.5</c:v>
                </c:pt>
                <c:pt idx="3">
                  <c:v>0.25</c:v>
                </c:pt>
                <c:pt idx="4">
                  <c:v>0.1</c:v>
                </c:pt>
              </c:numCache>
            </c:numRef>
          </c:cat>
          <c:val>
            <c:numRef>
              <c:f>'EACH CNN'!$D$16:$D$20</c:f>
              <c:numCache>
                <c:formatCode>0.00%</c:formatCode>
                <c:ptCount val="5"/>
                <c:pt idx="0">
                  <c:v>0.48799999999999999</c:v>
                </c:pt>
                <c:pt idx="1">
                  <c:v>0.47799999999999998</c:v>
                </c:pt>
                <c:pt idx="2">
                  <c:v>0.46</c:v>
                </c:pt>
                <c:pt idx="3">
                  <c:v>0.40500000000000003</c:v>
                </c:pt>
                <c:pt idx="4">
                  <c:v>0.25800000000000001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0E-4028-9DA2-4DCB1200113A}"/>
            </c:ext>
          </c:extLst>
        </c:ser>
        <c:ser>
          <c:idx val="3"/>
          <c:order val="3"/>
          <c:tx>
            <c:strRef>
              <c:f>'EACH CNN'!$E$15</c:f>
              <c:strCache>
                <c:ptCount val="1"/>
                <c:pt idx="0">
                  <c:v>Premodel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'EACH CNN'!$E$16:$E$20</c:f>
              <c:numCache>
                <c:formatCode>0.00%</c:formatCode>
                <c:ptCount val="5"/>
                <c:pt idx="0">
                  <c:v>0.48099999999999998</c:v>
                </c:pt>
                <c:pt idx="1">
                  <c:v>0.47399999999999998</c:v>
                </c:pt>
                <c:pt idx="2">
                  <c:v>0.47199999999999998</c:v>
                </c:pt>
                <c:pt idx="3">
                  <c:v>0.46100000000000002</c:v>
                </c:pt>
                <c:pt idx="4">
                  <c:v>0.41599999999999998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0E-4028-9DA2-4DCB1200113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8849728"/>
        <c:axId val="168858048"/>
      </c:lineChart>
      <c:catAx>
        <c:axId val="168849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Brightness Level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858048"/>
        <c:crosses val="autoZero"/>
        <c:auto val="1"/>
        <c:lblAlgn val="ctr"/>
        <c:lblOffset val="100"/>
        <c:noMultiLvlLbl val="0"/>
      </c:catAx>
      <c:valAx>
        <c:axId val="168858048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CNN Accuracy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84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4e589dc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14e589d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8a3fcd56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8a3fcd5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8a3fcd56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8a3fcd5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61d5ebbac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161d5ebba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8a3fcd56c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8a3fcd5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61d5ebba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161d5ebba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61d5ebbac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161d5ebba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8170a1a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18170a1a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8170a1ac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18170a1a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8170a1acd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18170a1a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616436e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1616436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4e589dc1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5" name="Google Shape;85;g214e589dc19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Introduction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Contributions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Motivation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Methodology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Results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838200" y="1825625"/>
            <a:ext cx="9458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Phase III: Dataset &amp; Brightness</a:t>
            </a:r>
            <a:endParaRPr/>
          </a:p>
          <a:p>
            <a:pPr indent="-4191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Find </a:t>
            </a:r>
            <a:r>
              <a:rPr b="1" lang="en-US"/>
              <a:t>corresponding category</a:t>
            </a:r>
            <a:r>
              <a:rPr lang="en-US"/>
              <a:t> for each dataset</a:t>
            </a:r>
            <a:endParaRPr/>
          </a:p>
          <a:p>
            <a:pPr indent="-4191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Get CNN accuracy for corresponding categories, a</a:t>
            </a:r>
            <a:r>
              <a:rPr lang="en-US"/>
              <a:t>nalyze and compare the effect of </a:t>
            </a:r>
            <a:r>
              <a:rPr b="1" lang="en-US"/>
              <a:t>brightness type</a:t>
            </a:r>
            <a:endParaRPr b="1"/>
          </a:p>
          <a:p>
            <a:pPr indent="-4191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Study the </a:t>
            </a:r>
            <a:r>
              <a:rPr b="1" lang="en-US"/>
              <a:t>difference </a:t>
            </a:r>
            <a:r>
              <a:rPr lang="en-US"/>
              <a:t>between </a:t>
            </a:r>
            <a:r>
              <a:rPr b="1" lang="en-US"/>
              <a:t>car-related</a:t>
            </a:r>
            <a:r>
              <a:rPr lang="en-US"/>
              <a:t> and usual datasets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4" name="Google Shape;14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Methodology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8a3fcd56c_0_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Phase 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Experimental Results: Premodel Creation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838200" y="1825625"/>
            <a:ext cx="44754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Premodel should use 2 CNNs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MobileNet is essential, because ~70% of the dataset has this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Inception individually is better than ResNet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Selected CNNs: MobileNet and Inception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8974" y="1882852"/>
            <a:ext cx="6613024" cy="38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8a3fcd56c_0_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Phase II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Experimental Results: Class Balance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591561" y="1928262"/>
            <a:ext cx="65074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/>
              <a:t>premodel</a:t>
            </a:r>
            <a:r>
              <a:rPr lang="en-US"/>
              <a:t> is used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/>
              <a:t>Balanced</a:t>
            </a:r>
            <a:r>
              <a:rPr lang="en-US"/>
              <a:t> datasets have </a:t>
            </a:r>
            <a:r>
              <a:rPr b="1" lang="en-US"/>
              <a:t>lower</a:t>
            </a:r>
            <a:r>
              <a:rPr lang="en-US"/>
              <a:t> accuracy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Because most of the </a:t>
            </a:r>
            <a:r>
              <a:rPr b="1" lang="en-US"/>
              <a:t>easy</a:t>
            </a:r>
            <a:r>
              <a:rPr lang="en-US"/>
              <a:t> images are </a:t>
            </a:r>
            <a:r>
              <a:rPr b="1" lang="en-US"/>
              <a:t>removed</a:t>
            </a:r>
            <a:r>
              <a:rPr lang="en-US"/>
              <a:t> from them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Size has </a:t>
            </a:r>
            <a:r>
              <a:rPr b="1" lang="en-US"/>
              <a:t>little to no </a:t>
            </a:r>
            <a:r>
              <a:rPr lang="en-US"/>
              <a:t>effect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Premodel</a:t>
            </a:r>
            <a:r>
              <a:rPr lang="en-US"/>
              <a:t> shows better results with Unbalanced Datasets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14"/>
          <p:cNvGraphicFramePr/>
          <p:nvPr/>
        </p:nvGraphicFramePr>
        <p:xfrm>
          <a:off x="101253" y="-1"/>
          <a:ext cx="5994747" cy="68580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73" name="Google Shape;173;p14"/>
          <p:cNvGraphicFramePr/>
          <p:nvPr/>
        </p:nvGraphicFramePr>
        <p:xfrm>
          <a:off x="6296025" y="1"/>
          <a:ext cx="5895975" cy="685800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61d5ebbac_0_1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Experimental Results: Size Comparison</a:t>
            </a:r>
            <a:endParaRPr/>
          </a:p>
        </p:txBody>
      </p:sp>
      <p:sp>
        <p:nvSpPr>
          <p:cNvPr id="179" name="Google Shape;179;g2161d5ebbac_0_108"/>
          <p:cNvSpPr txBox="1"/>
          <p:nvPr>
            <p:ph idx="1" type="body"/>
          </p:nvPr>
        </p:nvSpPr>
        <p:spPr>
          <a:xfrm>
            <a:off x="838200" y="1825625"/>
            <a:ext cx="6486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size was compared using premodel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1k/13k Balanced/Unbalanced datasets were used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effect of size is not that noticeable</a:t>
            </a:r>
            <a:endParaRPr/>
          </a:p>
        </p:txBody>
      </p:sp>
      <p:pic>
        <p:nvPicPr>
          <p:cNvPr id="180" name="Google Shape;180;g2161d5ebbac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050" y="2548900"/>
            <a:ext cx="4817950" cy="30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8a3fcd56c_0_1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Phase III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Experimental Results: Type Comparison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4145280" y="1825625"/>
            <a:ext cx="72085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Compares the </a:t>
            </a:r>
            <a:r>
              <a:rPr b="1" lang="en-US"/>
              <a:t>accuracy</a:t>
            </a:r>
            <a:r>
              <a:rPr lang="en-US"/>
              <a:t> of </a:t>
            </a:r>
            <a:r>
              <a:rPr b="1" lang="en-US"/>
              <a:t>car-related</a:t>
            </a:r>
            <a:r>
              <a:rPr lang="en-US"/>
              <a:t> datasets with the </a:t>
            </a:r>
            <a:r>
              <a:rPr b="1" lang="en-US"/>
              <a:t>Balanced</a:t>
            </a:r>
            <a:r>
              <a:rPr lang="en-US"/>
              <a:t> and  </a:t>
            </a:r>
            <a:r>
              <a:rPr b="1" lang="en-US"/>
              <a:t>Unbalanced</a:t>
            </a:r>
            <a:r>
              <a:rPr lang="en-US"/>
              <a:t> ones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/>
              <a:t>premodel </a:t>
            </a:r>
            <a:r>
              <a:rPr lang="en-US"/>
              <a:t>is used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Conclusion is that the </a:t>
            </a:r>
            <a:r>
              <a:rPr b="1" lang="en-US"/>
              <a:t>difference</a:t>
            </a:r>
            <a:r>
              <a:rPr lang="en-US"/>
              <a:t> lies in image </a:t>
            </a:r>
            <a:r>
              <a:rPr b="1" lang="en-US"/>
              <a:t>features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</a:t>
            </a:r>
            <a:r>
              <a:rPr b="1" lang="en-US"/>
              <a:t>car-related</a:t>
            </a:r>
            <a:r>
              <a:rPr lang="en-US"/>
              <a:t> datasets have </a:t>
            </a:r>
            <a:r>
              <a:rPr b="1" lang="en-US"/>
              <a:t>lower</a:t>
            </a:r>
            <a:r>
              <a:rPr lang="en-US"/>
              <a:t> average </a:t>
            </a:r>
            <a:r>
              <a:rPr b="1" lang="en-US"/>
              <a:t>brightness</a:t>
            </a:r>
            <a:r>
              <a:rPr lang="en-US"/>
              <a:t>, </a:t>
            </a:r>
            <a:r>
              <a:rPr b="1" lang="en-US"/>
              <a:t>higher</a:t>
            </a:r>
            <a:r>
              <a:rPr lang="en-US"/>
              <a:t> </a:t>
            </a:r>
            <a:r>
              <a:rPr b="1" lang="en-US"/>
              <a:t>contrast</a:t>
            </a:r>
            <a:r>
              <a:rPr lang="en-US"/>
              <a:t>, etc.</a:t>
            </a:r>
            <a:endParaRPr/>
          </a:p>
        </p:txBody>
      </p:sp>
      <p:pic>
        <p:nvPicPr>
          <p:cNvPr id="192" name="Google Shape;1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2118"/>
            <a:ext cx="3515360" cy="564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61d5ebbac_0_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Experimental Results: Brightness Comparison</a:t>
            </a:r>
            <a:endParaRPr/>
          </a:p>
        </p:txBody>
      </p:sp>
      <p:sp>
        <p:nvSpPr>
          <p:cNvPr id="198" name="Google Shape;198;g2161d5ebbac_0_8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Category</a:t>
            </a:r>
            <a:r>
              <a:rPr lang="en-US"/>
              <a:t> images have almost the same </a:t>
            </a:r>
            <a:r>
              <a:rPr b="1" lang="en-US"/>
              <a:t>accuracy</a:t>
            </a:r>
            <a:r>
              <a:rPr lang="en-US"/>
              <a:t> even as the brightness significantly </a:t>
            </a:r>
            <a:r>
              <a:rPr b="1" lang="en-US"/>
              <a:t>decreases 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Percentage </a:t>
            </a:r>
            <a:r>
              <a:rPr lang="en-US"/>
              <a:t>Images have the </a:t>
            </a:r>
            <a:r>
              <a:rPr b="1" lang="en-US"/>
              <a:t>same </a:t>
            </a:r>
            <a:r>
              <a:rPr lang="en-US"/>
              <a:t>trend for the first </a:t>
            </a:r>
            <a:r>
              <a:rPr b="1" lang="en-US"/>
              <a:t>4 brightness levels 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However, the </a:t>
            </a:r>
            <a:r>
              <a:rPr b="1" lang="en-US"/>
              <a:t>10% brightness</a:t>
            </a:r>
            <a:r>
              <a:rPr lang="en-US"/>
              <a:t> level shows a drastic </a:t>
            </a:r>
            <a:r>
              <a:rPr b="1" lang="en-US"/>
              <a:t>accuracy drop</a:t>
            </a:r>
            <a:r>
              <a:rPr lang="en-US"/>
              <a:t>, while the corresponding category shows much better 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1" name="Google Shape;9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CNNs for the Object Classification are trained on </a:t>
            </a:r>
            <a:r>
              <a:rPr b="1" lang="en-US"/>
              <a:t>ImageNet</a:t>
            </a:r>
            <a:r>
              <a:rPr lang="en-US"/>
              <a:t>, and overall show a good accuracy on Validation 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Previous studies have shown that </a:t>
            </a:r>
            <a:r>
              <a:rPr b="1" lang="en-US"/>
              <a:t>brightness</a:t>
            </a:r>
            <a:r>
              <a:rPr lang="en-US"/>
              <a:t> is an </a:t>
            </a:r>
            <a:r>
              <a:rPr b="1" lang="en-US"/>
              <a:t>important</a:t>
            </a:r>
            <a:r>
              <a:rPr lang="en-US"/>
              <a:t> feature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61d5ebbac_0_1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Brightness Comparison With Premodel</a:t>
            </a:r>
            <a:endParaRPr/>
          </a:p>
        </p:txBody>
      </p:sp>
      <p:sp>
        <p:nvSpPr>
          <p:cNvPr id="204" name="Google Shape;204;g2161d5ebbac_0_10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Premodel </a:t>
            </a:r>
            <a:r>
              <a:rPr lang="en-US"/>
              <a:t>shows </a:t>
            </a:r>
            <a:r>
              <a:rPr b="1" lang="en-US"/>
              <a:t>better </a:t>
            </a:r>
            <a:r>
              <a:rPr lang="en-US"/>
              <a:t>results than </a:t>
            </a:r>
            <a:r>
              <a:rPr b="1" lang="en-US"/>
              <a:t>percentage </a:t>
            </a:r>
            <a:r>
              <a:rPr lang="en-US"/>
              <a:t>perspective, because it uses both MobileNet and Inception, and switches between them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some cases, </a:t>
            </a:r>
            <a:r>
              <a:rPr b="1" lang="en-US"/>
              <a:t>premodel </a:t>
            </a:r>
            <a:r>
              <a:rPr lang="en-US"/>
              <a:t>accuracy is </a:t>
            </a:r>
            <a:r>
              <a:rPr b="1" lang="en-US"/>
              <a:t>worse </a:t>
            </a:r>
            <a:r>
              <a:rPr lang="en-US"/>
              <a:t>than </a:t>
            </a:r>
            <a:r>
              <a:rPr b="1" lang="en-US"/>
              <a:t>Inception </a:t>
            </a:r>
            <a:r>
              <a:rPr lang="en-US"/>
              <a:t>accuracy, because it makes an </a:t>
            </a:r>
            <a:r>
              <a:rPr b="1" lang="en-US"/>
              <a:t>incorrect </a:t>
            </a:r>
            <a:r>
              <a:rPr lang="en-US"/>
              <a:t>prediction and selects </a:t>
            </a:r>
            <a:r>
              <a:rPr b="1" lang="en-US"/>
              <a:t>MobileNet</a:t>
            </a:r>
            <a:r>
              <a:rPr lang="en-US"/>
              <a:t>, which </a:t>
            </a:r>
            <a:r>
              <a:rPr b="1" lang="en-US"/>
              <a:t>cannot </a:t>
            </a:r>
            <a:r>
              <a:rPr lang="en-US"/>
              <a:t>classify this image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Premodel</a:t>
            </a:r>
            <a:r>
              <a:rPr lang="en-US"/>
              <a:t> is </a:t>
            </a:r>
            <a:r>
              <a:rPr b="1" lang="en-US"/>
              <a:t>better </a:t>
            </a:r>
            <a:r>
              <a:rPr lang="en-US"/>
              <a:t>than </a:t>
            </a:r>
            <a:r>
              <a:rPr b="1" lang="en-US"/>
              <a:t>Categorical </a:t>
            </a:r>
            <a:r>
              <a:rPr lang="en-US"/>
              <a:t>Perspective in datasets with </a:t>
            </a:r>
            <a:r>
              <a:rPr b="1" lang="en-US"/>
              <a:t>high </a:t>
            </a:r>
            <a:r>
              <a:rPr lang="en-US"/>
              <a:t>brightness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Premodel</a:t>
            </a:r>
            <a:r>
              <a:rPr lang="en-US"/>
              <a:t> is worse in lower brightness, because Categories have dark images, that still have a bright object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218170a1ac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6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218170a1ac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66373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218170a1acd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50" y="0"/>
            <a:ext cx="109519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353008" y="1690688"/>
            <a:ext cx="5515947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important to study the </a:t>
            </a:r>
            <a:r>
              <a:rPr b="1" lang="en-US"/>
              <a:t>effect</a:t>
            </a:r>
            <a:r>
              <a:rPr lang="en-US"/>
              <a:t> of </a:t>
            </a:r>
            <a:r>
              <a:rPr b="1" lang="en-US"/>
              <a:t>brightness</a:t>
            </a:r>
            <a:r>
              <a:rPr lang="en-US"/>
              <a:t> on CNNs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Test</a:t>
            </a:r>
            <a:r>
              <a:rPr lang="en-US"/>
              <a:t> how CNNs would perform on </a:t>
            </a:r>
            <a:r>
              <a:rPr b="1" lang="en-US"/>
              <a:t>dark</a:t>
            </a:r>
            <a:r>
              <a:rPr lang="en-US"/>
              <a:t> images separately (categorical perspective)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However, validation set does </a:t>
            </a:r>
            <a:r>
              <a:rPr b="1" lang="en-US"/>
              <a:t>not</a:t>
            </a:r>
            <a:r>
              <a:rPr lang="en-US"/>
              <a:t> have enough </a:t>
            </a:r>
            <a:r>
              <a:rPr b="1" lang="en-US"/>
              <a:t>dark</a:t>
            </a:r>
            <a:r>
              <a:rPr lang="en-US"/>
              <a:t> images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955" y="1595437"/>
            <a:ext cx="6093378" cy="422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825625"/>
            <a:ext cx="59078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possible to </a:t>
            </a:r>
            <a:r>
              <a:rPr b="1" lang="en-US"/>
              <a:t>increase</a:t>
            </a:r>
            <a:r>
              <a:rPr lang="en-US"/>
              <a:t> the size of </a:t>
            </a:r>
            <a:r>
              <a:rPr b="1" lang="en-US"/>
              <a:t>validation</a:t>
            </a:r>
            <a:r>
              <a:rPr lang="en-US"/>
              <a:t> set by creating images with </a:t>
            </a:r>
            <a:r>
              <a:rPr b="1" lang="en-US"/>
              <a:t>reduced</a:t>
            </a:r>
            <a:r>
              <a:rPr lang="en-US"/>
              <a:t> brightness (percentage perspective)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/>
              <a:t>premodel</a:t>
            </a:r>
            <a:r>
              <a:rPr lang="en-US"/>
              <a:t> can affect the CNN accuracy as well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Additional effects on CNNs can be provided by dataset’s </a:t>
            </a:r>
            <a:r>
              <a:rPr b="1" lang="en-US"/>
              <a:t>balance, type, and size</a:t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Contributions</a:t>
            </a:r>
            <a:endParaRPr/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 Investigate how the </a:t>
            </a:r>
            <a:r>
              <a:rPr b="1" lang="en-US"/>
              <a:t>brightness</a:t>
            </a:r>
            <a:r>
              <a:rPr lang="en-US"/>
              <a:t> feature of images can affect the </a:t>
            </a:r>
            <a:r>
              <a:rPr b="1" lang="en-US"/>
              <a:t>premodel</a:t>
            </a:r>
            <a:r>
              <a:rPr lang="en-US"/>
              <a:t> and </a:t>
            </a:r>
            <a:r>
              <a:rPr b="1" lang="en-US"/>
              <a:t>CNN</a:t>
            </a:r>
            <a:r>
              <a:rPr lang="en-US"/>
              <a:t> </a:t>
            </a:r>
            <a:r>
              <a:rPr b="1" lang="en-US"/>
              <a:t>inference</a:t>
            </a:r>
            <a:r>
              <a:rPr lang="en-US"/>
              <a:t> accuracy and compare different brightness types.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Compare </a:t>
            </a:r>
            <a:r>
              <a:rPr lang="en-US"/>
              <a:t>the accuracy of several </a:t>
            </a:r>
            <a:r>
              <a:rPr b="1" lang="en-US"/>
              <a:t>CNNs</a:t>
            </a:r>
            <a:r>
              <a:rPr lang="en-US"/>
              <a:t>, and </a:t>
            </a:r>
            <a:r>
              <a:rPr b="1" lang="en-US"/>
              <a:t>test </a:t>
            </a:r>
            <a:r>
              <a:rPr lang="en-US"/>
              <a:t>different CNN </a:t>
            </a:r>
            <a:r>
              <a:rPr b="1" lang="en-US"/>
              <a:t>combinations </a:t>
            </a:r>
            <a:r>
              <a:rPr lang="en-US"/>
              <a:t>with the </a:t>
            </a:r>
            <a:r>
              <a:rPr b="1" lang="en-US"/>
              <a:t>premodel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 Analyze comprehensively what effects the </a:t>
            </a:r>
            <a:r>
              <a:rPr b="1" lang="en-US"/>
              <a:t>size</a:t>
            </a:r>
            <a:r>
              <a:rPr lang="en-US"/>
              <a:t>, </a:t>
            </a:r>
            <a:r>
              <a:rPr b="1" lang="en-US"/>
              <a:t>balance</a:t>
            </a:r>
            <a:r>
              <a:rPr lang="en-US"/>
              <a:t>, and </a:t>
            </a:r>
            <a:r>
              <a:rPr b="1" lang="en-US"/>
              <a:t>type</a:t>
            </a:r>
            <a:r>
              <a:rPr lang="en-US"/>
              <a:t> of the dataset have on the classification </a:t>
            </a:r>
            <a:r>
              <a:rPr b="1" lang="en-US"/>
              <a:t>accuracy</a:t>
            </a:r>
            <a:r>
              <a:rPr lang="en-US"/>
              <a:t>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9077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838200" y="1825625"/>
            <a:ext cx="478815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reduce brightness on an unbalanced dataset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See that </a:t>
            </a:r>
            <a:r>
              <a:rPr lang="en-US"/>
              <a:t>accuracy drops significantly only after 50% decrease</a:t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9781" y="3423749"/>
            <a:ext cx="5210944" cy="34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775" y="2483426"/>
            <a:ext cx="5622226" cy="8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16436ed9_0_0"/>
          <p:cNvSpPr txBox="1"/>
          <p:nvPr/>
        </p:nvSpPr>
        <p:spPr>
          <a:xfrm>
            <a:off x="2136925" y="2050775"/>
            <a:ext cx="114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Phase I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1616436ed9_0_0"/>
          <p:cNvSpPr txBox="1"/>
          <p:nvPr/>
        </p:nvSpPr>
        <p:spPr>
          <a:xfrm>
            <a:off x="7984450" y="2050775"/>
            <a:ext cx="114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Phase II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21616436ed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20475"/>
            <a:ext cx="12192000" cy="15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1616436ed9_0_0"/>
          <p:cNvSpPr txBox="1"/>
          <p:nvPr/>
        </p:nvSpPr>
        <p:spPr>
          <a:xfrm>
            <a:off x="10422850" y="2050775"/>
            <a:ext cx="114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Phase III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838200" y="1815700"/>
            <a:ext cx="96477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Phase I: Premodel &amp; Dataset Creation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Create </a:t>
            </a:r>
            <a:r>
              <a:rPr b="1" lang="en-US"/>
              <a:t>d</a:t>
            </a:r>
            <a:r>
              <a:rPr b="1" lang="en-US"/>
              <a:t>ataset </a:t>
            </a:r>
            <a:r>
              <a:rPr lang="en-US"/>
              <a:t>&amp; select </a:t>
            </a:r>
            <a:r>
              <a:rPr b="1" lang="en-US"/>
              <a:t>CNNs </a:t>
            </a:r>
            <a:r>
              <a:rPr lang="en-US"/>
              <a:t>for the </a:t>
            </a:r>
            <a:r>
              <a:rPr b="1" lang="en-US"/>
              <a:t>Premodel</a:t>
            </a:r>
            <a:endParaRPr b="1"/>
          </a:p>
          <a:p>
            <a:pPr indent="-4191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Reduce </a:t>
            </a:r>
            <a:r>
              <a:rPr lang="en-US"/>
              <a:t>b</a:t>
            </a:r>
            <a:r>
              <a:rPr lang="en-US"/>
              <a:t>rightness </a:t>
            </a:r>
            <a:r>
              <a:rPr lang="en-US"/>
              <a:t>of ImageNet, create balanced/unbalanced/car-related datasets of different size</a:t>
            </a:r>
            <a:endParaRPr/>
          </a:p>
          <a:p>
            <a:pPr indent="-4191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Split </a:t>
            </a:r>
            <a:r>
              <a:rPr lang="en-US"/>
              <a:t>ImageNet into 20 </a:t>
            </a:r>
            <a:r>
              <a:rPr b="1" lang="en-US"/>
              <a:t>categories</a:t>
            </a:r>
            <a:endParaRPr b="1"/>
          </a:p>
        </p:txBody>
      </p:sp>
      <p:sp>
        <p:nvSpPr>
          <p:cNvPr id="132" name="Google Shape;13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Methodology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1331850" y="1596900"/>
            <a:ext cx="87465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Phase II: Balance and Size</a:t>
            </a:r>
            <a:endParaRPr/>
          </a:p>
          <a:p>
            <a:pPr indent="-4191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Get </a:t>
            </a:r>
            <a:r>
              <a:rPr b="1" lang="en-US"/>
              <a:t>CNN Accuracy</a:t>
            </a:r>
            <a:r>
              <a:rPr lang="en-US"/>
              <a:t> of datasets with every</a:t>
            </a:r>
            <a:r>
              <a:rPr lang="en-US"/>
              <a:t> </a:t>
            </a:r>
            <a:r>
              <a:rPr b="1" lang="en-US"/>
              <a:t>size </a:t>
            </a:r>
            <a:r>
              <a:rPr lang="en-US"/>
              <a:t>and</a:t>
            </a:r>
            <a:r>
              <a:rPr b="1" lang="en-US"/>
              <a:t> balance</a:t>
            </a:r>
            <a:endParaRPr b="1"/>
          </a:p>
          <a:p>
            <a:pPr indent="-4191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Compare the </a:t>
            </a:r>
            <a:r>
              <a:rPr b="1" lang="en-US"/>
              <a:t>effects </a:t>
            </a:r>
            <a:r>
              <a:rPr lang="en-US"/>
              <a:t>of dataset </a:t>
            </a:r>
            <a:r>
              <a:rPr b="1" lang="en-US"/>
              <a:t>size </a:t>
            </a:r>
            <a:r>
              <a:rPr lang="en-US"/>
              <a:t>on the CNN and Premodel </a:t>
            </a:r>
            <a:r>
              <a:rPr b="1" lang="en-US"/>
              <a:t>Accuracy</a:t>
            </a:r>
            <a:endParaRPr b="1"/>
          </a:p>
          <a:p>
            <a:pPr indent="-4191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Study the </a:t>
            </a:r>
            <a:r>
              <a:rPr b="1" lang="en-US"/>
              <a:t>effects </a:t>
            </a:r>
            <a:r>
              <a:rPr lang="en-US"/>
              <a:t>of dataset</a:t>
            </a:r>
            <a:r>
              <a:rPr b="1" lang="en-US"/>
              <a:t> class balance</a:t>
            </a:r>
            <a:r>
              <a:rPr lang="en-US"/>
              <a:t> on the CNN and Premodel </a:t>
            </a:r>
            <a:r>
              <a:rPr b="1" lang="en-US"/>
              <a:t>Accuracy</a:t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2023-03-02T15:57:27Z</dcterms:created>
  <dc:creator>Владислав Яровенко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0x010100792666900A138840B827CA677CD07588</vt:lpwstr>
  </property>
</Properties>
</file>