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Default Extension="avif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8" r:id="rId5"/>
    <p:sldId id="263" r:id="rId6"/>
    <p:sldId id="262" r:id="rId7"/>
    <p:sldId id="278" r:id="rId8"/>
    <p:sldId id="280" r:id="rId9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Noto Sans" panose="020B0604020202020204" charset="0"/>
      <p:regular r:id="rId15"/>
      <p:bold r:id="rId16"/>
      <p:italic r:id="rId17"/>
      <p:boldItalic r:id="rId18"/>
    </p:embeddedFont>
    <p:embeddedFont>
      <p:font typeface="Noto Sans Bold" panose="020B0604020202020204" charset="0"/>
      <p:regular r:id="rId19"/>
      <p:bold r:id="rId20"/>
    </p:embeddedFont>
    <p:embeddedFont>
      <p:font typeface="Open Sans Bold" panose="020B060402020202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ED8FD"/>
    <a:srgbClr val="00C28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73" d="100"/>
          <a:sy n="73" d="100"/>
        </p:scale>
        <p:origin x="186" y="-10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1521D-BE5A-467F-8DE3-C9FFC9CF7EE1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97F6A-FD44-451A-9B1F-2C0725043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5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97F6A-FD44-451A-9B1F-2C0725043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7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av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b.fbi.gov/articles/featured-articles/predictive-policing-using-technology-to-reduce-crime" TargetMode="External"/><Relationship Id="rId2" Type="http://schemas.openxmlformats.org/officeDocument/2006/relationships/hyperlink" Target="https://daily.jstor.org/what-happens-when-police-use-ai-to-predict-and-prevent-crime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mnesty.nl/content/uploads/2020/09/Report-Predictive-Policing-RM-7.0-FINAL-TEXT_CK-2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7" y="3517"/>
            <a:ext cx="18288000" cy="10283483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455227" y="8830782"/>
            <a:ext cx="7391400" cy="107914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lvl="0" indent="0">
              <a:lnSpc>
                <a:spcPts val="9267"/>
              </a:lnSpc>
              <a:spcBef>
                <a:spcPct val="0"/>
              </a:spcBef>
            </a:pPr>
            <a:r>
              <a:rPr lang="en-US" sz="48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Predictive Policing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59D4F-B513-44AA-BD56-46D71AEAD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2900"/>
            <a:ext cx="2267266" cy="1705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93760"/>
            <a:ext cx="3433112" cy="598083"/>
            <a:chOff x="0" y="0"/>
            <a:chExt cx="904194" cy="1575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4194" cy="157520"/>
            </a:xfrm>
            <a:custGeom>
              <a:avLst/>
              <a:gdLst/>
              <a:ahLst/>
              <a:cxnLst/>
              <a:rect l="l" t="t" r="r" b="b"/>
              <a:pathLst>
                <a:path w="904194" h="157520">
                  <a:moveTo>
                    <a:pt x="0" y="0"/>
                  </a:moveTo>
                  <a:lnTo>
                    <a:pt x="904194" y="0"/>
                  </a:lnTo>
                  <a:lnTo>
                    <a:pt x="904194" y="157520"/>
                  </a:lnTo>
                  <a:lnTo>
                    <a:pt x="0" y="15752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500" y="2152650"/>
            <a:ext cx="8996499" cy="5981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233257"/>
            <a:ext cx="7600032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267"/>
              </a:lnSpc>
              <a:spcBef>
                <a:spcPct val="0"/>
              </a:spcBef>
            </a:pPr>
            <a:r>
              <a:rPr lang="en-US" sz="7988" dirty="0">
                <a:solidFill>
                  <a:srgbClr val="12222B"/>
                </a:solidFill>
                <a:latin typeface="Open Sans Bold"/>
              </a:rPr>
              <a:t>Definition</a:t>
            </a:r>
            <a:endParaRPr lang="en-US" sz="7988" u="none" dirty="0">
              <a:solidFill>
                <a:srgbClr val="12222B"/>
              </a:solidFill>
              <a:latin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617845"/>
            <a:ext cx="4645361" cy="3022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Noto Sans"/>
              </a:rPr>
              <a:t>Predictive policing is the application of analytical techniques to identify high-risk targets for police</a:t>
            </a:r>
          </a:p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Noto Sans"/>
              </a:rPr>
              <a:t>intervention and prevent crime by making statistical predictions.</a:t>
            </a:r>
            <a:endParaRPr lang="en-US" sz="2400" u="none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8220" y="5857395"/>
            <a:ext cx="5786142" cy="1961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8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Noto Sans"/>
              </a:rPr>
              <a:t>This concept was explored in many different books, movies, articles, animated series. Every occurrence of such an exploration brought with it a doubt about the feasibility of such a system.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574683"/>
            <a:ext cx="3501198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u="none">
                <a:solidFill>
                  <a:srgbClr val="000000"/>
                </a:solidFill>
                <a:latin typeface="Noto Sans"/>
              </a:rPr>
              <a:t>LETS GET STARTED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81AFC5D5-8CA3-42B0-9D1F-3669208821BB}"/>
              </a:ext>
            </a:extLst>
          </p:cNvPr>
          <p:cNvGrpSpPr/>
          <p:nvPr/>
        </p:nvGrpSpPr>
        <p:grpSpPr>
          <a:xfrm>
            <a:off x="0" y="375424"/>
            <a:ext cx="2233556" cy="596049"/>
            <a:chOff x="0" y="0"/>
            <a:chExt cx="1536012" cy="156984"/>
          </a:xfrm>
        </p:grpSpPr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948E7F0-DC9C-48CD-A1AD-C523B77BD0CE}"/>
                </a:ext>
              </a:extLst>
            </p:cNvPr>
            <p:cNvSpPr/>
            <p:nvPr/>
          </p:nvSpPr>
          <p:spPr>
            <a:xfrm>
              <a:off x="0" y="0"/>
              <a:ext cx="1536012" cy="156984"/>
            </a:xfrm>
            <a:custGeom>
              <a:avLst/>
              <a:gdLst/>
              <a:ahLst/>
              <a:cxnLst/>
              <a:rect l="l" t="t" r="r" b="b"/>
              <a:pathLst>
                <a:path w="1536012" h="156984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79921465-55CB-42EC-A13A-BD31A3554D6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74F20496-DF00-444B-B679-C8D067EB8DCC}"/>
              </a:ext>
            </a:extLst>
          </p:cNvPr>
          <p:cNvGrpSpPr/>
          <p:nvPr/>
        </p:nvGrpSpPr>
        <p:grpSpPr>
          <a:xfrm rot="5400000">
            <a:off x="16631046" y="9755931"/>
            <a:ext cx="2233556" cy="596049"/>
            <a:chOff x="0" y="0"/>
            <a:chExt cx="1536012" cy="156984"/>
          </a:xfrm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FB49F2F-A35A-4161-8E32-40C6C3596161}"/>
                </a:ext>
              </a:extLst>
            </p:cNvPr>
            <p:cNvSpPr/>
            <p:nvPr/>
          </p:nvSpPr>
          <p:spPr>
            <a:xfrm>
              <a:off x="0" y="0"/>
              <a:ext cx="1536012" cy="156984"/>
            </a:xfrm>
            <a:custGeom>
              <a:avLst/>
              <a:gdLst/>
              <a:ahLst/>
              <a:cxnLst/>
              <a:rect l="l" t="t" r="r" b="b"/>
              <a:pathLst>
                <a:path w="1536012" h="156984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08A02DBD-8E68-4557-AFAF-5721A808780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19" name="TextBox 11">
            <a:extLst>
              <a:ext uri="{FF2B5EF4-FFF2-40B4-BE49-F238E27FC236}">
                <a16:creationId xmlns:a16="http://schemas.microsoft.com/office/drawing/2014/main" id="{D0AF2B0F-CCA6-4DA4-88B9-796ADCE5BDCA}"/>
              </a:ext>
            </a:extLst>
          </p:cNvPr>
          <p:cNvSpPr txBox="1"/>
          <p:nvPr/>
        </p:nvSpPr>
        <p:spPr>
          <a:xfrm>
            <a:off x="-1" y="5921256"/>
            <a:ext cx="1181914" cy="323076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>
              <a:lnSpc>
                <a:spcPts val="2940"/>
              </a:lnSpc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Beveled 68">
            <a:extLst>
              <a:ext uri="{FF2B5EF4-FFF2-40B4-BE49-F238E27FC236}">
                <a16:creationId xmlns:a16="http://schemas.microsoft.com/office/drawing/2014/main" id="{C65EF487-30BD-4433-BFAF-03CFDACFEA45}"/>
              </a:ext>
            </a:extLst>
          </p:cNvPr>
          <p:cNvSpPr/>
          <p:nvPr/>
        </p:nvSpPr>
        <p:spPr>
          <a:xfrm>
            <a:off x="7043020" y="2311613"/>
            <a:ext cx="4198319" cy="5867380"/>
          </a:xfrm>
          <a:prstGeom prst="bevel">
            <a:avLst/>
          </a:prstGeom>
          <a:solidFill>
            <a:srgbClr val="7ED8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Beveled 67">
            <a:extLst>
              <a:ext uri="{FF2B5EF4-FFF2-40B4-BE49-F238E27FC236}">
                <a16:creationId xmlns:a16="http://schemas.microsoft.com/office/drawing/2014/main" id="{1EB961D5-E548-4579-8C5E-BBA8E80DBCCC}"/>
              </a:ext>
            </a:extLst>
          </p:cNvPr>
          <p:cNvSpPr/>
          <p:nvPr/>
        </p:nvSpPr>
        <p:spPr>
          <a:xfrm>
            <a:off x="13015586" y="2311613"/>
            <a:ext cx="4198319" cy="5867380"/>
          </a:xfrm>
          <a:prstGeom prst="bevel">
            <a:avLst/>
          </a:prstGeom>
          <a:solidFill>
            <a:srgbClr val="00C2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Beveled 66">
            <a:extLst>
              <a:ext uri="{FF2B5EF4-FFF2-40B4-BE49-F238E27FC236}">
                <a16:creationId xmlns:a16="http://schemas.microsoft.com/office/drawing/2014/main" id="{F0666405-2423-4195-A81D-CE0F577C582B}"/>
              </a:ext>
            </a:extLst>
          </p:cNvPr>
          <p:cNvSpPr/>
          <p:nvPr/>
        </p:nvSpPr>
        <p:spPr>
          <a:xfrm>
            <a:off x="1028700" y="2324118"/>
            <a:ext cx="4198319" cy="5867380"/>
          </a:xfrm>
          <a:prstGeom prst="bevel">
            <a:avLst/>
          </a:prstGeom>
          <a:solidFill>
            <a:srgbClr val="00C2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4478278" y="3098129"/>
            <a:ext cx="2261443" cy="236744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Noto Sans Bold"/>
              </a:rPr>
              <a:t>OPTION 3</a:t>
            </a:r>
          </a:p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FFFFFF"/>
                </a:solidFill>
                <a:latin typeface="Noto Sans"/>
              </a:rPr>
              <a:t>Presentations are communication tools.</a:t>
            </a:r>
          </a:p>
        </p:txBody>
      </p:sp>
      <p:sp>
        <p:nvSpPr>
          <p:cNvPr id="29" name="AutoShape 29"/>
          <p:cNvSpPr/>
          <p:nvPr/>
        </p:nvSpPr>
        <p:spPr>
          <a:xfrm>
            <a:off x="532603" y="6843758"/>
            <a:ext cx="17219156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5897739" y="6585599"/>
            <a:ext cx="516317" cy="516317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6C5FF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3169614" y="679215"/>
            <a:ext cx="11948770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dirty="0">
                <a:solidFill>
                  <a:srgbClr val="12222B"/>
                </a:solidFill>
                <a:latin typeface="Open Sans Bold"/>
              </a:rPr>
              <a:t>Exploration Cases of Predictive Policing in Science Fiction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E786C98-CD3C-4E99-B46D-3AEB46F00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05" y="2808502"/>
            <a:ext cx="3245819" cy="487360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547FC82-627A-41F7-94F2-06C554248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271" y="2808508"/>
            <a:ext cx="3245819" cy="48735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5DB5B20-391A-43EB-80AB-3893D5117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837" y="2808508"/>
            <a:ext cx="3245819" cy="4873596"/>
          </a:xfrm>
          <a:prstGeom prst="rect">
            <a:avLst/>
          </a:prstGeom>
        </p:spPr>
      </p:pic>
      <p:grpSp>
        <p:nvGrpSpPr>
          <p:cNvPr id="62" name="Group 45">
            <a:extLst>
              <a:ext uri="{FF2B5EF4-FFF2-40B4-BE49-F238E27FC236}">
                <a16:creationId xmlns:a16="http://schemas.microsoft.com/office/drawing/2014/main" id="{4E5D61E4-3A87-4294-B6B5-EA7C86DF2BCF}"/>
              </a:ext>
            </a:extLst>
          </p:cNvPr>
          <p:cNvGrpSpPr/>
          <p:nvPr/>
        </p:nvGrpSpPr>
        <p:grpSpPr>
          <a:xfrm>
            <a:off x="11874048" y="6637419"/>
            <a:ext cx="516317" cy="516317"/>
            <a:chOff x="0" y="0"/>
            <a:chExt cx="812800" cy="812800"/>
          </a:xfrm>
        </p:grpSpPr>
        <p:sp>
          <p:nvSpPr>
            <p:cNvPr id="63" name="Freeform 46">
              <a:extLst>
                <a:ext uri="{FF2B5EF4-FFF2-40B4-BE49-F238E27FC236}">
                  <a16:creationId xmlns:a16="http://schemas.microsoft.com/office/drawing/2014/main" id="{86366BEF-89C8-4C79-9244-005BC3495428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6C5FF"/>
            </a:solidFill>
          </p:spPr>
        </p:sp>
        <p:sp>
          <p:nvSpPr>
            <p:cNvPr id="64" name="TextBox 47">
              <a:extLst>
                <a:ext uri="{FF2B5EF4-FFF2-40B4-BE49-F238E27FC236}">
                  <a16:creationId xmlns:a16="http://schemas.microsoft.com/office/drawing/2014/main" id="{7C4CD079-244E-44E5-8DDD-FF49BAAF1200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908" y="1028700"/>
            <a:ext cx="8350250" cy="50101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870200"/>
            <a:ext cx="5510164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36757" y="1302395"/>
            <a:ext cx="5868702" cy="4462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800"/>
              </a:lnSpc>
              <a:spcBef>
                <a:spcPct val="0"/>
              </a:spcBef>
            </a:pP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What domains and subdomains are best representative of predictive policing?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62221" y="6468387"/>
            <a:ext cx="3273481" cy="2780385"/>
            <a:chOff x="0" y="-34285"/>
            <a:chExt cx="1176543" cy="9993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76543" cy="965032"/>
            </a:xfrm>
            <a:custGeom>
              <a:avLst/>
              <a:gdLst/>
              <a:ahLst/>
              <a:cxnLst/>
              <a:rect l="l" t="t" r="r" b="b"/>
              <a:pathLst>
                <a:path w="1176543" h="965032">
                  <a:moveTo>
                    <a:pt x="0" y="0"/>
                  </a:moveTo>
                  <a:lnTo>
                    <a:pt x="1176543" y="0"/>
                  </a:lnTo>
                  <a:lnTo>
                    <a:pt x="1176543" y="965032"/>
                  </a:lnTo>
                  <a:lnTo>
                    <a:pt x="0" y="965032"/>
                  </a:lnTo>
                  <a:close/>
                </a:path>
              </a:pathLst>
            </a:custGeom>
            <a:solidFill>
              <a:srgbClr val="36C5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81871" y="-34285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 Bold"/>
                </a:rPr>
                <a:t>Perception</a:t>
              </a:r>
            </a:p>
            <a:p>
              <a:pPr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"/>
                </a:rPr>
                <a:t>Computer vision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260660" y="6467298"/>
            <a:ext cx="3273481" cy="2829813"/>
            <a:chOff x="-31298" y="-38100"/>
            <a:chExt cx="1176543" cy="1017082"/>
          </a:xfrm>
        </p:grpSpPr>
        <p:sp>
          <p:nvSpPr>
            <p:cNvPr id="21" name="Freeform 21"/>
            <p:cNvSpPr/>
            <p:nvPr/>
          </p:nvSpPr>
          <p:spPr>
            <a:xfrm>
              <a:off x="-31298" y="13950"/>
              <a:ext cx="1176543" cy="965032"/>
            </a:xfrm>
            <a:custGeom>
              <a:avLst/>
              <a:gdLst/>
              <a:ahLst/>
              <a:cxnLst/>
              <a:rect l="l" t="t" r="r" b="b"/>
              <a:pathLst>
                <a:path w="1176543" h="965032">
                  <a:moveTo>
                    <a:pt x="0" y="0"/>
                  </a:moveTo>
                  <a:lnTo>
                    <a:pt x="1176543" y="0"/>
                  </a:lnTo>
                  <a:lnTo>
                    <a:pt x="1176543" y="965032"/>
                  </a:lnTo>
                  <a:lnTo>
                    <a:pt x="0" y="965032"/>
                  </a:lnTo>
                  <a:close/>
                </a:path>
              </a:pathLst>
            </a:custGeom>
            <a:solidFill>
              <a:srgbClr val="2A4D7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26567" y="-38100"/>
              <a:ext cx="86081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 Bold"/>
                </a:rPr>
                <a:t>Learning</a:t>
              </a:r>
            </a:p>
            <a:p>
              <a:pPr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"/>
                </a:rPr>
                <a:t>Machine learning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666780" y="6573303"/>
            <a:ext cx="3273481" cy="2684994"/>
            <a:chOff x="0" y="0"/>
            <a:chExt cx="1176543" cy="9650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76543" cy="965032"/>
            </a:xfrm>
            <a:custGeom>
              <a:avLst/>
              <a:gdLst/>
              <a:ahLst/>
              <a:cxnLst/>
              <a:rect l="l" t="t" r="r" b="b"/>
              <a:pathLst>
                <a:path w="1176543" h="965032">
                  <a:moveTo>
                    <a:pt x="0" y="0"/>
                  </a:moveTo>
                  <a:lnTo>
                    <a:pt x="1176543" y="0"/>
                  </a:lnTo>
                  <a:lnTo>
                    <a:pt x="1176543" y="965032"/>
                  </a:lnTo>
                  <a:lnTo>
                    <a:pt x="0" y="965032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19339" y="19315"/>
              <a:ext cx="1107367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 Bold"/>
                </a:rPr>
                <a:t>Reasoning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"/>
                </a:rPr>
                <a:t>Inductive Reasoning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"/>
                </a:rPr>
                <a:t>Statistical Reasoning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985819" y="6573303"/>
            <a:ext cx="3273481" cy="2684994"/>
            <a:chOff x="0" y="0"/>
            <a:chExt cx="1176543" cy="96503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176543" cy="965032"/>
            </a:xfrm>
            <a:custGeom>
              <a:avLst/>
              <a:gdLst/>
              <a:ahLst/>
              <a:cxnLst/>
              <a:rect l="l" t="t" r="r" b="b"/>
              <a:pathLst>
                <a:path w="1176543" h="965032">
                  <a:moveTo>
                    <a:pt x="0" y="0"/>
                  </a:moveTo>
                  <a:lnTo>
                    <a:pt x="1176543" y="0"/>
                  </a:lnTo>
                  <a:lnTo>
                    <a:pt x="1176543" y="965032"/>
                  </a:lnTo>
                  <a:lnTo>
                    <a:pt x="0" y="965032"/>
                  </a:lnTo>
                  <a:close/>
                </a:path>
              </a:pathLst>
            </a:custGeom>
            <a:solidFill>
              <a:srgbClr val="1885F1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11204"/>
              <a:ext cx="116449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 Bold"/>
                </a:rPr>
                <a:t>Planning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"/>
                </a:rPr>
                <a:t>Planning and scheduling</a:t>
              </a:r>
            </a:p>
            <a:p>
              <a:pPr algn="ctr">
                <a:lnSpc>
                  <a:spcPts val="3080"/>
                </a:lnSpc>
              </a:pPr>
              <a:r>
                <a:rPr lang="en-US" sz="2200" dirty="0" err="1">
                  <a:solidFill>
                    <a:srgbClr val="FFFFFF"/>
                  </a:solidFill>
                  <a:latin typeface="Noto Sans"/>
                </a:rPr>
                <a:t>Optimisation</a:t>
              </a:r>
              <a:endParaRPr lang="en-US" sz="2200" dirty="0">
                <a:solidFill>
                  <a:srgbClr val="FFFFFF"/>
                </a:solidFill>
                <a:latin typeface="Noto Sans"/>
              </a:endParaRPr>
            </a:p>
            <a:p>
              <a:pPr algn="ctr">
                <a:lnSpc>
                  <a:spcPts val="3080"/>
                </a:lnSpc>
              </a:pPr>
              <a:r>
                <a:rPr lang="en-US" sz="2200" dirty="0">
                  <a:solidFill>
                    <a:srgbClr val="FFFFFF"/>
                  </a:solidFill>
                  <a:latin typeface="Noto Sans"/>
                </a:rPr>
                <a:t>Searching</a:t>
              </a: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28700"/>
            <a:ext cx="15659100" cy="749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Benefits                          Drawbacks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BBC3C-D666-405B-8C1A-E3BBBC444107}"/>
              </a:ext>
            </a:extLst>
          </p:cNvPr>
          <p:cNvSpPr txBox="1"/>
          <p:nvPr/>
        </p:nvSpPr>
        <p:spPr>
          <a:xfrm>
            <a:off x="1142971" y="2141140"/>
            <a:ext cx="7848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Noto Sans" panose="020B0604020202020204" charset="0"/>
                <a:ea typeface="Noto Sans" panose="020B0604020202020204" charset="0"/>
              </a:rPr>
              <a:t>Crime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Noto Sans" panose="020B0604020202020204" charset="0"/>
              <a:ea typeface="No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Noto Sans" panose="020B0604020202020204" charset="0"/>
                <a:ea typeface="Noto Sans" panose="020B0604020202020204" charset="0"/>
              </a:rPr>
              <a:t>Informed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Noto Sans" panose="020B0604020202020204" charset="0"/>
              <a:ea typeface="No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Noto Sans" panose="020B0604020202020204" charset="0"/>
                <a:ea typeface="Noto Sans" panose="020B0604020202020204" charset="0"/>
              </a:rPr>
              <a:t>Advancement of the criminal justice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Noto Sans" panose="020B0604020202020204" charset="0"/>
              <a:ea typeface="No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Noto Sans" panose="020B0604020202020204" charset="0"/>
                <a:ea typeface="Noto Sans" panose="020B0604020202020204" charset="0"/>
              </a:rPr>
              <a:t>The progressive uses of predictive policing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C7737A-091C-4404-88DD-381F76017A0B}"/>
              </a:ext>
            </a:extLst>
          </p:cNvPr>
          <p:cNvSpPr txBox="1"/>
          <p:nvPr/>
        </p:nvSpPr>
        <p:spPr>
          <a:xfrm>
            <a:off x="9410700" y="2141140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Noto Sans" panose="020B0604020202020204" charset="0"/>
                <a:ea typeface="Noto Sans" panose="020B0604020202020204" charset="0"/>
              </a:rPr>
              <a:t>Privacy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Noto Sans" panose="020B0604020202020204" charset="0"/>
              <a:ea typeface="No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Noto Sans" panose="020B0604020202020204" charset="0"/>
                <a:ea typeface="Noto Sans" panose="020B0604020202020204" charset="0"/>
              </a:rPr>
              <a:t>Lack of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Noto Sans" panose="020B0604020202020204" charset="0"/>
              <a:ea typeface="No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Noto Sans" panose="020B0604020202020204" charset="0"/>
                <a:ea typeface="Noto Sans" panose="020B0604020202020204" charset="0"/>
              </a:rPr>
              <a:t>Discrimination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latin typeface="Noto Sans" panose="020B0604020202020204" charset="0"/>
              <a:ea typeface="Noto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latin typeface="Noto Sans" panose="020B0604020202020204" charset="0"/>
                <a:ea typeface="Noto Sans" panose="020B0604020202020204" charset="0"/>
              </a:rPr>
              <a:t>Accountability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8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4495800" y="1092474"/>
            <a:ext cx="8343900" cy="756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6000" u="none" dirty="0">
                <a:solidFill>
                  <a:srgbClr val="12222B"/>
                </a:solidFill>
                <a:latin typeface="Open Sans Bold"/>
              </a:rPr>
              <a:t>Feasibility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1CAA25-51E2-46B2-AD43-3252DCEF9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76" y="1446863"/>
            <a:ext cx="6020640" cy="868826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19E7696-2921-4605-936B-D5F71C03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28" y="2462954"/>
            <a:ext cx="2428875" cy="28575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16EE8D9-D3B7-45E1-BD52-BB8BB716E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5" y="6488634"/>
            <a:ext cx="5905500" cy="1504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9C3D1F-FF14-4BBF-A8B2-EB5DBE074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18" y="3053781"/>
            <a:ext cx="2247900" cy="1590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00C60-21CC-477E-848A-BFBC6258D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5837370"/>
            <a:ext cx="3657600" cy="2194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55444" y="303750"/>
            <a:ext cx="5868702" cy="74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0"/>
              </a:lnSpc>
              <a:spcBef>
                <a:spcPct val="0"/>
              </a:spcBef>
            </a:pPr>
            <a:r>
              <a:rPr lang="en-US" sz="5000" u="none" dirty="0">
                <a:solidFill>
                  <a:srgbClr val="12222B"/>
                </a:solidFill>
                <a:latin typeface="Open Sans Bold"/>
              </a:rPr>
              <a:t>Sources: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983250"/>
            <a:ext cx="1028700" cy="303750"/>
            <a:chOff x="0" y="0"/>
            <a:chExt cx="270933" cy="8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259300" y="0"/>
            <a:ext cx="1028700" cy="303750"/>
            <a:chOff x="0" y="0"/>
            <a:chExt cx="270933" cy="8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0"/>
            <a:ext cx="1028700" cy="303750"/>
            <a:chOff x="0" y="0"/>
            <a:chExt cx="270933" cy="8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259300" y="9983250"/>
            <a:ext cx="1028700" cy="303750"/>
            <a:chOff x="0" y="0"/>
            <a:chExt cx="270933" cy="8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0933" cy="80000"/>
            </a:xfrm>
            <a:custGeom>
              <a:avLst/>
              <a:gdLst/>
              <a:ahLst/>
              <a:cxnLst/>
              <a:rect l="l" t="t" r="r" b="b"/>
              <a:pathLst>
                <a:path w="270933" h="80000">
                  <a:moveTo>
                    <a:pt x="0" y="0"/>
                  </a:moveTo>
                  <a:lnTo>
                    <a:pt x="270933" y="0"/>
                  </a:lnTo>
                  <a:lnTo>
                    <a:pt x="270933" y="80000"/>
                  </a:lnTo>
                  <a:lnTo>
                    <a:pt x="0" y="80000"/>
                  </a:lnTo>
                  <a:close/>
                </a:path>
              </a:pathLst>
            </a:custGeom>
            <a:solidFill>
              <a:srgbClr val="00C282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BFB7D9-8215-4EC0-B246-D164DE349EB0}"/>
              </a:ext>
            </a:extLst>
          </p:cNvPr>
          <p:cNvSpPr txBox="1"/>
          <p:nvPr/>
        </p:nvSpPr>
        <p:spPr>
          <a:xfrm>
            <a:off x="1028700" y="1409700"/>
            <a:ext cx="1623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Halley, C. (2022). What happens when police use AI to predict and prevent crime? </a:t>
            </a:r>
            <a:r>
              <a:rPr lang="en-US" i="1" dirty="0"/>
              <a:t>JSTOR Daily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https://daily.jstor.org/what-happens-when-police-use-ai-to-predict-and-prevent-crime/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Michelle </a:t>
            </a:r>
            <a:r>
              <a:rPr lang="en-US" dirty="0" err="1"/>
              <a:t>McQuigge</a:t>
            </a:r>
            <a:r>
              <a:rPr lang="en-US" dirty="0"/>
              <a:t>, The Canadian Press. (2020, 1 </a:t>
            </a:r>
            <a:r>
              <a:rPr lang="en-US" dirty="0" err="1"/>
              <a:t>september</a:t>
            </a:r>
            <a:r>
              <a:rPr lang="en-US" dirty="0"/>
              <a:t>). Predictive policing tools use in Canada spark human rights concerns: report. </a:t>
            </a:r>
            <a:r>
              <a:rPr lang="en-US" i="1" dirty="0" err="1"/>
              <a:t>vancouversun</a:t>
            </a:r>
            <a:r>
              <a:rPr lang="en-US" dirty="0"/>
              <a:t>. https://vancouversun.com/news/local-news/predictive-policing-tools-use-in-canada-spark-human-rights-concerns-report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Van Der Steen, P. (2023, 18 augustus). </a:t>
            </a:r>
            <a:r>
              <a:rPr lang="nl-NL" i="1" dirty="0"/>
              <a:t>De dubieuze jacht op ‘mobiel banditisme’ in het Koopwalhalla van Roermond - wordt vervolgd</a:t>
            </a:r>
            <a:r>
              <a:rPr lang="nl-NL" dirty="0"/>
              <a:t>. Amnesty International. https://www.amnesty.nl/wordt-vervolgd/criminaliteit-voorspellen-roermond-politie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Bhuiyan, J., Levin, S., &amp; Chang, A. (2021, 17 </a:t>
            </a:r>
            <a:r>
              <a:rPr lang="en-US" dirty="0" err="1"/>
              <a:t>november</a:t>
            </a:r>
            <a:r>
              <a:rPr lang="en-US" dirty="0"/>
              <a:t>). Revealed: the software that studies your Facebook friends to predict who may commit a crime. </a:t>
            </a:r>
            <a:r>
              <a:rPr lang="en-US" i="1" dirty="0"/>
              <a:t>the Guardian</a:t>
            </a:r>
            <a:r>
              <a:rPr lang="en-US" dirty="0"/>
              <a:t>. https://www.theguardian.com/us-news/2021/nov/17/police-surveillance-technology-voyager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Predictive Policing: Using technology to reduce crime</a:t>
            </a:r>
            <a:r>
              <a:rPr lang="en-US" dirty="0"/>
              <a:t>. (2017, 21 </a:t>
            </a:r>
            <a:r>
              <a:rPr lang="en-US" dirty="0" err="1"/>
              <a:t>september</a:t>
            </a:r>
            <a:r>
              <a:rPr lang="en-US" dirty="0"/>
              <a:t>). FBI: Law Enforcement Bulletin. </a:t>
            </a:r>
            <a:r>
              <a:rPr lang="en-US" dirty="0">
                <a:hlinkClick r:id="rId3"/>
              </a:rPr>
              <a:t>https://leb.fbi.gov/articles/featured-articles/predictive-policing-using-technology-to-reduce-crime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https://www.amnesty.nl/content/uploads/2020/09/Report-Predictive-Policing-RM-7.0-FINAL-TEXT_CK-2.pdf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https://ggw.studenttheses.ub.rug.nl/405/1/1718-RCG%20%20WOERDEN,%20CL%20van,%20Ma-thesis.pdf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34400" y="1028700"/>
            <a:ext cx="9753600" cy="615893"/>
            <a:chOff x="0" y="0"/>
            <a:chExt cx="2592095" cy="1622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2095" cy="162211"/>
            </a:xfrm>
            <a:custGeom>
              <a:avLst/>
              <a:gdLst/>
              <a:ahLst/>
              <a:cxnLst/>
              <a:rect l="l" t="t" r="r" b="b"/>
              <a:pathLst>
                <a:path w="2592095" h="162211">
                  <a:moveTo>
                    <a:pt x="0" y="0"/>
                  </a:moveTo>
                  <a:lnTo>
                    <a:pt x="2592095" y="0"/>
                  </a:lnTo>
                  <a:lnTo>
                    <a:pt x="2592095" y="162211"/>
                  </a:lnTo>
                  <a:lnTo>
                    <a:pt x="0" y="1622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563358" cy="1622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lang="en-US" sz="2100" u="none" dirty="0">
                <a:solidFill>
                  <a:srgbClr val="2C434E"/>
                </a:solidFill>
                <a:latin typeface="Noto Sans Bold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1028700"/>
            <a:ext cx="2162488" cy="596049"/>
            <a:chOff x="0" y="0"/>
            <a:chExt cx="1536012" cy="1569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6012" cy="156984"/>
            </a:xfrm>
            <a:custGeom>
              <a:avLst/>
              <a:gdLst/>
              <a:ahLst/>
              <a:cxnLst/>
              <a:rect l="l" t="t" r="r" b="b"/>
              <a:pathLst>
                <a:path w="1536012" h="156984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8452851"/>
            <a:ext cx="2162488" cy="596049"/>
            <a:chOff x="0" y="0"/>
            <a:chExt cx="1536012" cy="1569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36012" cy="156984"/>
            </a:xfrm>
            <a:custGeom>
              <a:avLst/>
              <a:gdLst/>
              <a:ahLst/>
              <a:cxnLst/>
              <a:rect l="l" t="t" r="r" b="b"/>
              <a:pathLst>
                <a:path w="1536012" h="156984">
                  <a:moveTo>
                    <a:pt x="0" y="0"/>
                  </a:moveTo>
                  <a:lnTo>
                    <a:pt x="1536012" y="0"/>
                  </a:lnTo>
                  <a:lnTo>
                    <a:pt x="1536012" y="156984"/>
                  </a:lnTo>
                  <a:lnTo>
                    <a:pt x="0" y="156984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534400" y="8472695"/>
            <a:ext cx="9753600" cy="576205"/>
            <a:chOff x="0" y="0"/>
            <a:chExt cx="2517855" cy="1354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17855" cy="135474"/>
            </a:xfrm>
            <a:custGeom>
              <a:avLst/>
              <a:gdLst/>
              <a:ahLst/>
              <a:cxnLst/>
              <a:rect l="l" t="t" r="r" b="b"/>
              <a:pathLst>
                <a:path w="2517855" h="135474">
                  <a:moveTo>
                    <a:pt x="0" y="0"/>
                  </a:moveTo>
                  <a:lnTo>
                    <a:pt x="2517855" y="0"/>
                  </a:lnTo>
                  <a:lnTo>
                    <a:pt x="2517855" y="135474"/>
                  </a:lnTo>
                  <a:lnTo>
                    <a:pt x="0" y="135474"/>
                  </a:lnTo>
                  <a:close/>
                </a:path>
              </a:pathLst>
            </a:custGeom>
            <a:solidFill>
              <a:srgbClr val="7ED8F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127303" y="2615276"/>
            <a:ext cx="8848774" cy="234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7988" u="none" dirty="0">
                <a:solidFill>
                  <a:srgbClr val="12222B"/>
                </a:solidFill>
                <a:latin typeface="Open Sans Bold"/>
              </a:rPr>
              <a:t>thanks for</a:t>
            </a:r>
          </a:p>
          <a:p>
            <a:pPr marL="0" lvl="0" indent="0" algn="ctr">
              <a:lnSpc>
                <a:spcPts val="9267"/>
              </a:lnSpc>
              <a:spcBef>
                <a:spcPct val="0"/>
              </a:spcBef>
            </a:pPr>
            <a:r>
              <a:rPr lang="en-US" sz="7988" u="none" dirty="0">
                <a:solidFill>
                  <a:srgbClr val="12222B"/>
                </a:solidFill>
                <a:latin typeface="Open Sans Bold"/>
              </a:rPr>
              <a:t>watching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CCC81C-8191-4D43-8FBA-8D689D67B51D}"/>
              </a:ext>
            </a:extLst>
          </p:cNvPr>
          <p:cNvSpPr txBox="1"/>
          <p:nvPr/>
        </p:nvSpPr>
        <p:spPr>
          <a:xfrm>
            <a:off x="2362200" y="1028700"/>
            <a:ext cx="594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Open Sans Bold" panose="020B0604020202020204" charset="0"/>
                <a:cs typeface="Open Sans Bold" panose="020B0604020202020204" charset="0"/>
              </a:rPr>
              <a:t>Good reads: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DE406-4F9B-4CFA-AE85-568A1BB23535}"/>
              </a:ext>
            </a:extLst>
          </p:cNvPr>
          <p:cNvSpPr txBox="1"/>
          <p:nvPr/>
        </p:nvSpPr>
        <p:spPr>
          <a:xfrm>
            <a:off x="2216554" y="1644593"/>
            <a:ext cx="6263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Amnesty International report on use of Predictive Policing techniques in </a:t>
            </a:r>
            <a:r>
              <a:rPr lang="en-US" sz="2400" dirty="0" err="1"/>
              <a:t>Roermond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 Thesis Charlotte van </a:t>
            </a:r>
            <a:r>
              <a:rPr lang="en-US" sz="2400" dirty="0" err="1"/>
              <a:t>Woerden</a:t>
            </a:r>
            <a:r>
              <a:rPr lang="en-US" sz="2400" dirty="0"/>
              <a:t> “PREDICTIVE POLICING A LEGAL AND ETHICAL    EXPLORATION”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Psycho Pass manhwa or watch the anime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EB7A26-C2A8-4CFF-B808-49ADFDCA2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54" y="4114802"/>
            <a:ext cx="3077306" cy="43578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C86E88-7D12-4376-A5CA-C2F75F55A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75" y="4114802"/>
            <a:ext cx="2752725" cy="428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420</Words>
  <Application>Microsoft Office PowerPoint</Application>
  <PresentationFormat>Custom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Noto Sans</vt:lpstr>
      <vt:lpstr>Courier New</vt:lpstr>
      <vt:lpstr>Arial</vt:lpstr>
      <vt:lpstr>Calibri</vt:lpstr>
      <vt:lpstr>Open Sans Bold</vt:lpstr>
      <vt:lpstr>Noto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Business infographic</dc:title>
  <dc:creator>Korisnik</dc:creator>
  <cp:lastModifiedBy>Vladislav Zamuruev</cp:lastModifiedBy>
  <cp:revision>25</cp:revision>
  <dcterms:created xsi:type="dcterms:W3CDTF">2006-08-16T00:00:00Z</dcterms:created>
  <dcterms:modified xsi:type="dcterms:W3CDTF">2023-09-22T07:38:05Z</dcterms:modified>
  <dc:identifier>DAFHJBCCLSI</dc:identifier>
</cp:coreProperties>
</file>