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5DEDF38-B187-4F08-B8A7-B7198E2FF777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8870FA8-A5B0-4CB0-9855-C2D8FB6A7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3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DF38-B187-4F08-B8A7-B7198E2FF777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0FA8-A5B0-4CB0-9855-C2D8FB6A7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31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DF38-B187-4F08-B8A7-B7198E2FF777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0FA8-A5B0-4CB0-9855-C2D8FB6A7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789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DF38-B187-4F08-B8A7-B7198E2FF777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0FA8-A5B0-4CB0-9855-C2D8FB6A7BF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0202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DF38-B187-4F08-B8A7-B7198E2FF777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0FA8-A5B0-4CB0-9855-C2D8FB6A7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863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DF38-B187-4F08-B8A7-B7198E2FF777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0FA8-A5B0-4CB0-9855-C2D8FB6A7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238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DF38-B187-4F08-B8A7-B7198E2FF777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0FA8-A5B0-4CB0-9855-C2D8FB6A7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834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DF38-B187-4F08-B8A7-B7198E2FF777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0FA8-A5B0-4CB0-9855-C2D8FB6A7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320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DF38-B187-4F08-B8A7-B7198E2FF777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0FA8-A5B0-4CB0-9855-C2D8FB6A7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22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DF38-B187-4F08-B8A7-B7198E2FF777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0FA8-A5B0-4CB0-9855-C2D8FB6A7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79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DF38-B187-4F08-B8A7-B7198E2FF777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0FA8-A5B0-4CB0-9855-C2D8FB6A7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93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DF38-B187-4F08-B8A7-B7198E2FF777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0FA8-A5B0-4CB0-9855-C2D8FB6A7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14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DF38-B187-4F08-B8A7-B7198E2FF777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0FA8-A5B0-4CB0-9855-C2D8FB6A7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2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DF38-B187-4F08-B8A7-B7198E2FF777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0FA8-A5B0-4CB0-9855-C2D8FB6A7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27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DF38-B187-4F08-B8A7-B7198E2FF777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0FA8-A5B0-4CB0-9855-C2D8FB6A7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61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DF38-B187-4F08-B8A7-B7198E2FF777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0FA8-A5B0-4CB0-9855-C2D8FB6A7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53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DF38-B187-4F08-B8A7-B7198E2FF777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0FA8-A5B0-4CB0-9855-C2D8FB6A7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05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EDF38-B187-4F08-B8A7-B7198E2FF777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70FA8-A5B0-4CB0-9855-C2D8FB6A7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0956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905B3-9B9F-4305-8100-BFFD91F19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122363"/>
            <a:ext cx="8791575" cy="2387600"/>
          </a:xfrm>
        </p:spPr>
        <p:txBody>
          <a:bodyPr>
            <a:normAutofit/>
          </a:bodyPr>
          <a:lstStyle/>
          <a:p>
            <a:r>
              <a:rPr lang="ru-RU" sz="5400" dirty="0"/>
              <a:t>Использование ВИРТУАЛЬНЫХ МАШИН при тестировании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396825-7878-4B42-A705-FDCE0BA24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2787" y="5049838"/>
            <a:ext cx="8791575" cy="1655762"/>
          </a:xfrm>
        </p:spPr>
        <p:txBody>
          <a:bodyPr>
            <a:normAutofit/>
          </a:bodyPr>
          <a:lstStyle/>
          <a:p>
            <a:endParaRPr lang="ru-RU" sz="2400" dirty="0"/>
          </a:p>
          <a:p>
            <a:r>
              <a:rPr lang="ru-RU" sz="2400" dirty="0"/>
              <a:t>Подготовил: Мазур Владислав 3 курс 13 гр. </a:t>
            </a:r>
          </a:p>
        </p:txBody>
      </p:sp>
    </p:spTree>
    <p:extLst>
      <p:ext uri="{BB962C8B-B14F-4D97-AF65-F5344CB8AC3E}">
        <p14:creationId xmlns:p14="http://schemas.microsoft.com/office/powerpoint/2010/main" val="808884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905B3-9B9F-4305-8100-BFFD91F19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8606" y="533400"/>
            <a:ext cx="4014788" cy="863600"/>
          </a:xfrm>
        </p:spPr>
        <p:txBody>
          <a:bodyPr>
            <a:normAutofit/>
          </a:bodyPr>
          <a:lstStyle/>
          <a:p>
            <a:r>
              <a:rPr lang="ru-RU" b="1" dirty="0"/>
              <a:t>Заключение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396825-7878-4B42-A705-FDCE0BA24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3258" y="1463259"/>
            <a:ext cx="8791575" cy="4973052"/>
          </a:xfrm>
        </p:spPr>
        <p:txBody>
          <a:bodyPr>
            <a:normAutofit fontScale="85000" lnSpcReduction="10000"/>
          </a:bodyPr>
          <a:lstStyle/>
          <a:p>
            <a:endParaRPr lang="ru-RU" sz="2400" dirty="0"/>
          </a:p>
          <a:p>
            <a:r>
              <a:rPr lang="ru-RU" dirty="0"/>
              <a:t>Модель организации процесса разработки и тестирования с помощью виртуальных машин позволяет существенно снизить затраты на развертывание тестовых пользовательских окружений и конфигурацию тестовых сред. По статистике, при тестировании программных продуктов на физических серверах и рабочих станциях на эти задачи уходит до 50 процентов времени команды тестирования. Виртуальные машины на платформах различных вендоров позволяют сократить это время в несколько раз, до 5% от общих затрат на тестирование. Повышенная гибкость виртуальных систем и их независимость от оборудования позволяют работать с ними, как с некими блоками, из которых строится виртуальная тестовая инфраструктура компании. Возможность предоставления общего доступа к найденным дефектам участникам команды разработки и пользователям продукта позволяет существенно ускорить поиск и исправление ошибок. Во многих компаниях уже стало стандартом де-факто тестирование с помощью виртуальных машин.</a:t>
            </a:r>
          </a:p>
        </p:txBody>
      </p:sp>
    </p:spTree>
    <p:extLst>
      <p:ext uri="{BB962C8B-B14F-4D97-AF65-F5344CB8AC3E}">
        <p14:creationId xmlns:p14="http://schemas.microsoft.com/office/powerpoint/2010/main" val="129952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905B3-9B9F-4305-8100-BFFD91F19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8888" y="1122363"/>
            <a:ext cx="8791575" cy="1008278"/>
          </a:xfrm>
        </p:spPr>
        <p:txBody>
          <a:bodyPr>
            <a:normAutofit/>
          </a:bodyPr>
          <a:lstStyle/>
          <a:p>
            <a:r>
              <a:rPr lang="ru-RU" sz="5400" dirty="0"/>
              <a:t>Виртуализация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396825-7878-4B42-A705-FDCE0BA24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0920" y="2130641"/>
            <a:ext cx="6635920" cy="3923930"/>
          </a:xfrm>
        </p:spPr>
        <p:txBody>
          <a:bodyPr>
            <a:normAutofit fontScale="77500" lnSpcReduction="20000"/>
          </a:bodyPr>
          <a:lstStyle/>
          <a:p>
            <a:endParaRPr lang="ru-RU" sz="2400" dirty="0"/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Виртуализация — это процесс создания программной (виртуальной) версии компьютера с выделенными ресурсами ЦП, памяти и хранилища, которые "заимствуются" у физического компьютера (например, персонального компьютера) и (или) удаленного сервера, например сервера в центре обработки данных поставщика облачных услуг. Виртуальная машина — это компьютерный файл (обычно его называют образом), который действует как обычный компьютер. Она может работать в окне в качестве отдельной вычислительной среды (часто для запуска другой операционной системы) или даже как целая система, как это часто реализуется на рабочих компьютерах.</a:t>
            </a:r>
            <a:endParaRPr lang="ru-RU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AC0021-A2D7-4CFC-8C66-4D4BE7423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840" y="803429"/>
            <a:ext cx="4281369" cy="298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2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905B3-9B9F-4305-8100-BFFD91F19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8992" y="287862"/>
            <a:ext cx="8791575" cy="1655762"/>
          </a:xfrm>
        </p:spPr>
        <p:txBody>
          <a:bodyPr>
            <a:normAutofit/>
          </a:bodyPr>
          <a:lstStyle/>
          <a:p>
            <a:r>
              <a:rPr lang="ru-RU" b="1" dirty="0"/>
              <a:t>ДЛЯ ЧЕГО ИСПОЛЬЗУЮТСЯ ВИРТУАЛЬНЫЕ МАШИНЫ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396825-7878-4B42-A705-FDCE0BA24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8993" y="1766656"/>
            <a:ext cx="8791575" cy="4492101"/>
          </a:xfrm>
        </p:spPr>
        <p:txBody>
          <a:bodyPr>
            <a:normAutofit fontScale="92500"/>
          </a:bodyPr>
          <a:lstStyle/>
          <a:p>
            <a:endParaRPr lang="ru-RU" sz="2400" dirty="0"/>
          </a:p>
          <a:p>
            <a:pPr lvl="0"/>
            <a:r>
              <a:rPr lang="en-US" dirty="0"/>
              <a:t>-</a:t>
            </a:r>
            <a:r>
              <a:rPr lang="ru-RU" dirty="0"/>
              <a:t>Создание и развертывание приложений в облаке.</a:t>
            </a:r>
          </a:p>
          <a:p>
            <a:pPr lvl="0"/>
            <a:r>
              <a:rPr lang="en-US" dirty="0"/>
              <a:t>-</a:t>
            </a:r>
            <a:r>
              <a:rPr lang="ru-RU" dirty="0"/>
              <a:t>Тестирование новых операционных систем, в том числе бета-версий.</a:t>
            </a:r>
          </a:p>
          <a:p>
            <a:pPr lvl="0"/>
            <a:r>
              <a:rPr lang="en-US" dirty="0"/>
              <a:t>-</a:t>
            </a:r>
            <a:r>
              <a:rPr lang="ru-RU" dirty="0"/>
              <a:t>Развертывание новой среды, чтобы упростить и ускорить выполнение сценариев разработки и тестирования для разработчиков.</a:t>
            </a:r>
          </a:p>
          <a:p>
            <a:pPr lvl="0"/>
            <a:r>
              <a:rPr lang="en-US" dirty="0"/>
              <a:t>-</a:t>
            </a:r>
            <a:r>
              <a:rPr lang="ru-RU" dirty="0"/>
              <a:t>Резервное копирование существующей ОС.</a:t>
            </a:r>
          </a:p>
          <a:p>
            <a:pPr lvl="0"/>
            <a:r>
              <a:rPr lang="en-US" dirty="0"/>
              <a:t>-</a:t>
            </a:r>
            <a:r>
              <a:rPr lang="ru-RU" dirty="0"/>
              <a:t>Доступ к зараженным вирусом данным или выполнение старого приложения путем установки старой версии ОС.</a:t>
            </a:r>
          </a:p>
          <a:p>
            <a:pPr lvl="0"/>
            <a:r>
              <a:rPr lang="en-US" dirty="0"/>
              <a:t>-</a:t>
            </a:r>
            <a:r>
              <a:rPr lang="ru-RU" dirty="0"/>
              <a:t>Запуск программного обеспечения или приложений в операционных системах, для которых они изначально не предназначались.</a:t>
            </a:r>
          </a:p>
        </p:txBody>
      </p:sp>
    </p:spTree>
    <p:extLst>
      <p:ext uri="{BB962C8B-B14F-4D97-AF65-F5344CB8AC3E}">
        <p14:creationId xmlns:p14="http://schemas.microsoft.com/office/powerpoint/2010/main" val="266846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905B3-9B9F-4305-8100-BFFD91F19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9707" y="873789"/>
            <a:ext cx="8791575" cy="1655762"/>
          </a:xfrm>
        </p:spPr>
        <p:txBody>
          <a:bodyPr>
            <a:normAutofit/>
          </a:bodyPr>
          <a:lstStyle/>
          <a:p>
            <a:r>
              <a:rPr lang="ru-RU" b="1" dirty="0"/>
              <a:t>ПРЕИМУЩЕСТВА ВИРТУАЛЬНЫХ МАШИН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396825-7878-4B42-A705-FDCE0BA24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9706" y="2308194"/>
            <a:ext cx="8791575" cy="3320249"/>
          </a:xfrm>
        </p:spPr>
        <p:txBody>
          <a:bodyPr>
            <a:normAutofit/>
          </a:bodyPr>
          <a:lstStyle/>
          <a:p>
            <a:endParaRPr lang="ru-RU" sz="2400" dirty="0"/>
          </a:p>
          <a:p>
            <a:r>
              <a:rPr lang="en-US" b="1" dirty="0"/>
              <a:t>1) </a:t>
            </a:r>
            <a:r>
              <a:rPr lang="ru-RU" b="1" dirty="0"/>
              <a:t>Экономия</a:t>
            </a:r>
            <a:endParaRPr lang="en-US" b="1" dirty="0"/>
          </a:p>
          <a:p>
            <a:r>
              <a:rPr lang="en-US" b="1" dirty="0"/>
              <a:t>2) </a:t>
            </a:r>
            <a:r>
              <a:rPr lang="ru-RU" b="1" dirty="0"/>
              <a:t>Гибкость и скорость</a:t>
            </a:r>
            <a:r>
              <a:rPr lang="ru-RU" dirty="0"/>
              <a:t> </a:t>
            </a:r>
            <a:endParaRPr lang="en-US" dirty="0"/>
          </a:p>
          <a:p>
            <a:r>
              <a:rPr lang="en-US" b="1" dirty="0"/>
              <a:t>3) </a:t>
            </a:r>
            <a:r>
              <a:rPr lang="ru-RU" b="1" dirty="0"/>
              <a:t>Сокращенное время простоев</a:t>
            </a:r>
            <a:r>
              <a:rPr lang="ru-RU" dirty="0"/>
              <a:t> </a:t>
            </a:r>
            <a:endParaRPr lang="en-US" dirty="0"/>
          </a:p>
          <a:p>
            <a:r>
              <a:rPr lang="en-US" b="1" dirty="0"/>
              <a:t>4) </a:t>
            </a:r>
            <a:r>
              <a:rPr lang="ru-RU" b="1" dirty="0"/>
              <a:t>Масштабируемость</a:t>
            </a:r>
            <a:endParaRPr lang="en-US" b="1" dirty="0"/>
          </a:p>
          <a:p>
            <a:r>
              <a:rPr lang="en-US" b="1" dirty="0"/>
              <a:t>5) </a:t>
            </a:r>
            <a:r>
              <a:rPr lang="ru-RU" b="1" dirty="0"/>
              <a:t>Преимущества безопасности</a:t>
            </a:r>
            <a:r>
              <a:rPr lang="ru-RU" dirty="0"/>
              <a:t> </a:t>
            </a:r>
            <a:endParaRPr lang="en-US" b="1" dirty="0"/>
          </a:p>
          <a:p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46B0A35-0A1A-422C-96E9-AC927A48F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493" y="2308194"/>
            <a:ext cx="5400372" cy="291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0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905B3-9B9F-4305-8100-BFFD91F19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1648" y="234596"/>
            <a:ext cx="8791575" cy="165576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ПРЕИМУЩЕСТВА ИСПОЛЬЗОВАНИЯ ВМ ПРИ ТЕСТИРОВАНИИ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396825-7878-4B42-A705-FDCE0BA24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1648" y="1748902"/>
            <a:ext cx="8791575" cy="4464882"/>
          </a:xfrm>
        </p:spPr>
        <p:txBody>
          <a:bodyPr>
            <a:normAutofit lnSpcReduction="10000"/>
          </a:bodyPr>
          <a:lstStyle/>
          <a:p>
            <a:endParaRPr lang="ru-RU" sz="2400" dirty="0"/>
          </a:p>
          <a:p>
            <a:r>
              <a:rPr lang="ru-RU" b="1" dirty="0"/>
              <a:t>Качество</a:t>
            </a:r>
            <a:r>
              <a:rPr lang="ru-RU" dirty="0"/>
              <a:t>: среда тестирования в виртуализации по сути является копией сценария развертывания продукта</a:t>
            </a:r>
            <a:endParaRPr lang="en-US" dirty="0"/>
          </a:p>
          <a:p>
            <a:r>
              <a:rPr lang="ru-RU" b="1" dirty="0"/>
              <a:t>Гибкость:</a:t>
            </a:r>
            <a:r>
              <a:rPr lang="ru-RU" dirty="0"/>
              <a:t> виртуальная среда тестирования дает возможность одновременно создавать различные специфичные условия с любым набором характеристик</a:t>
            </a:r>
            <a:r>
              <a:rPr lang="en-US" dirty="0"/>
              <a:t>.</a:t>
            </a:r>
          </a:p>
          <a:p>
            <a:r>
              <a:rPr lang="ru-RU" b="1" dirty="0"/>
              <a:t>Безопасность и возможность восстановления:</a:t>
            </a:r>
            <a:r>
              <a:rPr lang="ru-RU" dirty="0"/>
              <a:t> Виртуальные машины менее подвержены угрозам, чем физические, а использование резервного копирования позволяет легко перезапустить процесс заново без дополнительных временных затрат. 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0472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905B3-9B9F-4305-8100-BFFD91F19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1648" y="234596"/>
            <a:ext cx="8791575" cy="165576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ПРЕИМУЩЕСТВА ИСПОЛЬЗОВАНИЯ ВМ ПРИ ТЕСТИРОВАНИИ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396825-7878-4B42-A705-FDCE0BA24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1648" y="1748902"/>
            <a:ext cx="8791575" cy="4464882"/>
          </a:xfrm>
        </p:spPr>
        <p:txBody>
          <a:bodyPr>
            <a:normAutofit lnSpcReduction="10000"/>
          </a:bodyPr>
          <a:lstStyle/>
          <a:p>
            <a:endParaRPr lang="ru-RU" sz="2400" dirty="0"/>
          </a:p>
          <a:p>
            <a:r>
              <a:rPr lang="ru-RU" dirty="0"/>
              <a:t>Клонирование виртуальной машины также расширяет диапазон возможностей тестирования.</a:t>
            </a:r>
            <a:endParaRPr lang="en-US" dirty="0"/>
          </a:p>
          <a:p>
            <a:r>
              <a:rPr lang="ru-RU" b="1" dirty="0"/>
              <a:t>Сокращение расходов</a:t>
            </a:r>
            <a:r>
              <a:rPr lang="ru-RU" dirty="0"/>
              <a:t>: поскольку виртуализация дает возможность создать на одном сервере несколько виртуальных систем одновременно, можно обойтись минимальным количеством оборудования.</a:t>
            </a:r>
            <a:endParaRPr lang="en-US" dirty="0"/>
          </a:p>
          <a:p>
            <a:r>
              <a:rPr lang="ru-RU" b="1" dirty="0"/>
              <a:t>Сокращение временных затрат</a:t>
            </a:r>
            <a:r>
              <a:rPr lang="ru-RU" dirty="0"/>
              <a:t>: при создании продукта зачастую возможность его тестирования в различных пользовательских средах появляется уже после завершения разработки, выполненной на одной платформе.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2256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905B3-9B9F-4305-8100-BFFD91F19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5734" y="358883"/>
            <a:ext cx="8791575" cy="1655762"/>
          </a:xfrm>
        </p:spPr>
        <p:txBody>
          <a:bodyPr>
            <a:normAutofit/>
          </a:bodyPr>
          <a:lstStyle/>
          <a:p>
            <a:r>
              <a:rPr lang="ru-RU" dirty="0"/>
              <a:t>ПРОБЛЕМЫ ИСПОЛЬЗОВАНИЯ ВМ ПРИ ТЕСТИРОВАНИИ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396825-7878-4B42-A705-FDCE0BA24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5733" y="1935333"/>
            <a:ext cx="8791575" cy="4163626"/>
          </a:xfrm>
        </p:spPr>
        <p:txBody>
          <a:bodyPr>
            <a:normAutofit fontScale="77500" lnSpcReduction="20000"/>
          </a:bodyPr>
          <a:lstStyle/>
          <a:p>
            <a:endParaRPr lang="ru-RU" sz="2400" dirty="0"/>
          </a:p>
          <a:p>
            <a:pPr fontAlgn="base"/>
            <a:r>
              <a:rPr lang="ru-RU" dirty="0"/>
              <a:t>Некоторые драйверы могут не поддерживаться в системе: драйверы виртуальной машины могут не совпадать с драйверами тестируемого оборудования. </a:t>
            </a:r>
          </a:p>
          <a:p>
            <a:pPr fontAlgn="base"/>
            <a:r>
              <a:rPr lang="ru-RU" dirty="0"/>
              <a:t>Невозможность создать образы всех устройств: хотя виртуализация в данный момент поддерживается практически на всех устройствах, все же есть исключения. </a:t>
            </a:r>
          </a:p>
          <a:p>
            <a:pPr fontAlgn="base"/>
            <a:r>
              <a:rPr lang="ru-RU" dirty="0"/>
              <a:t>При недостатке памяти виртуальная машина не сможет сохранять все необходимые резервные файлы. </a:t>
            </a:r>
          </a:p>
          <a:p>
            <a:pPr fontAlgn="base"/>
            <a:r>
              <a:rPr lang="ru-RU" dirty="0"/>
              <a:t>Производительность виртуальной машины, несмотря на широкий диапазон ее возможностей, все же ниже, чем у физического компьютера. </a:t>
            </a:r>
          </a:p>
          <a:p>
            <a:r>
              <a:rPr lang="ru-RU" dirty="0"/>
              <a:t>Итоговое тестирование все равно должно проводиться на физическом оборудовании. Для работы с виртуальной средой тестирования может понадобиться обновление вашего программного обеспечения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7263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905B3-9B9F-4305-8100-BFFD91F19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3074" y="781235"/>
            <a:ext cx="8791575" cy="1026927"/>
          </a:xfrm>
        </p:spPr>
        <p:txBody>
          <a:bodyPr>
            <a:normAutofit/>
          </a:bodyPr>
          <a:lstStyle/>
          <a:p>
            <a:r>
              <a:rPr lang="ru-RU" dirty="0"/>
              <a:t>ТИПЫ ВИРТУАЛЬНЫХ МАШИН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396825-7878-4B42-A705-FDCE0BA24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2053" y="1808162"/>
            <a:ext cx="8791575" cy="4688966"/>
          </a:xfrm>
        </p:spPr>
        <p:txBody>
          <a:bodyPr>
            <a:normAutofit fontScale="70000" lnSpcReduction="20000"/>
          </a:bodyPr>
          <a:lstStyle/>
          <a:p>
            <a:endParaRPr lang="ru-RU" sz="2400" dirty="0"/>
          </a:p>
          <a:p>
            <a:pPr fontAlgn="base"/>
            <a:r>
              <a:rPr lang="en-US" b="1" dirty="0"/>
              <a:t>VMWare Workstation </a:t>
            </a:r>
            <a:r>
              <a:rPr lang="ru-RU" dirty="0"/>
              <a:t>– </a:t>
            </a:r>
            <a:endParaRPr lang="en-US" dirty="0"/>
          </a:p>
          <a:p>
            <a:pPr fontAlgn="base"/>
            <a:r>
              <a:rPr lang="ru-RU" dirty="0"/>
              <a:t>очень популярная и удобная в использовании виртуальная машина, использующаяся на профессиональной основе.</a:t>
            </a:r>
            <a:endParaRPr lang="en-US" dirty="0"/>
          </a:p>
          <a:p>
            <a:pPr lvl="0" fontAlgn="base"/>
            <a:r>
              <a:rPr lang="en-US" dirty="0"/>
              <a:t>1) </a:t>
            </a:r>
            <a:r>
              <a:rPr lang="ru-RU" dirty="0"/>
              <a:t>Есть некоммерческая версия под названием </a:t>
            </a:r>
            <a:r>
              <a:rPr lang="ru-RU" dirty="0" err="1"/>
              <a:t>VMWare</a:t>
            </a:r>
            <a:r>
              <a:rPr lang="ru-RU" dirty="0"/>
              <a:t> </a:t>
            </a:r>
            <a:r>
              <a:rPr lang="ru-RU" dirty="0" err="1"/>
              <a:t>Workstation</a:t>
            </a:r>
            <a:r>
              <a:rPr lang="ru-RU" dirty="0"/>
              <a:t> </a:t>
            </a:r>
            <a:r>
              <a:rPr lang="ru-RU" dirty="0" err="1"/>
              <a:t>Player</a:t>
            </a:r>
            <a:r>
              <a:rPr lang="ru-RU" dirty="0"/>
              <a:t>, которую можно использовать для ознакомительных целей;</a:t>
            </a:r>
          </a:p>
          <a:p>
            <a:pPr lvl="0" fontAlgn="base"/>
            <a:r>
              <a:rPr lang="en-US" dirty="0"/>
              <a:t>2) </a:t>
            </a:r>
            <a:r>
              <a:rPr lang="ru-RU" dirty="0"/>
              <a:t>Простой и интуитивно понятный графический интерфейс;</a:t>
            </a:r>
          </a:p>
          <a:p>
            <a:pPr lvl="0" fontAlgn="base"/>
            <a:r>
              <a:rPr lang="en-US" dirty="0"/>
              <a:t>3) </a:t>
            </a:r>
            <a:r>
              <a:rPr lang="ru-RU" dirty="0"/>
              <a:t>Установка новой ОС существенным образом упрощена, по сравнению с установкой традиционной версии программного обеспечения на ПК;</a:t>
            </a:r>
          </a:p>
          <a:p>
            <a:pPr lvl="0" fontAlgn="base"/>
            <a:r>
              <a:rPr lang="en-US" dirty="0"/>
              <a:t>4) </a:t>
            </a:r>
            <a:r>
              <a:rPr lang="ru-RU" dirty="0"/>
              <a:t>Программа позволяет делать скриншоты операционки, с помощью которых можно восстанавливать предыдущее состояние системы;</a:t>
            </a:r>
          </a:p>
          <a:p>
            <a:pPr lvl="0" fontAlgn="base"/>
            <a:r>
              <a:rPr lang="en-US" dirty="0"/>
              <a:t>5) </a:t>
            </a:r>
            <a:r>
              <a:rPr lang="ru-RU" dirty="0"/>
              <a:t>Отменная техническая надежность и стабильность работы;</a:t>
            </a:r>
          </a:p>
          <a:p>
            <a:pPr lvl="0" fontAlgn="base"/>
            <a:r>
              <a:rPr lang="en-US" dirty="0"/>
              <a:t>6) </a:t>
            </a:r>
            <a:r>
              <a:rPr lang="ru-RU" dirty="0"/>
              <a:t>Быстрая работа и хорошая производительность;</a:t>
            </a:r>
          </a:p>
          <a:p>
            <a:pPr lvl="0" fontAlgn="base"/>
            <a:r>
              <a:rPr lang="en-US" dirty="0"/>
              <a:t>7) </a:t>
            </a:r>
            <a:r>
              <a:rPr lang="ru-RU" dirty="0"/>
              <a:t>Функция установки пароля на используемые виртуальные машины;</a:t>
            </a:r>
          </a:p>
          <a:p>
            <a:pPr lvl="0" fontAlgn="base"/>
            <a:r>
              <a:rPr lang="en-US" dirty="0"/>
              <a:t>8) </a:t>
            </a:r>
            <a:r>
              <a:rPr lang="ru-RU" dirty="0"/>
              <a:t>Стабильная поддержка 3D графики.</a:t>
            </a:r>
          </a:p>
          <a:p>
            <a:pPr fontAlgn="base"/>
            <a:endParaRPr lang="ru-RU" dirty="0"/>
          </a:p>
        </p:txBody>
      </p:sp>
      <p:pic>
        <p:nvPicPr>
          <p:cNvPr id="1028" name="Picture 4" descr="Программное обеспечение | Поставщик ИТ-услуг | ЭтикетСервис">
            <a:extLst>
              <a:ext uri="{FF2B5EF4-FFF2-40B4-BE49-F238E27FC236}">
                <a16:creationId xmlns:a16="http://schemas.microsoft.com/office/drawing/2014/main" id="{4EC66D4D-E6A8-47CA-A5A1-47309EABF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73" y="1690232"/>
            <a:ext cx="2258627" cy="79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Mware Workstation — Википедия">
            <a:extLst>
              <a:ext uri="{FF2B5EF4-FFF2-40B4-BE49-F238E27FC236}">
                <a16:creationId xmlns:a16="http://schemas.microsoft.com/office/drawing/2014/main" id="{6FD2A328-4334-44E5-BE9B-18FCCAEEC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826" y="4584008"/>
            <a:ext cx="1810195" cy="180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98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905B3-9B9F-4305-8100-BFFD91F19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0931" y="631208"/>
            <a:ext cx="8791575" cy="839602"/>
          </a:xfrm>
        </p:spPr>
        <p:txBody>
          <a:bodyPr>
            <a:normAutofit/>
          </a:bodyPr>
          <a:lstStyle/>
          <a:p>
            <a:r>
              <a:rPr lang="ru-RU" dirty="0"/>
              <a:t>ТИПЫ ВИРТУАЛЬНЫХ МАШИН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396825-7878-4B42-A705-FDCE0BA24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0931" y="1319891"/>
            <a:ext cx="8529823" cy="4743558"/>
          </a:xfrm>
        </p:spPr>
        <p:txBody>
          <a:bodyPr>
            <a:normAutofit/>
          </a:bodyPr>
          <a:lstStyle/>
          <a:p>
            <a:endParaRPr lang="ru-RU" sz="2400" dirty="0"/>
          </a:p>
          <a:p>
            <a:pPr fontAlgn="base"/>
            <a:r>
              <a:rPr lang="en-US" b="1" dirty="0"/>
              <a:t>Virtual Box</a:t>
            </a:r>
            <a:r>
              <a:rPr lang="ru-RU" dirty="0"/>
              <a:t> - весьма распространенная виртуальная машина с приличным набором полезного технического функционала.</a:t>
            </a:r>
            <a:endParaRPr lang="en-US" dirty="0"/>
          </a:p>
          <a:p>
            <a:pPr lvl="0" fontAlgn="base"/>
            <a:r>
              <a:rPr lang="ru-RU" dirty="0" err="1"/>
              <a:t>Virtual</a:t>
            </a:r>
            <a:r>
              <a:rPr lang="ru-RU" dirty="0"/>
              <a:t> </a:t>
            </a:r>
            <a:r>
              <a:rPr lang="ru-RU" dirty="0" err="1"/>
              <a:t>Box</a:t>
            </a:r>
            <a:r>
              <a:rPr lang="ru-RU" dirty="0"/>
              <a:t> – позволяет взаимодействовать с большим перечнем операционных систем, как для целей непосредственной установки </a:t>
            </a:r>
            <a:r>
              <a:rPr lang="ru-RU" dirty="0" err="1"/>
              <a:t>Virtual</a:t>
            </a:r>
            <a:r>
              <a:rPr lang="ru-RU" dirty="0"/>
              <a:t> </a:t>
            </a:r>
            <a:r>
              <a:rPr lang="ru-RU" dirty="0" err="1"/>
              <a:t>Box</a:t>
            </a:r>
            <a:r>
              <a:rPr lang="ru-RU" dirty="0"/>
              <a:t>, так и для установки «гостевых» продуктов;</a:t>
            </a:r>
          </a:p>
          <a:p>
            <a:pPr lvl="0" fontAlgn="base"/>
            <a:r>
              <a:rPr lang="ru-RU" dirty="0"/>
              <a:t> Можно сделать скриншоты операционной системы, позволяющие восстановить предыдущее состояние системы;</a:t>
            </a:r>
          </a:p>
          <a:p>
            <a:pPr lvl="0" fontAlgn="base"/>
            <a:r>
              <a:rPr lang="ru-RU" dirty="0"/>
              <a:t>В Интернете распространяется на бесплатной основе вместе с открытым программным кодом, а также в дополнении с лицензией GPLv2;</a:t>
            </a:r>
          </a:p>
          <a:p>
            <a:pPr fontAlgn="base"/>
            <a:endParaRPr lang="ru-RU" dirty="0"/>
          </a:p>
        </p:txBody>
      </p:sp>
      <p:pic>
        <p:nvPicPr>
          <p:cNvPr id="2050" name="Picture 2" descr="VirtualBox — Википедия">
            <a:extLst>
              <a:ext uri="{FF2B5EF4-FFF2-40B4-BE49-F238E27FC236}">
                <a16:creationId xmlns:a16="http://schemas.microsoft.com/office/drawing/2014/main" id="{65699905-4958-45E6-BBF7-2C5C156B0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4057650"/>
            <a:ext cx="2124075" cy="232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511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50</TotalTime>
  <Words>627</Words>
  <Application>Microsoft Office PowerPoint</Application>
  <PresentationFormat>Широкоэкранный</PresentationFormat>
  <Paragraphs>59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Контур</vt:lpstr>
      <vt:lpstr>Использование ВИРТУАЛЬНЫХ МАШИН при тестировании</vt:lpstr>
      <vt:lpstr>Виртуализация</vt:lpstr>
      <vt:lpstr>ДЛЯ ЧЕГО ИСПОЛЬЗУЮТСЯ ВИРТУАЛЬНЫЕ МАШИНЫ</vt:lpstr>
      <vt:lpstr>ПРЕИМУЩЕСТВА ВИРТУАЛЬНЫХ МАШИН</vt:lpstr>
      <vt:lpstr>ПРЕИМУЩЕСТВА ИСПОЛЬЗОВАНИЯ ВМ ПРИ ТЕСТИРОВАНИИ</vt:lpstr>
      <vt:lpstr>ПРЕИМУЩЕСТВА ИСПОЛЬЗОВАНИЯ ВМ ПРИ ТЕСТИРОВАНИИ</vt:lpstr>
      <vt:lpstr>ПРОБЛЕМЫ ИСПОЛЬЗОВАНИЯ ВМ ПРИ ТЕСТИРОВАНИИ</vt:lpstr>
      <vt:lpstr>ТИПЫ ВИРТУАЛЬНЫХ МАШИН</vt:lpstr>
      <vt:lpstr>ТИПЫ ВИРТУАЛЬНЫХ МАШИН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Lenovo</dc:creator>
  <cp:lastModifiedBy>Lenovo</cp:lastModifiedBy>
  <cp:revision>7</cp:revision>
  <dcterms:created xsi:type="dcterms:W3CDTF">2021-12-08T16:22:39Z</dcterms:created>
  <dcterms:modified xsi:type="dcterms:W3CDTF">2021-12-14T08:57:23Z</dcterms:modified>
</cp:coreProperties>
</file>