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394" r:id="rId3"/>
    <p:sldId id="466" r:id="rId4"/>
    <p:sldId id="500" r:id="rId5"/>
    <p:sldId id="562" r:id="rId6"/>
    <p:sldId id="620" r:id="rId7"/>
    <p:sldId id="614" r:id="rId8"/>
    <p:sldId id="618" r:id="rId9"/>
    <p:sldId id="619" r:id="rId10"/>
    <p:sldId id="621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36" r:id="rId19"/>
    <p:sldId id="630" r:id="rId20"/>
    <p:sldId id="631" r:id="rId21"/>
    <p:sldId id="632" r:id="rId22"/>
    <p:sldId id="637" r:id="rId23"/>
    <p:sldId id="633" r:id="rId24"/>
    <p:sldId id="634" r:id="rId25"/>
    <p:sldId id="635" r:id="rId26"/>
    <p:sldId id="638" r:id="rId27"/>
    <p:sldId id="639" r:id="rId28"/>
    <p:sldId id="561" r:id="rId29"/>
    <p:sldId id="518" r:id="rId30"/>
    <p:sldId id="352" r:id="rId31"/>
    <p:sldId id="393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Advanced Thymeleaf" id="{C0C02304-EEAE-459C-93B0-65892C930305}">
          <p14:sldIdLst>
            <p14:sldId id="562"/>
            <p14:sldId id="620"/>
            <p14:sldId id="614"/>
            <p14:sldId id="618"/>
            <p14:sldId id="619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36"/>
          </p14:sldIdLst>
        </p14:section>
        <p14:section name="Validations" id="{BE109DFA-0A9A-4D2F-BCB3-94C01816B357}">
          <p14:sldIdLst>
            <p14:sldId id="630"/>
            <p14:sldId id="631"/>
            <p14:sldId id="632"/>
            <p14:sldId id="637"/>
            <p14:sldId id="633"/>
            <p14:sldId id="634"/>
            <p14:sldId id="635"/>
            <p14:sldId id="638"/>
            <p14:sldId id="639"/>
          </p14:sldIdLst>
        </p14:section>
        <p14:section name="Conclusion" id="{CAD93B16-9430-4CD6-BD17-69844E1E5D8E}">
          <p14:sldIdLst>
            <p14:sldId id="561"/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7" autoAdjust="0"/>
    <p:restoredTop sz="94595" autoAdjust="0"/>
  </p:normalViewPr>
  <p:slideViewPr>
    <p:cSldViewPr>
      <p:cViewPr varScale="1">
        <p:scale>
          <a:sx n="83" d="100"/>
          <a:sy n="83" d="100"/>
        </p:scale>
        <p:origin x="9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infragistics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Advanced Thymeleaf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48331" y="1812064"/>
            <a:ext cx="8125251" cy="778736"/>
          </a:xfrm>
        </p:spPr>
        <p:txBody>
          <a:bodyPr>
            <a:normAutofit/>
          </a:bodyPr>
          <a:lstStyle/>
          <a:p>
            <a:r>
              <a:rPr lang="en-US" b="1" dirty="0" smtClean="0"/>
              <a:t>Helpers, </a:t>
            </a:r>
            <a:r>
              <a:rPr lang="en-US" b="1" dirty="0"/>
              <a:t>Data Validation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779557">
            <a:off x="5331265" y="3621367"/>
            <a:ext cx="158485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Thymeleaf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Engine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14" y="2968401"/>
            <a:ext cx="3021879" cy="30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Is Empty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whiskeyNull = null;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777669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#strings.isEmpty(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244464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446212" y="417114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81" y="5371217"/>
            <a:ext cx="1794861" cy="13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Substring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"Jack Daniels";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#strings.substring(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,0,4)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2988837"/>
            <a:ext cx="277392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Join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b="1" noProof="1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//Jack Daniels, Jameson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#strings.listJoin(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,'-')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40" y="3048000"/>
            <a:ext cx="481625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Capitalize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“jameson";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strings.capitalize(</a:t>
            </a:r>
            <a:r>
              <a:rPr lang="en-US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3123070"/>
            <a:ext cx="2994920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-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#numbers.formatDecimal(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,1,2)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94" y="2923892"/>
            <a:ext cx="2514818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- Sequence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300881"/>
            <a:ext cx="105774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#numbers.sequence(0,2)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th:text="${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7676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141412" y="358140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4834086"/>
            <a:ext cx="2682472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 - Sum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double[] whiskeyPrices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double[]{29.23, 21.22,33.50};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557429"/>
            <a:ext cx="105774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#aggregates.sum(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5024224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141412" y="4837948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22" y="4175600"/>
            <a:ext cx="291871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904805"/>
            <a:ext cx="11353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("/js")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"Hi JS!";      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model.addAttribute("</a:t>
            </a:r>
            <a:r>
              <a:rPr lang="en-US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"page";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371600"/>
            <a:ext cx="113538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12" y="5257800"/>
            <a:ext cx="11353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 th:inline="javascript"&gt;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[[${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}]];</a:t>
            </a:r>
            <a:b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2" y="4724595"/>
            <a:ext cx="113538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How to validate?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514600"/>
            <a:ext cx="6291552" cy="34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Validation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362200"/>
            <a:ext cx="99822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SomeModel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@NotNull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@Size(min = 3, max = 10, message = "Invalid name")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name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1828995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1503" y="2514247"/>
            <a:ext cx="2208212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Not Null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3712" y="3213545"/>
            <a:ext cx="1143000" cy="551227"/>
          </a:xfrm>
          <a:prstGeom prst="wedgeRoundRectCallout">
            <a:avLst>
              <a:gd name="adj1" fmla="val 62110"/>
              <a:gd name="adj2" fmla="val 37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Size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161212" y="2460075"/>
            <a:ext cx="1676400" cy="87066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Error Message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Helpers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Dates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Strings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Numbers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Aggregates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0409" y="4191000"/>
            <a:ext cx="2272230" cy="227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Validation Controller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905000"/>
            <a:ext cx="115824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SomeController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@GetMapping("/add")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@ModelAttribute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SomeModel someModel)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371795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865812" y="2313151"/>
            <a:ext cx="2895600" cy="87066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Sending a model to the view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6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Validation Controller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905000"/>
            <a:ext cx="115824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@PostMapping("/add")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@ModelAttribute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SomeModel someModel,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BindingResult bindingResult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if(bindingResult.hasErrors()){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"add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this.someService.save(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"redirect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:/home";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371795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103516" y="1092731"/>
            <a:ext cx="2895600" cy="87066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323012" y="2931794"/>
            <a:ext cx="2895600" cy="870660"/>
          </a:xfrm>
          <a:prstGeom prst="wedgeRoundRectCallout">
            <a:avLst>
              <a:gd name="adj1" fmla="val -89514"/>
              <a:gd name="adj2" fmla="val -424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Validation </a:t>
            </a:r>
            <a:r>
              <a:rPr lang="en-US" dirty="0" err="1" smtClean="0"/>
              <a:t>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th:object="${someModel}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class="form-group" th:classappend="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${#fields.hasErrors('name')}? 'has-danger'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 for="nameId"&gt;Name&lt;/label&gt;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th:field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="*{name}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 id="nameHelp"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th:each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="error : ${#fields.errors('name')}" th:text="${error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Error Message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1" y="5134030"/>
            <a:ext cx="9572269" cy="976491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737295" y="1268138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Get Object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6012" y="198120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Append Class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618412" y="3174174"/>
            <a:ext cx="2240318" cy="435330"/>
          </a:xfrm>
          <a:prstGeom prst="wedgeRoundRectCallout">
            <a:avLst>
              <a:gd name="adj1" fmla="val -59406"/>
              <a:gd name="adj2" fmla="val -18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Access Field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18412" y="4595943"/>
            <a:ext cx="2240318" cy="435330"/>
          </a:xfrm>
          <a:prstGeom prst="wedgeRoundRectCallout">
            <a:avLst>
              <a:gd name="adj1" fmla="val 27027"/>
              <a:gd name="adj2" fmla="val -708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Print Error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${#fields.hasErrors('*')}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#fields.errors('*')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68" y="3810000"/>
            <a:ext cx="3592578" cy="27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Errors Outside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${#fields.hasErrors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('${someModel.*}')}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#fields.errors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68" y="3810000"/>
            <a:ext cx="3592578" cy="27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Annotations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@Target(ElementType.FIELD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@Constraint(validatedBy = PresentOrFutureValidator.class)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@interface PresentOrFuture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Annotations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PresentOrFutureValidator implements ConstraintValidator&lt;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PresentOrFuture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boolean isValid(Date date, ConstraintValidatorContext constraintValidatorContext)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Date today = new Date();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date.after(today);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37295" y="1684326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Annotation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018212" y="2692069"/>
            <a:ext cx="2240318" cy="4353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Field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113212" y="5258697"/>
            <a:ext cx="2819400" cy="8925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True = No Error; False = Error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46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Helpers – </a:t>
            </a:r>
            <a:r>
              <a:rPr lang="en-US" sz="3200" dirty="0" smtClean="0"/>
              <a:t>Additional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that provide built-in</a:t>
            </a:r>
            <a:br>
              <a:rPr lang="en-US" sz="3200" dirty="0" smtClean="0"/>
            </a:br>
            <a:r>
              <a:rPr lang="en-US" sz="3200" dirty="0" smtClean="0"/>
              <a:t>functionalities for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200" dirty="0" smtClean="0">
                <a:solidFill>
                  <a:schemeClr val="tx2"/>
                </a:solidFill>
              </a:rPr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200" dirty="0" smtClean="0">
                <a:solidFill>
                  <a:schemeClr val="tx2"/>
                </a:solidFill>
              </a:rPr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 smtClean="0">
                <a:solidFill>
                  <a:schemeClr val="tx2"/>
                </a:solidFill>
              </a:rPr>
              <a:t>, 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errors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etc.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Data Validation – </a:t>
            </a:r>
            <a:r>
              <a:rPr lang="en-US" sz="3200" dirty="0" smtClean="0"/>
              <a:t>validate models by using: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Validation Annotations – </a:t>
            </a:r>
            <a:r>
              <a:rPr lang="en-US" sz="3000" dirty="0" smtClean="0"/>
              <a:t>constraints(@Size, @</a:t>
            </a:r>
            <a:r>
              <a:rPr lang="en-US" sz="3000" dirty="0" err="1" smtClean="0"/>
              <a:t>NotNull</a:t>
            </a:r>
            <a:r>
              <a:rPr lang="en-US" sz="3000" dirty="0" smtClean="0"/>
              <a:t> </a:t>
            </a:r>
            <a:r>
              <a:rPr lang="en-US" sz="3000" dirty="0" err="1" smtClean="0"/>
              <a:t>etc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@Valid – </a:t>
            </a:r>
            <a:r>
              <a:rPr lang="en-US" sz="3000" dirty="0" smtClean="0"/>
              <a:t>Validates the model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Binding Result – </a:t>
            </a:r>
            <a:r>
              <a:rPr lang="en-US" sz="3000" dirty="0" smtClean="0"/>
              <a:t>returns the validation errors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fields.errors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dirty="0" smtClean="0"/>
              <a:t>get the errors in </a:t>
            </a:r>
            <a:r>
              <a:rPr lang="en-US" sz="3000" dirty="0" err="1" smtClean="0"/>
              <a:t>Thymeleaf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806" y="4419600"/>
            <a:ext cx="3152805" cy="17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Development Basics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#JavaWeb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What are Helpers?</a:t>
            </a:r>
            <a:endParaRPr lang="en-US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512290"/>
            <a:ext cx="3613153" cy="36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 that provide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built-in functionalities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helps</a:t>
            </a:r>
            <a:r>
              <a:rPr lang="en-US" dirty="0" smtClean="0"/>
              <a:t>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enhance</a:t>
            </a:r>
            <a:r>
              <a:rPr lang="en-US" dirty="0" smtClean="0"/>
              <a:t>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828763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7293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Thymeleaf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5687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5687" y="3521585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5687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94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79" y="2655852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5687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406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06" y="5014787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6106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Dates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461520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Strings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275481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List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14256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– Custom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GetMapping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/home")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getHomePage(Model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model.addAttribute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360524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#dates.format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yyyy-MMM-dd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827319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141412" y="358140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6" y="5029200"/>
            <a:ext cx="2371291" cy="1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– Week Name of Day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GetMapping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/home")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getHomePage(Model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model.addAttribute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360524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#dates.dayOfWeekName(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827319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17612" y="370242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5043337"/>
            <a:ext cx="2222171" cy="15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– List Days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GetMapping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/home")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getHomePage(Model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model.addAttribute("</a:t>
            </a:r>
            <a:r>
              <a:rPr lang="en-US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myDates);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//2016-12-12, 2017-04-09 -&gt; yyyy-MM-dd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724205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#dates.listDay(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191000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98612" y="411377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5362476"/>
            <a:ext cx="2322224" cy="13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– Get Current Date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getHomePage()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033610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dates.createNow()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500405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39560" y="342900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800600"/>
            <a:ext cx="6378493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8084</TotalTime>
  <Words>1123</Words>
  <Application>Microsoft Office PowerPoint</Application>
  <PresentationFormat>Custom</PresentationFormat>
  <Paragraphs>301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Advanced Thymeleaf</vt:lpstr>
      <vt:lpstr>Table of Contents</vt:lpstr>
      <vt:lpstr>Have a Question?</vt:lpstr>
      <vt:lpstr>What are Helpers?</vt:lpstr>
      <vt:lpstr>Helpers</vt:lpstr>
      <vt:lpstr>Date – Custom Format</vt:lpstr>
      <vt:lpstr>Date – Week Name of Day</vt:lpstr>
      <vt:lpstr>Date – List Days</vt:lpstr>
      <vt:lpstr>Date – Get Current Date</vt:lpstr>
      <vt:lpstr>Strings – Is Empty</vt:lpstr>
      <vt:lpstr>Strings – Substring</vt:lpstr>
      <vt:lpstr>Strings – Join</vt:lpstr>
      <vt:lpstr>Strings – Capitalize</vt:lpstr>
      <vt:lpstr>Numbers - Format</vt:lpstr>
      <vt:lpstr>Numbers - Sequence</vt:lpstr>
      <vt:lpstr>Aggregates - Sum</vt:lpstr>
      <vt:lpstr>Thymeleaf in JavaScript</vt:lpstr>
      <vt:lpstr>How to validate?</vt:lpstr>
      <vt:lpstr>Spring Validation Model</vt:lpstr>
      <vt:lpstr>Spring Validation Controller (1)</vt:lpstr>
      <vt:lpstr>Spring Validation Controller (1)</vt:lpstr>
      <vt:lpstr>Spring Validation Thymeleaf</vt:lpstr>
      <vt:lpstr>List All Errors</vt:lpstr>
      <vt:lpstr>List Errors Outside the Form</vt:lpstr>
      <vt:lpstr>Custom Annotations (1)</vt:lpstr>
      <vt:lpstr>Custom Annotations (2)</vt:lpstr>
      <vt:lpstr>Summary</vt:lpstr>
      <vt:lpstr>Web Development Basics – Course Overview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Java-Frameworks-Spring</dc:title>
  <dc:subject>Thymeleaf Engine</dc:subject>
  <dc:creator>Software University Foundation</dc:creator>
  <cp:keywords>Thymeleaf Engine</cp:keywords>
  <dc:description>https://softuni.bg/courses/java-mvc-frameworks-spring</dc:description>
  <cp:lastModifiedBy>Teodor Dimitrov</cp:lastModifiedBy>
  <cp:revision>190</cp:revision>
  <dcterms:created xsi:type="dcterms:W3CDTF">2014-01-02T17:00:34Z</dcterms:created>
  <dcterms:modified xsi:type="dcterms:W3CDTF">2017-03-16T12:05:00Z</dcterms:modified>
  <cp:category>Thymeleaf Engine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