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  <p:sldMasterId id="2147483657" r:id="rId2"/>
    <p:sldMasterId id="2147483674" r:id="rId3"/>
  </p:sldMasterIdLst>
  <p:notesMasterIdLst>
    <p:notesMasterId r:id="rId15"/>
  </p:notesMasterIdLst>
  <p:handoutMasterIdLst>
    <p:handoutMasterId r:id="rId16"/>
  </p:handoutMasterIdLst>
  <p:sldIdLst>
    <p:sldId id="281" r:id="rId4"/>
    <p:sldId id="259" r:id="rId5"/>
    <p:sldId id="290" r:id="rId6"/>
    <p:sldId id="262" r:id="rId7"/>
    <p:sldId id="288" r:id="rId8"/>
    <p:sldId id="289" r:id="rId9"/>
    <p:sldId id="265" r:id="rId10"/>
    <p:sldId id="267" r:id="rId11"/>
    <p:sldId id="269" r:id="rId12"/>
    <p:sldId id="271" r:id="rId13"/>
    <p:sldId id="287" r:id="rId14"/>
  </p:sldIdLst>
  <p:sldSz cx="12192000" cy="6858000"/>
  <p:notesSz cx="6797675" cy="9926638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Futura PT Book" panose="020B0604020202020204" charset="-52"/>
      <p:regular r:id="rId21"/>
    </p:embeddedFont>
    <p:embeddedFont>
      <p:font typeface="Futura PT Light" panose="020B0604020202020204" charset="-52"/>
      <p:regular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18" userDrawn="1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pos="5133" userDrawn="1">
          <p15:clr>
            <a:srgbClr val="A4A3A4"/>
          </p15:clr>
        </p15:guide>
        <p15:guide id="6" orient="horz" pos="52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2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96FD"/>
    <a:srgbClr val="4A63FC"/>
    <a:srgbClr val="C9D7F2"/>
    <a:srgbClr val="7F7F7F"/>
    <a:srgbClr val="FFC61E"/>
    <a:srgbClr val="E9F0FD"/>
    <a:srgbClr val="E83845"/>
    <a:srgbClr val="4B83F2"/>
    <a:srgbClr val="0540F2"/>
    <a:srgbClr val="009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5" autoAdjust="0"/>
    <p:restoredTop sz="95597" autoAdjust="0"/>
  </p:normalViewPr>
  <p:slideViewPr>
    <p:cSldViewPr snapToGrid="0" showGuides="1">
      <p:cViewPr varScale="1">
        <p:scale>
          <a:sx n="62" d="100"/>
          <a:sy n="62" d="100"/>
        </p:scale>
        <p:origin x="72" y="612"/>
      </p:cViewPr>
      <p:guideLst>
        <p:guide orient="horz" pos="2115"/>
        <p:guide pos="3840"/>
        <p:guide pos="1118"/>
        <p:guide pos="143"/>
        <p:guide pos="5133"/>
        <p:guide orient="horz" pos="527"/>
        <p:guide orient="horz" pos="4088"/>
        <p:guide pos="2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5" d="100"/>
        <a:sy n="65" d="100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524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05D5011-AA4E-4D1A-94AD-D31F82A714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F71AA-DED2-41AD-A740-5C5A1CC59E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F8572-1FF4-47D5-8C73-FB9DFE6A3B0F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ECE920-7B6A-4253-A8E8-8A2B999EAB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64A41-2F13-4F4F-9A14-92CEEBC3AB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0A5C3-0648-4D6B-B407-F7F0E671817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89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A51EB-7916-924E-B72B-5411D640A74D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C0ED7-FB80-6F44-973C-9A2E743972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7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svg"/><Relationship Id="rId7" Type="http://schemas.openxmlformats.org/officeDocument/2006/relationships/image" Target="../media/image17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23.emf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25.emf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24.emf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emf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9.sv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14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767780-9586-DFB7-94B2-07FFE4E4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E50E7-E43E-311F-97A7-01CEF536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242C7D-A575-EB25-B34F-EE037D85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3B746-5D29-45CB-9A43-B12205F98D4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44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65B83-7BE0-CE20-AAE5-CE0A9C95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9FB928-9472-B1F7-8A4C-DBFD7E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C881A-CE5C-471A-9BDA-9DADB4A6A98C}" type="datetime1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0C7715-AD0F-723A-FB4C-E8FB159D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099644-B59C-0F15-2026-DC1BED7F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E86A-2E30-4AEA-8AD9-BB305C8FD2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1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843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7">
            <a:extLst>
              <a:ext uri="{FF2B5EF4-FFF2-40B4-BE49-F238E27FC236}">
                <a16:creationId xmlns:a16="http://schemas.microsoft.com/office/drawing/2014/main" id="{4D92EA3A-AE39-4D4D-B069-0A43DE46D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361831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8EB43B3-A0E6-4269-AC52-98F5487F2646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6217496B-1A88-4D18-A320-AF14AE7E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9D2BDEF-0AAC-4479-9A2E-3EDDB9CD8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E01136-6B20-4F01-9AF5-4E9D5C07B27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773093-1100-475C-A3FB-3E8145E41BD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39F2A2-102A-4C08-A0F7-564684EEE0A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76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501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7">
            <a:extLst>
              <a:ext uri="{FF2B5EF4-FFF2-40B4-BE49-F238E27FC236}">
                <a16:creationId xmlns:a16="http://schemas.microsoft.com/office/drawing/2014/main" id="{4D92EA3A-AE39-4D4D-B069-0A43DE46D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361831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193395" y="6100098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8EB43B3-A0E6-4269-AC52-98F5487F2646}"/>
              </a:ext>
            </a:extLst>
          </p:cNvPr>
          <p:cNvGrpSpPr/>
          <p:nvPr userDrawn="1"/>
        </p:nvGrpSpPr>
        <p:grpSpPr>
          <a:xfrm>
            <a:off x="576263" y="6128701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6217496B-1A88-4D18-A320-AF14AE7E4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D9D2BDEF-0AAC-4479-9A2E-3EDDB9CD8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E01136-6B20-4F01-9AF5-4E9D5C07B27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6086860"/>
            <a:ext cx="606983" cy="426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773093-1100-475C-A3FB-3E8145E41BD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6109608"/>
            <a:ext cx="394404" cy="381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39F2A2-102A-4C08-A0F7-564684EEE0A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6135384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501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7">
            <a:extLst>
              <a:ext uri="{FF2B5EF4-FFF2-40B4-BE49-F238E27FC236}">
                <a16:creationId xmlns:a16="http://schemas.microsoft.com/office/drawing/2014/main" id="{4D92EA3A-AE39-4D4D-B069-0A43DE46D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361831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193395" y="6100098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9D2BDEF-0AAC-4479-9A2E-3EDDB9CD89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1318" y="6100098"/>
            <a:ext cx="327421" cy="3945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E01136-6B20-4F01-9AF5-4E9D5C07B2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3251" y="6086860"/>
            <a:ext cx="606983" cy="4265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773093-1100-475C-A3FB-3E8145E41BD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488" y="6109608"/>
            <a:ext cx="394404" cy="38109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39F2A2-102A-4C08-A0F7-564684EEE0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1314" y="6135384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50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ые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9025016-DCDD-00AF-1E4D-5A60D62F7F30}"/>
              </a:ext>
            </a:extLst>
          </p:cNvPr>
          <p:cNvSpPr txBox="1"/>
          <p:nvPr userDrawn="1"/>
        </p:nvSpPr>
        <p:spPr>
          <a:xfrm>
            <a:off x="7299508" y="4823247"/>
            <a:ext cx="4223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b="0" i="0" dirty="0">
                <a:effectLst/>
                <a:latin typeface="Futura PT Book" panose="020B0502020204020303" pitchFamily="34" charset="0"/>
              </a:rPr>
              <a:t>Осуществление взаимодействия с ведущими ассоциациями работодателей, а также отраслевыми союзами</a:t>
            </a:r>
            <a:endParaRPr lang="ru-RU" sz="1600" b="0" i="0" dirty="0">
              <a:latin typeface="Futura PT Book" panose="020B0502020204020303" pitchFamily="34" charset="0"/>
            </a:endParaRPr>
          </a:p>
        </p:txBody>
      </p:sp>
      <p:sp>
        <p:nvSpPr>
          <p:cNvPr id="25" name="Заголовок 17">
            <a:extLst>
              <a:ext uri="{FF2B5EF4-FFF2-40B4-BE49-F238E27FC236}">
                <a16:creationId xmlns:a16="http://schemas.microsoft.com/office/drawing/2014/main" id="{89853725-F6A7-053E-4454-B9FA608F3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Основные задачи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4F63D1C-6FEC-00DD-1A33-AB690A1F4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001" y="1404169"/>
            <a:ext cx="719906" cy="71859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5976720-04E9-EA6B-5ADC-61E6375681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27294" y="1391951"/>
            <a:ext cx="783601" cy="73868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78C76DC-CB94-D112-B1B3-3548DDCCFF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50045" y="3898983"/>
            <a:ext cx="455941" cy="72000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64A045-4173-F26E-12F1-2868A25BED9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24068" y="3896655"/>
            <a:ext cx="790051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D79F08-0EC4-FBD9-AEE9-A559BBFB917C}"/>
              </a:ext>
            </a:extLst>
          </p:cNvPr>
          <p:cNvSpPr txBox="1"/>
          <p:nvPr userDrawn="1"/>
        </p:nvSpPr>
        <p:spPr>
          <a:xfrm>
            <a:off x="1524615" y="4823246"/>
            <a:ext cx="422362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PT Book" panose="020B0502020204020303" pitchFamily="34" charset="0"/>
                <a:ea typeface="Helvetica Neue"/>
                <a:cs typeface="Helvetica Neue"/>
                <a:sym typeface="Helvetica Neue"/>
              </a:rPr>
              <a:t>Координация проведения региональных отборочных этапов и развития движения «</a:t>
            </a:r>
            <a:r>
              <a:rPr kumimoji="0" lang="ru-RU" sz="1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PT Book" panose="020B0502020204020303" pitchFamily="34" charset="0"/>
                <a:ea typeface="Helvetica Neue"/>
                <a:cs typeface="Helvetica Neue"/>
                <a:sym typeface="Helvetica Neue"/>
              </a:rPr>
              <a:t>Абилимпикс</a:t>
            </a:r>
            <a:r>
              <a:rPr kumimoji="0" lang="ru-RU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utura PT Book" panose="020B0502020204020303" pitchFamily="34" charset="0"/>
                <a:ea typeface="Helvetica Neue"/>
                <a:cs typeface="Helvetica Neue"/>
                <a:sym typeface="Helvetica Neue"/>
              </a:rPr>
              <a:t>» в субъектах Российской Федерации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644D50-FA52-896E-AB46-E95560F17174}"/>
              </a:ext>
            </a:extLst>
          </p:cNvPr>
          <p:cNvSpPr txBox="1"/>
          <p:nvPr userDrawn="1"/>
        </p:nvSpPr>
        <p:spPr>
          <a:xfrm>
            <a:off x="1524615" y="2322529"/>
            <a:ext cx="422362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600" b="0" i="0" kern="1200" dirty="0">
                <a:solidFill>
                  <a:schemeClr val="tx1"/>
                </a:solidFill>
                <a:latin typeface="Futura PT Book" panose="020B0502020204020303" pitchFamily="34" charset="0"/>
                <a:ea typeface="+mn-ea"/>
                <a:cs typeface="+mn-cs"/>
              </a:rPr>
              <a:t>Ведение мониторинга данных по трудоустройству и организации стажировок участников конкурсов профессионального мастерства среди людей с инвалидностью и ОВЗ «</a:t>
            </a:r>
            <a:r>
              <a:rPr kumimoji="0" lang="ru-RU" sz="1600" b="0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Futura PT Book" panose="020B0502020204020303" pitchFamily="34" charset="0"/>
                <a:ea typeface="+mn-ea"/>
                <a:cs typeface="+mn-cs"/>
                <a:sym typeface="Helvetica Neue"/>
              </a:rPr>
              <a:t>Абилимпикс</a:t>
            </a:r>
            <a:r>
              <a:rPr kumimoji="0" lang="ru-RU" sz="1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Futura PT Book" panose="020B0502020204020303" pitchFamily="34" charset="0"/>
                <a:ea typeface="+mn-ea"/>
                <a:cs typeface="+mn-cs"/>
                <a:sym typeface="Helvetica Neue"/>
              </a:rPr>
              <a:t>»</a:t>
            </a:r>
            <a:endParaRPr kumimoji="0" lang="en-US" sz="16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utura PT Book" panose="020B0502020204020303" pitchFamily="34" charset="0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BDF72-08C8-ECEE-7576-E22BC162E9E4}"/>
              </a:ext>
            </a:extLst>
          </p:cNvPr>
          <p:cNvSpPr txBox="1"/>
          <p:nvPr userDrawn="1"/>
        </p:nvSpPr>
        <p:spPr>
          <a:xfrm>
            <a:off x="7299510" y="2322527"/>
            <a:ext cx="422362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600" b="0" i="0" kern="1200" dirty="0">
                <a:solidFill>
                  <a:schemeClr val="tx1"/>
                </a:solidFill>
                <a:latin typeface="Futura PT Book" panose="020B0502020204020303" pitchFamily="34" charset="0"/>
                <a:ea typeface="+mn-ea"/>
                <a:cs typeface="+mn-cs"/>
              </a:rPr>
              <a:t>Поддержка и развитие волонтёрского движения «</a:t>
            </a:r>
            <a:r>
              <a:rPr lang="ru-RU" sz="1600" b="0" i="0" kern="1200" dirty="0" err="1">
                <a:solidFill>
                  <a:schemeClr val="tx1"/>
                </a:solidFill>
                <a:latin typeface="Futura PT Book" panose="020B0502020204020303" pitchFamily="34" charset="0"/>
                <a:ea typeface="+mn-ea"/>
                <a:cs typeface="+mn-cs"/>
              </a:rPr>
              <a:t>Абилимпикс</a:t>
            </a:r>
            <a:r>
              <a:rPr lang="ru-RU" sz="1600" b="0" i="0" kern="1200" dirty="0">
                <a:solidFill>
                  <a:schemeClr val="tx1"/>
                </a:solidFill>
                <a:latin typeface="Futura PT Book" panose="020B0502020204020303" pitchFamily="34" charset="0"/>
                <a:ea typeface="+mn-ea"/>
                <a:cs typeface="+mn-cs"/>
              </a:rPr>
              <a:t>», а также формирование сети волонтёрских центров в субъектах Российской Федерации для помощи людям с инвалидностью и ОВЗ</a:t>
            </a:r>
            <a:endParaRPr lang="en-US" sz="1600" b="0" i="0" kern="1200" dirty="0">
              <a:solidFill>
                <a:schemeClr val="tx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255CB9-1A3C-FFFE-9A59-A634C525161B}"/>
              </a:ext>
            </a:extLst>
          </p:cNvPr>
          <p:cNvSpPr txBox="1"/>
          <p:nvPr userDrawn="1"/>
        </p:nvSpPr>
        <p:spPr>
          <a:xfrm>
            <a:off x="7299507" y="3904887"/>
            <a:ext cx="350699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2400" b="0" i="0" kern="1200" dirty="0">
                <a:solidFill>
                  <a:schemeClr val="tx1"/>
                </a:solidFill>
                <a:latin typeface="Futura PT Medium" panose="020B0502020204020303" pitchFamily="34" charset="0"/>
                <a:ea typeface="+mn-ea"/>
                <a:cs typeface="+mn-cs"/>
              </a:rPr>
              <a:t>Взаимодействие с</a:t>
            </a:r>
            <a:r>
              <a:rPr lang="en-US" sz="2400" b="0" i="0" kern="1200" dirty="0">
                <a:solidFill>
                  <a:schemeClr val="tx1"/>
                </a:solidFill>
                <a:latin typeface="Futura PT Medium" panose="020B0502020204020303" pitchFamily="34" charset="0"/>
                <a:ea typeface="+mn-ea"/>
                <a:cs typeface="+mn-cs"/>
              </a:rPr>
              <a:t> </a:t>
            </a:r>
            <a:r>
              <a:rPr lang="ru-RU" sz="2400" b="0" i="0" kern="1200" dirty="0">
                <a:solidFill>
                  <a:schemeClr val="tx1"/>
                </a:solidFill>
                <a:latin typeface="Futura PT Medium" panose="020B0502020204020303" pitchFamily="34" charset="0"/>
                <a:ea typeface="+mn-ea"/>
                <a:cs typeface="+mn-cs"/>
              </a:rPr>
              <a:t>ассоциациями</a:t>
            </a:r>
            <a:endParaRPr lang="en-US" sz="2400" b="0" i="0" kern="1200" dirty="0">
              <a:solidFill>
                <a:schemeClr val="tx1"/>
              </a:solidFill>
              <a:latin typeface="Futura PT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86F891-FE2E-10DD-AC20-692B28ECC55C}"/>
              </a:ext>
            </a:extLst>
          </p:cNvPr>
          <p:cNvSpPr txBox="1"/>
          <p:nvPr userDrawn="1"/>
        </p:nvSpPr>
        <p:spPr>
          <a:xfrm>
            <a:off x="7299509" y="1404169"/>
            <a:ext cx="26829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2400" b="0" i="0" kern="1200" dirty="0">
                <a:solidFill>
                  <a:schemeClr val="tx1"/>
                </a:solidFill>
                <a:latin typeface="Futura PT Medium" panose="020B0502020204020303" pitchFamily="34" charset="0"/>
                <a:ea typeface="+mn-ea"/>
                <a:cs typeface="+mn-cs"/>
              </a:rPr>
              <a:t>Развитие волонтерства</a:t>
            </a:r>
            <a:endParaRPr lang="en-US" sz="2400" b="0" i="0" kern="1200" dirty="0">
              <a:solidFill>
                <a:schemeClr val="tx1"/>
              </a:solidFill>
              <a:latin typeface="Futura PT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187F01-8A19-327D-6883-F1EE9C775170}"/>
              </a:ext>
            </a:extLst>
          </p:cNvPr>
          <p:cNvSpPr txBox="1"/>
          <p:nvPr userDrawn="1"/>
        </p:nvSpPr>
        <p:spPr>
          <a:xfrm>
            <a:off x="1524615" y="1384133"/>
            <a:ext cx="1963205" cy="758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2400" b="0" i="0" kern="1200" dirty="0">
                <a:solidFill>
                  <a:schemeClr val="tx1"/>
                </a:solidFill>
                <a:latin typeface="Futura PT Medium" panose="020B0502020204020303" pitchFamily="34" charset="0"/>
                <a:ea typeface="+mn-ea"/>
                <a:cs typeface="+mn-cs"/>
              </a:rPr>
              <a:t>Мониторинг данных</a:t>
            </a:r>
            <a:endParaRPr lang="en-US" sz="2400" b="0" i="0" kern="1200" dirty="0">
              <a:solidFill>
                <a:schemeClr val="tx1"/>
              </a:solidFill>
              <a:latin typeface="Futura PT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C87D7F-78A6-CC51-0459-F8AC63B5F10B}"/>
              </a:ext>
            </a:extLst>
          </p:cNvPr>
          <p:cNvSpPr txBox="1"/>
          <p:nvPr userDrawn="1"/>
        </p:nvSpPr>
        <p:spPr>
          <a:xfrm>
            <a:off x="1524615" y="3904887"/>
            <a:ext cx="19632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kumimoji="0" lang="ru-RU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Futura PT Medium" panose="020B0502020204020303" pitchFamily="34" charset="0"/>
                <a:ea typeface="+mn-ea"/>
                <a:cs typeface="+mn-cs"/>
                <a:sym typeface="Helvetica Neue"/>
              </a:rPr>
              <a:t>Проведение этапов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Futura PT Medium" panose="020B0502020204020303" pitchFamily="34" charset="0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0F52D-BD35-46F2-8F90-D8A6DD95970A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424EB1E-D141-4DF2-9414-323D3CC84A0E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6B9E1BD-4201-47D8-825D-14942C489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003A45E7-CA6B-4019-B441-4CC3D8E0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D7D3DA0-1224-4A3B-AC51-EF42D12F70D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76787EF-D2C8-43E6-8F0A-E5DF41D2E3E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D280DA6-139D-466D-B89E-A3B3998CDA8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91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70" userDrawn="1">
          <p15:clr>
            <a:srgbClr val="FBAE40"/>
          </p15:clr>
        </p15:guide>
        <p15:guide id="3" orient="horz" pos="4004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4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 движен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7">
            <a:extLst>
              <a:ext uri="{FF2B5EF4-FFF2-40B4-BE49-F238E27FC236}">
                <a16:creationId xmlns:a16="http://schemas.microsoft.com/office/drawing/2014/main" id="{4D92EA3A-AE39-4D4D-B069-0A43DE46D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О движении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EAEBB-5B44-DD05-372F-025C1B624D97}"/>
              </a:ext>
            </a:extLst>
          </p:cNvPr>
          <p:cNvSpPr txBox="1"/>
          <p:nvPr userDrawn="1"/>
        </p:nvSpPr>
        <p:spPr>
          <a:xfrm>
            <a:off x="616979" y="1397734"/>
            <a:ext cx="54668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2400" b="0" i="0" dirty="0">
                <a:solidFill>
                  <a:srgbClr val="0540F2"/>
                </a:solidFill>
                <a:effectLst/>
                <a:latin typeface="Futura PT Medium" panose="020B0502020204020303" pitchFamily="34" charset="0"/>
              </a:rPr>
              <a:t>ЦЕЛЬ ДЕЯТЕЛЬНОСТИ НАЦИОНАЛЬНОГО ЦЕНТРА </a:t>
            </a:r>
            <a:endParaRPr lang="en-US" sz="2400" b="0" i="0" dirty="0">
              <a:solidFill>
                <a:srgbClr val="0540F2"/>
              </a:solidFill>
              <a:effectLst/>
              <a:latin typeface="Futura PT Medium" panose="020B05020202040203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13826-8C51-E48E-49C7-BA9933CB2556}"/>
              </a:ext>
            </a:extLst>
          </p:cNvPr>
          <p:cNvSpPr txBox="1"/>
          <p:nvPr userDrawn="1"/>
        </p:nvSpPr>
        <p:spPr>
          <a:xfrm>
            <a:off x="6496849" y="2145937"/>
            <a:ext cx="23941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b="0" i="0" dirty="0">
                <a:latin typeface="Futura PT Book" panose="020B05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Национальных</a:t>
            </a:r>
          </a:p>
          <a:p>
            <a:pPr algn="l"/>
            <a:r>
              <a:rPr lang="ru-RU" sz="1600" b="0" i="0" dirty="0">
                <a:latin typeface="Futura PT Book" panose="020B05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чемпионатов</a:t>
            </a:r>
            <a:endParaRPr lang="en-US" sz="1600" b="0" i="0" dirty="0">
              <a:latin typeface="Futura PT Book" panose="020B05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17DB3-BD8E-1AA0-0FC2-B38A538EE917}"/>
              </a:ext>
            </a:extLst>
          </p:cNvPr>
          <p:cNvSpPr txBox="1"/>
          <p:nvPr userDrawn="1"/>
        </p:nvSpPr>
        <p:spPr>
          <a:xfrm>
            <a:off x="8950325" y="2145937"/>
            <a:ext cx="23941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Региональных</a:t>
            </a:r>
          </a:p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чемпионатов</a:t>
            </a:r>
            <a:endParaRPr lang="en-US" sz="160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F29F40-B0BD-382D-2B48-06CF85350ABA}"/>
              </a:ext>
            </a:extLst>
          </p:cNvPr>
          <p:cNvSpPr txBox="1"/>
          <p:nvPr userDrawn="1"/>
        </p:nvSpPr>
        <p:spPr>
          <a:xfrm>
            <a:off x="6496849" y="3616929"/>
            <a:ext cx="23941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b="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Региональных</a:t>
            </a:r>
          </a:p>
          <a:p>
            <a:pPr algn="l"/>
            <a:r>
              <a:rPr lang="ru-RU" sz="1600" b="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центров «</a:t>
            </a:r>
            <a:r>
              <a:rPr lang="ru-RU" sz="1600" b="0" dirty="0" err="1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Абилимпикс</a:t>
            </a:r>
            <a:r>
              <a:rPr lang="ru-RU" sz="1600" b="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»</a:t>
            </a:r>
            <a:endParaRPr lang="en-US" sz="1600" b="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40250E-2379-EBD1-533D-B53206DF45C0}"/>
              </a:ext>
            </a:extLst>
          </p:cNvPr>
          <p:cNvSpPr txBox="1"/>
          <p:nvPr userDrawn="1"/>
        </p:nvSpPr>
        <p:spPr>
          <a:xfrm>
            <a:off x="8950325" y="3616929"/>
            <a:ext cx="23941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Волонтерских</a:t>
            </a:r>
          </a:p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центров</a:t>
            </a:r>
            <a:endParaRPr lang="en-US" sz="160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36B9DA-B349-EA80-08F2-4CDFE3CCC7FF}"/>
              </a:ext>
            </a:extLst>
          </p:cNvPr>
          <p:cNvSpPr txBox="1"/>
          <p:nvPr userDrawn="1"/>
        </p:nvSpPr>
        <p:spPr>
          <a:xfrm>
            <a:off x="6496849" y="5101172"/>
            <a:ext cx="238891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Региональных</a:t>
            </a:r>
            <a:r>
              <a:rPr lang="en-US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центров </a:t>
            </a:r>
            <a:endParaRPr lang="en-US" sz="160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обучения</a:t>
            </a:r>
            <a:r>
              <a:rPr lang="en-US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экспертов</a:t>
            </a:r>
            <a:endParaRPr lang="en-US" sz="160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96E3D3-3BD6-BC51-3B48-D7EBD6534F8F}"/>
              </a:ext>
            </a:extLst>
          </p:cNvPr>
          <p:cNvSpPr txBox="1"/>
          <p:nvPr userDrawn="1"/>
        </p:nvSpPr>
        <p:spPr>
          <a:xfrm>
            <a:off x="8950325" y="5101172"/>
            <a:ext cx="239419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Подготовленных</a:t>
            </a:r>
          </a:p>
          <a:p>
            <a:pPr algn="l"/>
            <a:r>
              <a:rPr lang="ru-RU" sz="1600" dirty="0">
                <a:latin typeface="Futura PT Light" panose="020B04020202040203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экспертов</a:t>
            </a:r>
            <a:endParaRPr lang="en-US" sz="1600" dirty="0">
              <a:latin typeface="Futura PT Light" panose="020B04020202040203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BD98F-CC5F-4552-A4AE-39A024C33D7F}"/>
              </a:ext>
            </a:extLst>
          </p:cNvPr>
          <p:cNvSpPr txBox="1"/>
          <p:nvPr userDrawn="1"/>
        </p:nvSpPr>
        <p:spPr>
          <a:xfrm>
            <a:off x="616979" y="2300404"/>
            <a:ext cx="5092460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ru-RU" sz="1800" b="0" i="0" dirty="0">
                <a:solidFill>
                  <a:srgbClr val="000000"/>
                </a:solidFill>
                <a:effectLst/>
                <a:latin typeface="Futura PT Book" panose="020B0502020204020303" pitchFamily="34" charset="0"/>
              </a:rPr>
              <a:t>— научно-методическое и организационное сопровождение конкурсов профессионального мастерства среди людей с инвалидностью и ограниченными возможностями здоровья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Futura PT Book" panose="020B0502020204020303" pitchFamily="34" charset="0"/>
              </a:rPr>
              <a:t>Абилимпикс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Futura PT Book" panose="020B0502020204020303" pitchFamily="34" charset="0"/>
              </a:rPr>
              <a:t>», организация повышения квалификации экспертов, организаторов, педагогов и волонтёров для проведения конкурсов профессионального мастерства «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Futura PT Book" panose="020B0502020204020303" pitchFamily="34" charset="0"/>
              </a:rPr>
              <a:t>Абилимпикс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Futura PT Book" panose="020B0502020204020303" pitchFamily="34" charset="0"/>
              </a:rPr>
              <a:t>», а также организация содействия трудоустройству людей с инвалидностью через их участие в конкурсах профессионального мастерства.</a:t>
            </a:r>
            <a:endParaRPr lang="ru-RU" sz="1800" b="0" i="0" dirty="0">
              <a:latin typeface="Futura PT Book" panose="020B05020202040203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1BE9-5235-115A-542F-B9D8C7726546}"/>
              </a:ext>
            </a:extLst>
          </p:cNvPr>
          <p:cNvSpPr txBox="1"/>
          <p:nvPr userDrawn="1"/>
        </p:nvSpPr>
        <p:spPr>
          <a:xfrm>
            <a:off x="6496849" y="1397734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6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997D3-D1CC-1D1D-EFA0-BF7BF6BD360B}"/>
              </a:ext>
            </a:extLst>
          </p:cNvPr>
          <p:cNvSpPr txBox="1"/>
          <p:nvPr userDrawn="1"/>
        </p:nvSpPr>
        <p:spPr>
          <a:xfrm>
            <a:off x="6496849" y="2874159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85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A9F07-4504-C10A-4F54-1B7D8D1C68CC}"/>
              </a:ext>
            </a:extLst>
          </p:cNvPr>
          <p:cNvSpPr txBox="1"/>
          <p:nvPr userDrawn="1"/>
        </p:nvSpPr>
        <p:spPr>
          <a:xfrm>
            <a:off x="8950325" y="2874159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85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5F9C9-93B3-1A75-2959-CB3C9C481199}"/>
              </a:ext>
            </a:extLst>
          </p:cNvPr>
          <p:cNvSpPr txBox="1"/>
          <p:nvPr userDrawn="1"/>
        </p:nvSpPr>
        <p:spPr>
          <a:xfrm>
            <a:off x="8950325" y="1397734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573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C99C8-C837-B102-C894-4F31D430CA68}"/>
              </a:ext>
            </a:extLst>
          </p:cNvPr>
          <p:cNvSpPr txBox="1"/>
          <p:nvPr userDrawn="1"/>
        </p:nvSpPr>
        <p:spPr>
          <a:xfrm>
            <a:off x="6496849" y="4353633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83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08750-F5D0-314A-D025-3DDAB5CCF95B}"/>
              </a:ext>
            </a:extLst>
          </p:cNvPr>
          <p:cNvSpPr txBox="1"/>
          <p:nvPr userDrawn="1"/>
        </p:nvSpPr>
        <p:spPr>
          <a:xfrm>
            <a:off x="8950325" y="4353633"/>
            <a:ext cx="2388916" cy="73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/>
            <a:r>
              <a:rPr lang="en-US" sz="4800" b="1" i="0" kern="1200" dirty="0">
                <a:solidFill>
                  <a:srgbClr val="0540F2"/>
                </a:solidFill>
                <a:latin typeface="Futura PT Demi" panose="020B0502020204020303" pitchFamily="34" charset="0"/>
                <a:ea typeface="+mn-ea"/>
                <a:cs typeface="+mn-cs"/>
              </a:rPr>
              <a:t>&gt; 14 000</a:t>
            </a:r>
            <a:endParaRPr lang="x-none" sz="4800" b="1" i="0" kern="1200" dirty="0">
              <a:solidFill>
                <a:srgbClr val="0540F2"/>
              </a:solidFill>
              <a:latin typeface="Futura PT Demi" panose="020B0502020204020303" pitchFamily="34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4C348-4D79-4E55-9FE8-B1C23414C3CC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C15279A-467C-4E6B-9EA1-95893E69A0BD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4DFCA516-BA20-419E-A8A2-B57965C1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36EC71E4-FB36-4D32-BAA9-E331F9A4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8C4A6C7-4389-4D1C-81ED-5AEDF00A37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D6D767B-8050-4558-90B8-3F89A58CAF9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D236E09-DF2C-44CE-A351-14A295A261A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26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pos="5638" userDrawn="1">
          <p15:clr>
            <a:srgbClr val="FBAE40"/>
          </p15:clr>
        </p15:guide>
        <p15:guide id="7" orient="horz" pos="349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B6C2EE5-CAF5-3D93-5CDC-537AE2311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002" y="1852662"/>
            <a:ext cx="5160978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x-none" sz="18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18</a:t>
            </a:r>
            <a:r>
              <a:rPr lang="x-none" dirty="0"/>
              <a:t>pt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CEEFF605-342E-FEDA-BA86-39AADDFE27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003" y="2311629"/>
            <a:ext cx="516097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16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 err="1"/>
              <a:t>pt</a:t>
            </a:r>
            <a:r>
              <a:rPr lang="en-US" dirty="0"/>
              <a:t> Lorem ipsum dolor sit amet, consectetuer adipiscing elit. Maecenas porttitor congue massa 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F94A1D4-22C8-47AE-618C-0D909431E2C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003" y="1375432"/>
            <a:ext cx="1201546" cy="4555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None/>
              <a:defRPr lang="x-none" sz="3200" b="0" i="0" dirty="0">
                <a:solidFill>
                  <a:srgbClr val="0540F2"/>
                </a:solidFill>
                <a:latin typeface="Futura PT Book" panose="020B0502020204020303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01</a:t>
            </a:r>
            <a:endParaRPr lang="x-none" dirty="0"/>
          </a:p>
        </p:txBody>
      </p:sp>
      <p:sp>
        <p:nvSpPr>
          <p:cNvPr id="25" name="Заголовок 17">
            <a:extLst>
              <a:ext uri="{FF2B5EF4-FFF2-40B4-BE49-F238E27FC236}">
                <a16:creationId xmlns:a16="http://schemas.microsoft.com/office/drawing/2014/main" id="{4A630F8B-7EE7-EC58-90B1-6CCE1E9A3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AD734A24-7576-3F31-A390-B7BE4EEA2E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79237" y="1852662"/>
            <a:ext cx="5160978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x-none" sz="18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18</a:t>
            </a:r>
            <a:r>
              <a:rPr lang="x-none" dirty="0"/>
              <a:t>pt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ED49E95-0D0E-2015-AC02-4CBE74E26E8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79239" y="2311629"/>
            <a:ext cx="516097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16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 err="1"/>
              <a:t>pt</a:t>
            </a:r>
            <a:r>
              <a:rPr lang="en-US" dirty="0"/>
              <a:t> Lorem ipsum dolor sit amet, consectetuer adipiscing elit. Maecenas porttitor congue massa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F9393890-2CDD-3D02-EA66-2F3484C5FA5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79238" y="1375432"/>
            <a:ext cx="1201546" cy="4555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None/>
              <a:defRPr lang="x-none" sz="3200" b="0" i="0" dirty="0">
                <a:solidFill>
                  <a:srgbClr val="0540F2"/>
                </a:solidFill>
                <a:latin typeface="Futura PT Book" panose="020B0502020204020303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02</a:t>
            </a:r>
            <a:endParaRPr lang="x-none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B83AE9E-F3FD-DD2B-FE75-80D24BF6D71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3795761"/>
            <a:ext cx="5160978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x-none" sz="18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18</a:t>
            </a:r>
            <a:r>
              <a:rPr lang="x-none" dirty="0"/>
              <a:t>pt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FC4A445-E7B4-9561-A888-D3BD39D0B1C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6003" y="4254729"/>
            <a:ext cx="516097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16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 err="1"/>
              <a:t>pt</a:t>
            </a:r>
            <a:r>
              <a:rPr lang="en-US" dirty="0"/>
              <a:t> Lorem ipsum dolor sit amet, consectetuer adipiscing elit. Maecenas porttitor congue massa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3ADE7753-8365-9D18-6DBC-29921942566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16003" y="3318532"/>
            <a:ext cx="1201546" cy="4555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None/>
              <a:defRPr lang="x-none" sz="3200" b="0" i="0" dirty="0">
                <a:solidFill>
                  <a:srgbClr val="0540F2"/>
                </a:solidFill>
                <a:latin typeface="Futura PT Book" panose="020B0502020204020303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01</a:t>
            </a:r>
            <a:endParaRPr lang="x-none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6DE210B-D894-095F-8458-9A3CB10359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79237" y="3795761"/>
            <a:ext cx="5160978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x-none" sz="18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18</a:t>
            </a:r>
            <a:r>
              <a:rPr lang="x-none" dirty="0"/>
              <a:t>pt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9482D896-43DF-6925-FDB7-E9A0CDB7A43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79239" y="4254729"/>
            <a:ext cx="5160979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en-US" sz="16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 err="1"/>
              <a:t>pt</a:t>
            </a:r>
            <a:r>
              <a:rPr lang="en-US" dirty="0"/>
              <a:t> Lorem ipsum dolor sit amet, consectetuer adipiscing elit. Maecenas porttitor congue massa 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B113053F-8B21-D428-AA8E-E714F18B738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79238" y="3318532"/>
            <a:ext cx="1201546" cy="4555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None/>
              <a:defRPr lang="x-none" sz="3200" b="0" i="0" dirty="0">
                <a:solidFill>
                  <a:srgbClr val="0540F2"/>
                </a:solidFill>
                <a:latin typeface="Futura PT Book" panose="020B0502020204020303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02</a:t>
            </a:r>
            <a:endParaRPr lang="x-non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C368E9-8C8E-42F9-AE2A-ED38F57D6EC5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B1171DEE-EAB5-41CB-BB35-48986E48DDBD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87D90BFD-4B70-4464-B77F-538D561AA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235145-500B-4B6F-AE70-84AAD61A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4CB38AA-DE5C-4C1B-8C26-99CFE6CA997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2FA5AB-C15E-4B8C-98A6-332DEAC22D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F59B1D6-98B3-4F83-92AC-B653E008B1F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90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58" userDrawn="1">
          <p15:clr>
            <a:srgbClr val="FBAE40"/>
          </p15:clr>
        </p15:guide>
        <p15:guide id="6" orient="horz" pos="349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7249C3F1-A9E8-7A13-7879-FBAE9FC7C8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6001" y="1369759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AACD2D-AD9C-2DB0-B2E4-3CF783DDE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615" y="1369759"/>
            <a:ext cx="425180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D227DA4-93DF-50E5-773D-EF77AD36BC3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1015" y="1369759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F45F15-DA2B-F8F6-9D82-43FE722F3C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89629" y="1369759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7B8A6EAB-A48A-B3CA-A695-8F212D991E5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001" y="2891436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E5E7ACD-DF59-4560-A47A-23C83A8BE3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24614" y="2891435"/>
            <a:ext cx="423705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57F4FB-9EE4-690F-5182-9D9A8CD4205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381015" y="2891435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7F1243-250C-430C-5AFB-EF47A756AC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89629" y="2891435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0BF695E9-8E2C-40CB-767B-2039D73A8B7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6001" y="4454677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5FC3D4C2-0A55-BABC-5BB1-60A67DA2856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4614" y="4454677"/>
            <a:ext cx="423705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94733AA0-934B-6DA0-8C91-485570D7F8A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381015" y="4454677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25C568D-862A-B0FD-FA35-41A7BACA98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89629" y="4454677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32" name="Заголовок 17">
            <a:extLst>
              <a:ext uri="{FF2B5EF4-FFF2-40B4-BE49-F238E27FC236}">
                <a16:creationId xmlns:a16="http://schemas.microsoft.com/office/drawing/2014/main" id="{67D7ABFA-6A6C-417F-9FDB-B65CE427FD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10265-994E-45F1-9313-62B7D744B76D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05D2E08-179C-4608-8BC2-CB79E578F2D1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32A205EA-2ECC-42BF-B455-56313671F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10C124E6-FE4B-46F9-B700-8567EF162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33AA75B-C44E-4623-A725-E0AEBC63CB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BFD3E88-61B8-4F96-92B1-DB1AF89AB9D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B471282-64CC-4120-B9F8-6429252168D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0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49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C095EB5-4A6A-17AA-7FF1-8FECBD3BFB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C918BC4-BA82-DE9C-7B35-B84A063BD0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231" y="3382520"/>
            <a:ext cx="3346533" cy="31130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1D86A9-4E4E-0FB7-8A12-1B2797C26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769" y="4969182"/>
            <a:ext cx="1194551" cy="143512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DD97D64-8B6C-468F-CE1F-476CBBEC0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42498"/>
          <a:stretch/>
        </p:blipFill>
        <p:spPr>
          <a:xfrm>
            <a:off x="2292349" y="4664810"/>
            <a:ext cx="2415722" cy="20693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F6CB6B-2BB7-5FD8-EB42-AD4279ED1592}"/>
              </a:ext>
            </a:extLst>
          </p:cNvPr>
          <p:cNvSpPr txBox="1"/>
          <p:nvPr userDrawn="1"/>
        </p:nvSpPr>
        <p:spPr>
          <a:xfrm>
            <a:off x="10099234" y="631628"/>
            <a:ext cx="9626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2</a:t>
            </a:r>
            <a:r>
              <a:rPr lang="ru-RU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022 г.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851F873-165F-F360-9FDD-8700FDF22989}"/>
              </a:ext>
            </a:extLst>
          </p:cNvPr>
          <p:cNvSpPr/>
          <p:nvPr userDrawn="1"/>
        </p:nvSpPr>
        <p:spPr>
          <a:xfrm>
            <a:off x="9509164" y="553075"/>
            <a:ext cx="2142836" cy="529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7">
            <a:extLst>
              <a:ext uri="{FF2B5EF4-FFF2-40B4-BE49-F238E27FC236}">
                <a16:creationId xmlns:a16="http://schemas.microsoft.com/office/drawing/2014/main" id="{55C543DB-E234-6922-66E3-2558A7348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462670"/>
            <a:ext cx="11112000" cy="133626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2 строчки 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B473D07-13BB-5371-8CAC-970B1ADC3D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3192515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57DDC96-229A-DEA0-308A-AE13084FBF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722839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2C7815E-4A3C-E894-B5AA-9DF91F2FBD2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77160" y="4971300"/>
            <a:ext cx="1416305" cy="13593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302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35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CD227DA4-93DF-50E5-773D-EF77AD36BC3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1015" y="1371877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F45F15-DA2B-F8F6-9D82-43FE722F3C2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89629" y="1371877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9057F4FB-9EE4-690F-5182-9D9A8CD42058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381015" y="2392549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D7F1243-250C-430C-5AFB-EF47A756AC3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89629" y="2386328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94733AA0-934B-6DA0-8C91-485570D7F8A6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381015" y="3413221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25C568D-862A-B0FD-FA35-41A7BACA980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89629" y="3400779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32" name="Заголовок 17">
            <a:extLst>
              <a:ext uri="{FF2B5EF4-FFF2-40B4-BE49-F238E27FC236}">
                <a16:creationId xmlns:a16="http://schemas.microsoft.com/office/drawing/2014/main" id="{67D7ABFA-6A6C-417F-9FDB-B65CE427FD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C2BBE0C-5B1E-711D-F97A-2FBB9BCA77B2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6002" y="1371876"/>
            <a:ext cx="5160978" cy="378201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0FA1C1A-BD0F-C68E-6D2E-56EF88B44AB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381015" y="4433894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2F1E1D-0086-8079-D219-8734D47CB7D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289629" y="4433894"/>
            <a:ext cx="4233506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48BB9-D46D-47E0-A4AA-4EDC278F00E5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53ABBF3-8165-4F76-AB45-C95BC9C8E426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CAD4D7BD-4452-4152-84E9-C9782F25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3D054DB-50BF-43EA-8F45-69B444900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A95A1F9-6025-488E-AC87-B9F7F399CA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FD968B9-AD80-42B5-B2AF-0AA594C555F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07F0B54-9394-48C3-B4C8-E3D8C2B753E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60">
          <p15:clr>
            <a:srgbClr val="FBAE40"/>
          </p15:clr>
        </p15:guide>
        <p15:guide id="5" orient="horz" pos="845" userDrawn="1">
          <p15:clr>
            <a:srgbClr val="FBAE40"/>
          </p15:clr>
        </p15:guide>
        <p15:guide id="6" orient="horz" pos="349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7249C3F1-A9E8-7A13-7879-FBAE9FC7C80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6001" y="1347628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AACD2D-AD9C-2DB0-B2E4-3CF783DDED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615" y="1347628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69AED2-B52C-8D37-2998-FD8910F0C6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524615" y="2265987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FC9C765-ECBA-1C4B-F5D9-4A1928DE50C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85212" y="1347628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FF58FDC-1313-C6B3-03F1-8F7792CD4E6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293827" y="1347628"/>
            <a:ext cx="4235283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4D3CA3D-6FE4-CD71-A123-5CC56096278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3827" y="2265987"/>
            <a:ext cx="4235283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758D21A-3D99-FE0A-875F-881FF60CFCD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6001" y="3703066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A9B7DF3-FAB4-EA6B-4712-76D86BC701B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24615" y="3703066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6FBA287-FE5E-F4CE-7B68-2BDF2747F1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524615" y="4621426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225CAF3C-FA62-E261-A485-C04868A1105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85212" y="3703066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9FF2D81-A78E-A6D8-0C20-7105EFD4579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93827" y="3703066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00C2437-8C0D-43B4-334D-9F6071CDDA3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293827" y="4621426"/>
            <a:ext cx="4252365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</p:txBody>
      </p:sp>
      <p:sp>
        <p:nvSpPr>
          <p:cNvPr id="23" name="Заголовок 17">
            <a:extLst>
              <a:ext uri="{FF2B5EF4-FFF2-40B4-BE49-F238E27FC236}">
                <a16:creationId xmlns:a16="http://schemas.microsoft.com/office/drawing/2014/main" id="{F88776BE-2CF2-82B1-9082-27442E3AF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73AD2F-1C8B-46F0-A4BC-2DBDD1F32413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45BCBB9-ADF2-44BF-9DCA-3A5671349BFD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C2A3515D-B39F-49CA-88CC-BFB4E4FF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8722C613-484B-4B0E-A4DB-C590393F3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3633FA1-1073-4556-9A3F-5D77CD7F8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8D6423A-0F3D-4284-A397-666203BA9F2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22EF11C-B4AA-47CE-AE41-CCC1F2FD85C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85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501" userDrawn="1">
          <p15:clr>
            <a:srgbClr val="FBAE40"/>
          </p15:clr>
        </p15:guide>
        <p15:guide id="6" orient="horz" pos="845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193395" y="5959757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sp>
        <p:nvSpPr>
          <p:cNvPr id="23" name="Заголовок 17">
            <a:extLst>
              <a:ext uri="{FF2B5EF4-FFF2-40B4-BE49-F238E27FC236}">
                <a16:creationId xmlns:a16="http://schemas.microsoft.com/office/drawing/2014/main" id="{F88776BE-2CF2-82B1-9082-27442E3AFC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22825F32-9176-6BD8-F800-889814AE668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16002" y="2281556"/>
            <a:ext cx="1032120" cy="10322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x-none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0615112-2C6B-433A-8B6A-5548BF6E58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002" y="3480190"/>
            <a:ext cx="3171292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30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603C79F-BD9E-F6C5-D54C-74082463DC5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482642" y="2281556"/>
            <a:ext cx="1032120" cy="10322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x-non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B90836A-D48D-12D1-DE47-B65A07438D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482643" y="3480190"/>
            <a:ext cx="3171292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30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AD2D184C-F4AE-3EA2-80B5-85BF2216011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349282" y="2281556"/>
            <a:ext cx="1032120" cy="103226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900">
                <a:latin typeface="+mn-lt"/>
              </a:defRPr>
            </a:lvl1pPr>
          </a:lstStyle>
          <a:p>
            <a:endParaRPr lang="x-none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8BD5A17-8BCD-7E20-BA16-6F9AB395360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49283" y="3480190"/>
            <a:ext cx="3171292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309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1292DA-39D1-4565-9B40-BDA135F4C487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5EC7803-A959-4111-AFE5-5E872830BAEF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62AB3DD-6D4B-45EA-AF80-13543A232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22092157-F817-4E4C-A678-FBA02DCFB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0DE6D7D-E10C-4B49-AD40-C8F67F7C07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7E38CF6-D812-4B93-8B48-52CD2C448FB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B59AE86-EAD7-4569-B26F-E448843D50F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70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84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1193395" y="5959757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0128F21-5D0C-2E01-C714-B859EB4E89B7}"/>
              </a:ext>
            </a:extLst>
          </p:cNvPr>
          <p:cNvSpPr/>
          <p:nvPr userDrawn="1"/>
        </p:nvSpPr>
        <p:spPr>
          <a:xfrm>
            <a:off x="6385212" y="1487488"/>
            <a:ext cx="5806788" cy="3972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sz="180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19D6A02-0D8B-2031-94B0-BAE8C3A9D8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1504968"/>
            <a:ext cx="5160978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12745DE9-3B16-95C1-D1D5-BE0E0DE3F47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70369" y="1781517"/>
            <a:ext cx="7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x-none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F001C648-F7E1-24C0-AE4A-03212016F03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574365" y="2415857"/>
            <a:ext cx="3946210" cy="19697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BF2F5044-7C91-2492-9B9F-8B18E8A1210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74365" y="1762853"/>
            <a:ext cx="3946210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endParaRPr lang="ru-RU" dirty="0"/>
          </a:p>
          <a:p>
            <a:pPr lvl="0"/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18</a:t>
            </a:r>
            <a:r>
              <a:rPr lang="en-US" dirty="0" err="1"/>
              <a:t>pt</a:t>
            </a:r>
            <a:endParaRPr lang="en-US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9BBD02EC-5E98-7206-2C09-34AB001BCA14}"/>
              </a:ext>
            </a:extLst>
          </p:cNvPr>
          <p:cNvCxnSpPr>
            <a:cxnSpLocks/>
          </p:cNvCxnSpPr>
          <p:nvPr userDrawn="1"/>
        </p:nvCxnSpPr>
        <p:spPr>
          <a:xfrm>
            <a:off x="6603635" y="4579741"/>
            <a:ext cx="49169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62754DA2-E918-1677-BF6A-5BBEFE9AFC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70370" y="4762671"/>
            <a:ext cx="1201546" cy="45550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 marL="0" indent="0">
              <a:buNone/>
              <a:defRPr lang="x-none" sz="3200" b="1" i="0" dirty="0">
                <a:solidFill>
                  <a:srgbClr val="0540F2"/>
                </a:solidFill>
                <a:latin typeface="Futura PT Bold" panose="020B0502020204020303" pitchFamily="34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ru-RU" dirty="0"/>
              <a:t>01</a:t>
            </a:r>
            <a:endParaRPr lang="x-none" dirty="0"/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87C01C5C-ED41-573B-6EF9-0687514380F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82058" y="4848681"/>
            <a:ext cx="3638516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>
              <a:buNone/>
              <a:defRPr lang="x-none" sz="1800" b="0" i="0" dirty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18</a:t>
            </a:r>
            <a:r>
              <a:rPr lang="x-none" dirty="0"/>
              <a:t>pt</a:t>
            </a:r>
          </a:p>
        </p:txBody>
      </p:sp>
      <p:sp>
        <p:nvSpPr>
          <p:cNvPr id="2" name="Заголовок 17">
            <a:extLst>
              <a:ext uri="{FF2B5EF4-FFF2-40B4-BE49-F238E27FC236}">
                <a16:creationId xmlns:a16="http://schemas.microsoft.com/office/drawing/2014/main" id="{176CAE5E-FDAF-FB59-72B9-9CB5461325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0DF61-F9AF-46A4-A309-B6C95398B836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B536987-3D6A-4F98-A3CE-19603A45CE8F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D9AF09B6-C012-449D-A473-F9663EC1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70A9FE3E-070A-45D6-B32F-9A5A4196D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E39043E-66A6-457F-878F-872F17F84D1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840D0AD-F67B-4D3F-8AA0-630CE5CC914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52E9C12-E8A5-4A1E-898C-80DD8DA0F5C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9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845" userDrawn="1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19D6A02-0D8B-2031-94B0-BAE8C3A9D8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1504968"/>
            <a:ext cx="5160978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8AB9FD5-E7BB-3C07-F110-27D390E116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99965" y="1504968"/>
            <a:ext cx="394621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rgbClr val="0540F2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endParaRPr lang="ru-RU" dirty="0"/>
          </a:p>
          <a:p>
            <a:pPr lvl="0"/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2CFBEFC-78C4-3F02-D60A-1D02FF5CD94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99964" y="2522029"/>
            <a:ext cx="4923169" cy="3031046"/>
          </a:xfrm>
          <a:prstGeom prst="rect">
            <a:avLst/>
          </a:prstGeom>
        </p:spPr>
        <p:txBody>
          <a:bodyPr/>
          <a:lstStyle>
            <a:lvl1pPr marL="180000" indent="-180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b="0" i="0">
                <a:latin typeface="Futura PT Book" panose="020B0502020204020303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1600" b="0" i="0">
                <a:latin typeface="Futura PT Book" panose="020B0502020204020303" pitchFamily="34" charset="0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b="0" i="0">
                <a:latin typeface="Futura PT Book" panose="020B0502020204020303" pitchFamily="34" charset="0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b="0" i="0">
                <a:latin typeface="Futura PT Book" panose="020B0502020204020303" pitchFamily="34" charset="0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b="0" i="0">
                <a:latin typeface="Futura PT Book" panose="020B0502020204020303" pitchFamily="34" charset="0"/>
              </a:defRPr>
            </a:lvl5pPr>
          </a:lstStyle>
          <a:p>
            <a:pPr lvl="0"/>
            <a:r>
              <a:rPr lang="ru-RU" dirty="0"/>
              <a:t>1</a:t>
            </a:r>
          </a:p>
          <a:p>
            <a:pPr lvl="0"/>
            <a:r>
              <a:rPr lang="ru-RU" dirty="0"/>
              <a:t>2</a:t>
            </a:r>
          </a:p>
          <a:p>
            <a:pPr lvl="0"/>
            <a:r>
              <a:rPr lang="ru-RU" dirty="0"/>
              <a:t>3</a:t>
            </a:r>
          </a:p>
          <a:p>
            <a:pPr lvl="0"/>
            <a:r>
              <a:rPr lang="ru-RU" dirty="0"/>
              <a:t>4</a:t>
            </a:r>
          </a:p>
          <a:p>
            <a:pPr lvl="0"/>
            <a:r>
              <a:rPr lang="ru-RU" dirty="0"/>
              <a:t>5</a:t>
            </a:r>
          </a:p>
          <a:p>
            <a:pPr lvl="0"/>
            <a:r>
              <a:rPr lang="ru-RU" dirty="0"/>
              <a:t>6</a:t>
            </a:r>
          </a:p>
        </p:txBody>
      </p:sp>
      <p:sp>
        <p:nvSpPr>
          <p:cNvPr id="2" name="Заголовок 17">
            <a:extLst>
              <a:ext uri="{FF2B5EF4-FFF2-40B4-BE49-F238E27FC236}">
                <a16:creationId xmlns:a16="http://schemas.microsoft.com/office/drawing/2014/main" id="{DDDD87C2-CEC7-3FCF-A5ED-A3FC7FE137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280D8-BB97-4559-88E7-A74479FF1729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B59A041-7CBC-4862-8357-B35A322A3E70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FBE318D-D8F6-48F6-A504-03E33980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53EABC2D-BB47-437F-BDE1-C7825A10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CEA01D-306A-4813-A687-D54447B7E4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2DD0A9-5044-41F8-8DDB-B6750E549D9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770D1B-54C9-45FE-885A-2F755CF5B82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73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845" userDrawn="1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19D6A02-0D8B-2031-94B0-BAE8C3A9D8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1504968"/>
            <a:ext cx="5160978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8AB9FD5-E7BB-3C07-F110-27D390E1168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99965" y="1504968"/>
            <a:ext cx="394621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>
                <a:solidFill>
                  <a:srgbClr val="0540F2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endParaRPr lang="ru-RU" dirty="0"/>
          </a:p>
          <a:p>
            <a:pPr lvl="0"/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ru-RU" dirty="0"/>
              <a:t>24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FB0C1B9-422B-1AEC-DAA3-CEA5F2A9D84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10868" y="2518469"/>
            <a:ext cx="4911207" cy="28469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marL="360000" marR="0" lvl="0" indent="-360000" algn="l" defTabSz="121904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360000" marR="0" lvl="0" indent="-360000" algn="l" defTabSz="121904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360000" marR="0" lvl="0" indent="-360000" algn="l" defTabSz="1219048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342900" marR="0" lvl="0" indent="-34290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2" name="Заголовок 17">
            <a:extLst>
              <a:ext uri="{FF2B5EF4-FFF2-40B4-BE49-F238E27FC236}">
                <a16:creationId xmlns:a16="http://schemas.microsoft.com/office/drawing/2014/main" id="{795B3A4A-4735-77A1-A99B-B57D51C1EF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E5B0C-D246-4680-88F7-096913E592A6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1D63AF9-54FC-47B0-8DF3-114E2036BEDF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9762B7B-61F3-452B-B89E-53EC2819F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0A4D29F0-48B6-4E0B-B6D5-81C97815E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3E173C9-49B3-4693-8306-4037C05B36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4967DA-6C75-43FA-9349-037130960D8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9025C81-57B7-4A79-96F3-91EF8E94F9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17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935" userDrawn="1">
          <p15:clr>
            <a:srgbClr val="FBAE40"/>
          </p15:clr>
        </p15:guide>
        <p15:guide id="7" pos="4158">
          <p15:clr>
            <a:srgbClr val="FBAE40"/>
          </p15:clr>
        </p15:guide>
        <p15:guide id="8" orient="horz" pos="85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A19D6A02-0D8B-2031-94B0-BAE8C3A9D83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1504968"/>
            <a:ext cx="5160978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AA55C17-AAA9-8F27-B794-6CD8AC86331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00824" y="1504968"/>
            <a:ext cx="4920467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342900" marR="0" indent="-34290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Тема </a:t>
            </a:r>
            <a:r>
              <a:rPr lang="en-US" dirty="0"/>
              <a:t>24</a:t>
            </a:r>
            <a:r>
              <a:rPr lang="ru-RU" dirty="0" err="1"/>
              <a:t>p</a:t>
            </a:r>
            <a:r>
              <a:rPr lang="en-US" dirty="0"/>
              <a:t>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32BCE3-3605-62E7-DB71-5B30E64ADA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00824" y="1980456"/>
            <a:ext cx="4920467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916E75-535F-2401-3331-18D02CD764F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00824" y="2991648"/>
            <a:ext cx="4920467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342900" marR="0" indent="-34290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 startAt="2"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Тема </a:t>
            </a:r>
            <a:r>
              <a:rPr lang="en-US" dirty="0"/>
              <a:t>24</a:t>
            </a:r>
            <a:r>
              <a:rPr lang="ru-RU" dirty="0" err="1"/>
              <a:t>p</a:t>
            </a:r>
            <a:r>
              <a:rPr lang="en-US" dirty="0"/>
              <a:t>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91143F2-5B07-5C56-2DB7-D818398B16C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600824" y="3464341"/>
            <a:ext cx="4920467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4842757-3232-3FE6-CBF4-1FC1B80673A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600824" y="4478328"/>
            <a:ext cx="4920467" cy="3693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342900" marR="0" indent="-34290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 startAt="2"/>
              <a:tabLst/>
              <a:defRPr sz="2400" b="0" i="0"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Тема </a:t>
            </a:r>
            <a:r>
              <a:rPr lang="en-US" dirty="0"/>
              <a:t>24</a:t>
            </a:r>
            <a:r>
              <a:rPr lang="ru-RU" dirty="0" err="1"/>
              <a:t>p</a:t>
            </a:r>
            <a:r>
              <a:rPr lang="en-US" dirty="0"/>
              <a:t>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8678FD4-F132-2C32-832E-79FD61EDA4E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600824" y="4953816"/>
            <a:ext cx="4920467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None/>
              <a:tabLst/>
              <a:defRPr/>
            </a:pPr>
            <a:r>
              <a:rPr lang="en-US" dirty="0"/>
              <a:t>16pt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" name="Заголовок 17">
            <a:extLst>
              <a:ext uri="{FF2B5EF4-FFF2-40B4-BE49-F238E27FC236}">
                <a16:creationId xmlns:a16="http://schemas.microsoft.com/office/drawing/2014/main" id="{DAAB4FDC-FA94-AD40-A560-897C2F29F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B03CF-5CDE-4E85-8F65-CFBC0D0BFBB6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A7FBDE0-6E0E-4E91-811D-554E6163F21B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E3201F51-A012-40D3-BAF5-73CBADDBD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4BE368CB-1F26-4A9E-A069-EA883F458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EE0818F-C961-4D6C-94C6-21865A2465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AD207CD-FA9C-4A0D-9512-CA09624FE3C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F21B4B0-15C1-4803-AF05-5AB1168F769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24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  <p15:guide id="8" orient="horz" pos="85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4">
            <a:extLst>
              <a:ext uri="{FF2B5EF4-FFF2-40B4-BE49-F238E27FC236}">
                <a16:creationId xmlns:a16="http://schemas.microsoft.com/office/drawing/2014/main" id="{6A8634AF-B1A1-F206-93F1-36B71AAE634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15949" y="1487488"/>
            <a:ext cx="10907131" cy="3962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7">
            <a:extLst>
              <a:ext uri="{FF2B5EF4-FFF2-40B4-BE49-F238E27FC236}">
                <a16:creationId xmlns:a16="http://schemas.microsoft.com/office/drawing/2014/main" id="{66BF7D05-F973-5656-C9BC-F94D9A2D9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3D544-21AB-427F-BAD1-363599233867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90DC7C86-00AA-4FA8-A7A9-2D45275946F4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76ED4DDC-8428-4F99-B509-ED02B04CB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C8E4D55-85F5-4B07-9B1B-75357744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7828F1-393D-420A-B00F-375D28B71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EEC1CC-6F57-4E08-BBF9-B805F81190A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5C74016-ACD8-409F-9A01-4D3579C7657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89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  <p15:guide id="8" orient="horz" pos="85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иаграмма 5">
            <a:extLst>
              <a:ext uri="{FF2B5EF4-FFF2-40B4-BE49-F238E27FC236}">
                <a16:creationId xmlns:a16="http://schemas.microsoft.com/office/drawing/2014/main" id="{8261F29A-61ED-72D0-1AB8-7AFB63DEFBF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00825" y="1487488"/>
            <a:ext cx="4921250" cy="399758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63F829F-DA3C-346A-8AA3-71FC75C424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6002" y="1504968"/>
            <a:ext cx="5160978" cy="39395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latin typeface="Futura PT Book" panose="020B0502020204020303" pitchFamily="34" charset="0"/>
              </a:defRPr>
            </a:lvl1pPr>
          </a:lstStyle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pt Lorem ipsum dolor sit amet, consectetuer adipiscing elit. Maecenas porttitor congue massa. Fusce posuere,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lvl="0"/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  <a:p>
            <a:pPr marL="0" marR="0" lvl="0" indent="0" algn="l" defTabSz="121904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ru-RU" dirty="0"/>
              <a:t>6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</a:t>
            </a:r>
          </a:p>
        </p:txBody>
      </p:sp>
      <p:sp>
        <p:nvSpPr>
          <p:cNvPr id="2" name="Заголовок 17">
            <a:extLst>
              <a:ext uri="{FF2B5EF4-FFF2-40B4-BE49-F238E27FC236}">
                <a16:creationId xmlns:a16="http://schemas.microsoft.com/office/drawing/2014/main" id="{356907EC-911A-528F-0B9C-371312715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002" y="541218"/>
            <a:ext cx="10907132" cy="4476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 b="1" i="0">
                <a:solidFill>
                  <a:srgbClr val="0540F2"/>
                </a:solidFill>
                <a:latin typeface="Futura PT Demi" panose="020B0502020204020303" pitchFamily="34" charset="0"/>
              </a:defRPr>
            </a:lvl1pPr>
          </a:lstStyle>
          <a:p>
            <a:r>
              <a:rPr lang="ru-RU" dirty="0"/>
              <a:t>Заголовок</a:t>
            </a:r>
            <a:r>
              <a:rPr lang="en-US" dirty="0"/>
              <a:t> </a:t>
            </a:r>
            <a:r>
              <a:rPr lang="ru-RU" dirty="0"/>
              <a:t>слайда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D3CFC-B4DC-461F-BE1B-933E350614AF}"/>
              </a:ext>
            </a:extLst>
          </p:cNvPr>
          <p:cNvSpPr txBox="1"/>
          <p:nvPr userDrawn="1"/>
        </p:nvSpPr>
        <p:spPr>
          <a:xfrm>
            <a:off x="11193395" y="5898412"/>
            <a:ext cx="48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76BC3AB-C257-4DA5-9F33-BF8342E5AFD5}" type="slidenum">
              <a:rPr lang="ru-RU" sz="2000" smtClean="0"/>
              <a:pPr/>
              <a:t>‹#›</a:t>
            </a:fld>
            <a:endParaRPr lang="ru-RU" sz="20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E08AEA3-049C-4454-9608-7333F570E420}"/>
              </a:ext>
            </a:extLst>
          </p:cNvPr>
          <p:cNvGrpSpPr/>
          <p:nvPr userDrawn="1"/>
        </p:nvGrpSpPr>
        <p:grpSpPr>
          <a:xfrm>
            <a:off x="576263" y="5927015"/>
            <a:ext cx="2590975" cy="394584"/>
            <a:chOff x="548879" y="6104894"/>
            <a:chExt cx="2590975" cy="394584"/>
          </a:xfrm>
          <a:solidFill>
            <a:schemeClr val="tx1"/>
          </a:solidFill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B68F4F7A-D714-4720-A76E-686E412B5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40249" y="6212241"/>
              <a:ext cx="1899605" cy="174276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0B09158C-EAD9-40D5-B693-338B18EB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879" y="6104894"/>
              <a:ext cx="327421" cy="394584"/>
            </a:xfrm>
            <a:prstGeom prst="rect">
              <a:avLst/>
            </a:prstGeom>
          </p:spPr>
        </p:pic>
      </p:grp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002779-1405-4743-84BE-A9AD36A680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8638" y="5885174"/>
            <a:ext cx="606983" cy="42658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44165A5-EB7B-4084-8BE8-62365C59C89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93875" y="5907922"/>
            <a:ext cx="394404" cy="3810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143B9E8-CFC3-4BA0-AF83-41999B08DDC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1735" y="5933698"/>
            <a:ext cx="772465" cy="3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95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98" userDrawn="1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  <p15:guide id="8" orient="horz" pos="851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0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321E51-1A84-7F20-304F-91EA35F8ED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7">
            <a:extLst>
              <a:ext uri="{FF2B5EF4-FFF2-40B4-BE49-F238E27FC236}">
                <a16:creationId xmlns:a16="http://schemas.microsoft.com/office/drawing/2014/main" id="{AD70519A-8D60-C623-D10E-2F7C99C65A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462670"/>
            <a:ext cx="11112000" cy="133626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2 строчки 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C15573B-ADB4-2A2E-6866-B57DAD7162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3192515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EC432F-D41D-13E9-84C0-5E51F296CC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722839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C2832C-8DFD-5225-777B-09DBE68738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231" y="3382520"/>
            <a:ext cx="3346533" cy="3113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CA09B7-0B2E-269F-8F9B-81B2578F80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769" y="4969182"/>
            <a:ext cx="1194551" cy="14351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B5B024-506C-E6B0-4F4B-27C95B6586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41711"/>
          <a:stretch/>
        </p:blipFill>
        <p:spPr>
          <a:xfrm>
            <a:off x="2292349" y="4664810"/>
            <a:ext cx="2448815" cy="2069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950EC5-DBCB-AD28-F8C6-0C891AFDD41D}"/>
              </a:ext>
            </a:extLst>
          </p:cNvPr>
          <p:cNvSpPr txBox="1"/>
          <p:nvPr userDrawn="1"/>
        </p:nvSpPr>
        <p:spPr>
          <a:xfrm>
            <a:off x="10099234" y="631628"/>
            <a:ext cx="9626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2</a:t>
            </a:r>
            <a:r>
              <a:rPr lang="ru-RU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022 г.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B31BD8F-727B-3DE1-8E3B-42AE46B40EDE}"/>
              </a:ext>
            </a:extLst>
          </p:cNvPr>
          <p:cNvSpPr/>
          <p:nvPr userDrawn="1"/>
        </p:nvSpPr>
        <p:spPr>
          <a:xfrm>
            <a:off x="9509164" y="553075"/>
            <a:ext cx="2142836" cy="529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6E1EEA-94EA-0C63-CF09-FD08C9668F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82518" y="4973246"/>
            <a:ext cx="1410947" cy="135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1075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49F84-605B-4CF6-9EEF-747492B1928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37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21FB-18B0-868E-7C6E-7255FCCAF27C}"/>
              </a:ext>
            </a:extLst>
          </p:cNvPr>
          <p:cNvSpPr txBox="1"/>
          <p:nvPr userDrawn="1"/>
        </p:nvSpPr>
        <p:spPr>
          <a:xfrm>
            <a:off x="512197" y="3567677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9895E2-2AB4-06D8-67AD-8C3B7EAFD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644" y="1788070"/>
            <a:ext cx="1194551" cy="14351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AF0812-955E-BEFA-51A6-1F6310AEB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4466161"/>
            <a:ext cx="1851839" cy="18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60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92435-8D81-0E5C-A4AB-B73954B3358F}"/>
              </a:ext>
            </a:extLst>
          </p:cNvPr>
          <p:cNvSpPr txBox="1"/>
          <p:nvPr userDrawn="1"/>
        </p:nvSpPr>
        <p:spPr>
          <a:xfrm>
            <a:off x="512197" y="3567677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870BDD-B4C9-72EF-D012-44FA023191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644" y="1788070"/>
            <a:ext cx="1194551" cy="14351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051AC3-8FBF-978A-B51C-D0EB37C4D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4466161"/>
            <a:ext cx="1851839" cy="18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3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91796-DB77-304A-1C0B-BB2E53031BCB}"/>
              </a:ext>
            </a:extLst>
          </p:cNvPr>
          <p:cNvSpPr txBox="1"/>
          <p:nvPr userDrawn="1"/>
        </p:nvSpPr>
        <p:spPr>
          <a:xfrm>
            <a:off x="512197" y="3567677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52FAC4-0E1A-E279-5F36-7BD68D389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8644" y="1788070"/>
            <a:ext cx="1194551" cy="14351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CA466D-BC0E-5958-50FE-04BA42819C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000" y="4466161"/>
            <a:ext cx="1851839" cy="18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6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21FB-18B0-868E-7C6E-7255FCCAF27C}"/>
              </a:ext>
            </a:extLst>
          </p:cNvPr>
          <p:cNvSpPr txBox="1"/>
          <p:nvPr userDrawn="1"/>
        </p:nvSpPr>
        <p:spPr>
          <a:xfrm>
            <a:off x="9627443" y="3556126"/>
            <a:ext cx="1948214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(985) 457-67-15</a:t>
            </a:r>
            <a:b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</a:b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info@fmc-spo.ru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599960" y="4645729"/>
            <a:ext cx="427219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397FA7-B051-439C-9628-7AAAD4DF25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443" y="2500009"/>
            <a:ext cx="1879642" cy="8018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9A94AE-DA1E-4D68-A26F-051FB81572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595" y="4458474"/>
            <a:ext cx="1856480" cy="18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2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599960" y="4645729"/>
            <a:ext cx="427219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53242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21FB-18B0-868E-7C6E-7255FCCAF27C}"/>
              </a:ext>
            </a:extLst>
          </p:cNvPr>
          <p:cNvSpPr txBox="1"/>
          <p:nvPr userDrawn="1"/>
        </p:nvSpPr>
        <p:spPr>
          <a:xfrm>
            <a:off x="9627443" y="3559990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9895E2-2AB4-06D8-67AD-8C3B7EAFD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890" y="1952626"/>
            <a:ext cx="1194551" cy="14351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AF0812-955E-BEFA-51A6-1F6310AEB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5246" y="4458474"/>
            <a:ext cx="1851839" cy="1851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599960" y="4645729"/>
            <a:ext cx="427219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94991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21FB-18B0-868E-7C6E-7255FCCAF27C}"/>
              </a:ext>
            </a:extLst>
          </p:cNvPr>
          <p:cNvSpPr txBox="1"/>
          <p:nvPr userDrawn="1"/>
        </p:nvSpPr>
        <p:spPr>
          <a:xfrm>
            <a:off x="9627443" y="3559990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9895E2-2AB4-06D8-67AD-8C3B7EAFD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890" y="1952626"/>
            <a:ext cx="1194551" cy="14351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AF0812-955E-BEFA-51A6-1F6310AEB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5246" y="4458474"/>
            <a:ext cx="1851839" cy="1851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599960" y="4645729"/>
            <a:ext cx="427219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13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1D2D758-BF9D-DDF8-A04D-D6AEED5B257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021FB-18B0-868E-7C6E-7255FCCAF27C}"/>
              </a:ext>
            </a:extLst>
          </p:cNvPr>
          <p:cNvSpPr txBox="1"/>
          <p:nvPr userDrawn="1"/>
        </p:nvSpPr>
        <p:spPr>
          <a:xfrm>
            <a:off x="9627443" y="3559990"/>
            <a:ext cx="19074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800" b="0" i="0" u="none" strike="noStrike" dirty="0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+7 977 124-20-07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Futura PT Book" panose="020B05020202040203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sz="1800" b="0" i="0" u="none" strike="noStrike" dirty="0" err="1">
                <a:solidFill>
                  <a:schemeClr val="bg1"/>
                </a:solidFill>
                <a:effectLst/>
                <a:latin typeface="Futura PT Book" panose="020B0502020204020303" pitchFamily="34" charset="0"/>
              </a:rPr>
              <a:t>abilympics@firpo.ru</a:t>
            </a:r>
            <a:endParaRPr lang="en-US" sz="1800" b="0" i="0" u="none" kern="1200" dirty="0">
              <a:solidFill>
                <a:schemeClr val="bg1"/>
              </a:solidFill>
              <a:latin typeface="Futura PT Book" panose="020B0502020204020303" pitchFamily="34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79895E2-2AB4-06D8-67AD-8C3B7EAFD7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3890" y="1952626"/>
            <a:ext cx="1194551" cy="14351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AF0812-955E-BEFA-51A6-1F6310AEB7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5246" y="4458474"/>
            <a:ext cx="1851839" cy="1851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ECBD5-97F7-15D5-BBBE-C272C1C4F371}"/>
              </a:ext>
            </a:extLst>
          </p:cNvPr>
          <p:cNvSpPr txBox="1"/>
          <p:nvPr userDrawn="1"/>
        </p:nvSpPr>
        <p:spPr>
          <a:xfrm>
            <a:off x="599960" y="4645729"/>
            <a:ext cx="4272195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4800" b="1" i="0" dirty="0">
                <a:solidFill>
                  <a:schemeClr val="bg1"/>
                </a:solidFill>
                <a:latin typeface="Futura PT Bold" panose="020B0502020204020303" pitchFamily="34" charset="0"/>
              </a:rPr>
              <a:t>Спасибо за 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8497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5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3975">
          <p15:clr>
            <a:srgbClr val="FBAE40"/>
          </p15:clr>
        </p15:guide>
        <p15:guide id="4" pos="7258">
          <p15:clr>
            <a:srgbClr val="FBAE40"/>
          </p15:clr>
        </p15:guide>
        <p15:guide id="5" orient="horz" pos="3433">
          <p15:clr>
            <a:srgbClr val="FBAE40"/>
          </p15:clr>
        </p15:guide>
        <p15:guide id="6" orient="horz" pos="937">
          <p15:clr>
            <a:srgbClr val="FBAE40"/>
          </p15:clr>
        </p15:guide>
        <p15:guide id="7" pos="41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4197475-3F8F-212E-3783-0FA79036DCA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B90400-7407-F9C0-DCC3-2DEE84F9D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91231" y="3382520"/>
            <a:ext cx="3346533" cy="31130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1A52CBD-5525-001E-7606-4D82735493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769" y="4969182"/>
            <a:ext cx="1194551" cy="14351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9574AD1-9BB7-C8F4-4589-F855F067E9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40536"/>
          <a:stretch/>
        </p:blipFill>
        <p:spPr>
          <a:xfrm>
            <a:off x="2292349" y="4664810"/>
            <a:ext cx="2498136" cy="20693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3D29BB-378C-8182-6ACE-C9A82E45B8C3}"/>
              </a:ext>
            </a:extLst>
          </p:cNvPr>
          <p:cNvSpPr txBox="1"/>
          <p:nvPr userDrawn="1"/>
        </p:nvSpPr>
        <p:spPr>
          <a:xfrm>
            <a:off x="10099234" y="631628"/>
            <a:ext cx="96269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2</a:t>
            </a:r>
            <a:r>
              <a:rPr lang="ru-RU" sz="2400" b="1" dirty="0">
                <a:solidFill>
                  <a:schemeClr val="bg1"/>
                </a:solidFill>
                <a:latin typeface="Futura PT Demi" panose="020B0502020204020303" pitchFamily="34" charset="0"/>
              </a:rPr>
              <a:t>022 г.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CCD4BD63-8859-E2F8-847A-70F66A41F9CE}"/>
              </a:ext>
            </a:extLst>
          </p:cNvPr>
          <p:cNvSpPr/>
          <p:nvPr userDrawn="1"/>
        </p:nvSpPr>
        <p:spPr>
          <a:xfrm>
            <a:off x="9509164" y="553075"/>
            <a:ext cx="2142836" cy="5292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Заголовок 17">
            <a:extLst>
              <a:ext uri="{FF2B5EF4-FFF2-40B4-BE49-F238E27FC236}">
                <a16:creationId xmlns:a16="http://schemas.microsoft.com/office/drawing/2014/main" id="{3405C149-588F-07CD-4C8B-BC21FB2CE3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1462670"/>
            <a:ext cx="11112000" cy="133626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2 строчки 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CA37D3A-3269-9E47-FDF0-210F07C9F7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3192515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BC6CD7C-D6F6-F3C8-79C0-E3213AE1EF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722839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33D0739-C923-D7CA-1AB8-A04777EBBC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082518" y="4973246"/>
            <a:ext cx="1410947" cy="13541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47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A38995-6679-6687-0DCA-954187F5E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80E89-87BB-ED97-245E-4D84CF794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0673" y="2849635"/>
            <a:ext cx="2951631" cy="35460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58F560-29EB-8305-EB2C-997674CFB5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3463"/>
          <a:stretch/>
        </p:blipFill>
        <p:spPr>
          <a:xfrm>
            <a:off x="521781" y="4746424"/>
            <a:ext cx="2064526" cy="1798680"/>
          </a:xfrm>
          <a:prstGeom prst="rect">
            <a:avLst/>
          </a:prstGeom>
        </p:spPr>
      </p:pic>
      <p:sp>
        <p:nvSpPr>
          <p:cNvPr id="13" name="Заголовок 17">
            <a:extLst>
              <a:ext uri="{FF2B5EF4-FFF2-40B4-BE49-F238E27FC236}">
                <a16:creationId xmlns:a16="http://schemas.microsoft.com/office/drawing/2014/main" id="{F0A7E869-D66C-3025-90A9-A07F6DDE1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11112000" cy="200106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3 строчки </a:t>
            </a:r>
            <a:br>
              <a:rPr lang="ru-RU" dirty="0"/>
            </a:br>
            <a:r>
              <a:rPr lang="ru-RU" dirty="0"/>
              <a:t>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787444-0B2E-7F71-BA11-369E77918B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2950184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7F3F0F-E424-A105-714A-28198645F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480507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95244C-78F1-4C00-9824-B526606FC0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0297" y="5013041"/>
            <a:ext cx="1204417" cy="1163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33496C-54DA-4AEC-AFF8-29259EA039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410" y="5138674"/>
            <a:ext cx="2254250" cy="961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299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155" userDrawn="1">
          <p15:clr>
            <a:srgbClr val="FBAE40"/>
          </p15:clr>
        </p15:guide>
        <p15:guide id="3" orient="horz" pos="389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A38995-6679-6687-0DCA-954187F5EF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A80E89-87BB-ED97-245E-4D84CF794B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18494" y="5005226"/>
            <a:ext cx="979890" cy="11772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58F560-29EB-8305-EB2C-997674CFB5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3463"/>
          <a:stretch/>
        </p:blipFill>
        <p:spPr>
          <a:xfrm>
            <a:off x="521781" y="4746424"/>
            <a:ext cx="2064526" cy="1798680"/>
          </a:xfrm>
          <a:prstGeom prst="rect">
            <a:avLst/>
          </a:prstGeom>
        </p:spPr>
      </p:pic>
      <p:sp>
        <p:nvSpPr>
          <p:cNvPr id="13" name="Заголовок 17">
            <a:extLst>
              <a:ext uri="{FF2B5EF4-FFF2-40B4-BE49-F238E27FC236}">
                <a16:creationId xmlns:a16="http://schemas.microsoft.com/office/drawing/2014/main" id="{F0A7E869-D66C-3025-90A9-A07F6DDE1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11112000" cy="200106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3 строчки </a:t>
            </a:r>
            <a:br>
              <a:rPr lang="ru-RU" dirty="0"/>
            </a:br>
            <a:r>
              <a:rPr lang="ru-RU" dirty="0"/>
              <a:t>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787444-0B2E-7F71-BA11-369E77918B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2950184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7F3F0F-E424-A105-714A-28198645F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480507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95244C-78F1-4C00-9824-B526606FC09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0297" y="5013041"/>
            <a:ext cx="1204417" cy="11637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33496C-54DA-4AEC-AFF8-29259EA039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410" y="5138674"/>
            <a:ext cx="2254250" cy="961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652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155" userDrawn="1">
          <p15:clr>
            <a:srgbClr val="FBAE40"/>
          </p15:clr>
        </p15:guide>
        <p15:guide id="3" orient="horz" pos="389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1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B9DCB7-8E43-5B38-0428-2006E68943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D52EB-DB69-36C2-D186-D7EA9C2E8C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0673" y="2849635"/>
            <a:ext cx="2951631" cy="3546056"/>
          </a:xfrm>
          <a:prstGeom prst="rect">
            <a:avLst/>
          </a:prstGeom>
        </p:spPr>
      </p:pic>
      <p:sp>
        <p:nvSpPr>
          <p:cNvPr id="7" name="Заголовок 17">
            <a:extLst>
              <a:ext uri="{FF2B5EF4-FFF2-40B4-BE49-F238E27FC236}">
                <a16:creationId xmlns:a16="http://schemas.microsoft.com/office/drawing/2014/main" id="{308EABC0-7BC4-3F02-67FE-13B1259EC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11112000" cy="200106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3 строчки </a:t>
            </a:r>
            <a:br>
              <a:rPr lang="ru-RU" dirty="0"/>
            </a:br>
            <a:r>
              <a:rPr lang="ru-RU" dirty="0"/>
              <a:t>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241CA0-DFD4-32F5-4E41-AAF2D41D2D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2950184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EA968F9-6156-FC71-054C-43A2477A7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480507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D1964B-94F8-4DBC-B554-4A752A365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43463"/>
          <a:stretch/>
        </p:blipFill>
        <p:spPr>
          <a:xfrm>
            <a:off x="521781" y="4746424"/>
            <a:ext cx="2064526" cy="179868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F24F6F-3D14-444A-837F-646BE9DDF1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0297" y="5013041"/>
            <a:ext cx="1204417" cy="11637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48513A-D226-404A-8F5D-715AC79C391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24410" y="5138674"/>
            <a:ext cx="2254250" cy="961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9899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25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1A982BD-72E0-8455-1324-2DC16F3D0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0673" y="2849635"/>
            <a:ext cx="2951631" cy="3546056"/>
          </a:xfrm>
          <a:prstGeom prst="rect">
            <a:avLst/>
          </a:prstGeom>
        </p:spPr>
      </p:pic>
      <p:sp>
        <p:nvSpPr>
          <p:cNvPr id="13" name="Заголовок 17">
            <a:extLst>
              <a:ext uri="{FF2B5EF4-FFF2-40B4-BE49-F238E27FC236}">
                <a16:creationId xmlns:a16="http://schemas.microsoft.com/office/drawing/2014/main" id="{326C2DA4-14F0-9969-65DE-6FB3625059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11112000" cy="200106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48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Название темы </a:t>
            </a:r>
            <a:br>
              <a:rPr lang="ru-RU" dirty="0"/>
            </a:br>
            <a:r>
              <a:rPr lang="ru-RU" dirty="0"/>
              <a:t>на 3 строчки </a:t>
            </a:r>
            <a:br>
              <a:rPr lang="ru-RU" dirty="0"/>
            </a:br>
            <a:r>
              <a:rPr lang="ru-RU" dirty="0"/>
              <a:t>48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DE44B1B-533A-FA2D-C033-B570478CEE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1" y="2950184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utura PT Bold" panose="020B0502020204020303" pitchFamily="34" charset="0"/>
              </a:defRPr>
            </a:lvl1pPr>
          </a:lstStyle>
          <a:p>
            <a:pPr lvl="0"/>
            <a:r>
              <a:rPr lang="ru-RU" dirty="0"/>
              <a:t>Имя Фамилия в 1 строку</a:t>
            </a:r>
            <a:r>
              <a:rPr lang="en-US" dirty="0"/>
              <a:t> 24pt</a:t>
            </a:r>
            <a:endParaRPr lang="x-non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2600601-2A26-FCCD-B55E-507CB9BDC9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0001" y="3480507"/>
            <a:ext cx="7401861" cy="4868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Futura PT Medium" panose="020B0502020204020303" pitchFamily="34" charset="0"/>
              </a:defRPr>
            </a:lvl1pPr>
          </a:lstStyle>
          <a:p>
            <a:pPr lvl="0"/>
            <a:r>
              <a:rPr lang="ru-RU" dirty="0"/>
              <a:t>Должность, сервис</a:t>
            </a:r>
            <a:r>
              <a:rPr lang="en-US" dirty="0"/>
              <a:t> 16pt</a:t>
            </a:r>
            <a:endParaRPr lang="x-none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032966-800C-4B66-968D-2B44E9992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3463"/>
          <a:stretch/>
        </p:blipFill>
        <p:spPr>
          <a:xfrm>
            <a:off x="521781" y="4746424"/>
            <a:ext cx="2064526" cy="17986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F5E302B-12AE-4FFE-BD39-7AC4610390B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0297" y="5013041"/>
            <a:ext cx="1204417" cy="116376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DD9548-2EAD-49CF-B1F7-30B2F6F7DE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24410" y="5138674"/>
            <a:ext cx="2254250" cy="9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ые задач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79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2">
          <p15:clr>
            <a:srgbClr val="FBAE40"/>
          </p15:clr>
        </p15:guide>
        <p15:guide id="2" pos="363">
          <p15:clr>
            <a:srgbClr val="FBAE40"/>
          </p15:clr>
        </p15:guide>
        <p15:guide id="3" orient="horz" pos="4004">
          <p15:clr>
            <a:srgbClr val="FBAE40"/>
          </p15:clr>
        </p15:guide>
        <p15:guide id="4" pos="72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44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85" r:id="rId6"/>
    <p:sldLayoutId id="2147483654" r:id="rId7"/>
    <p:sldLayoutId id="2147483655" r:id="rId8"/>
    <p:sldLayoutId id="2147483656" r:id="rId9"/>
    <p:sldLayoutId id="2147483683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89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84" r:id="rId3"/>
    <p:sldLayoutId id="2147483686" r:id="rId4"/>
    <p:sldLayoutId id="2147483659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0" r:id="rId14"/>
    <p:sldLayoutId id="2147483672" r:id="rId15"/>
    <p:sldLayoutId id="2147483669" r:id="rId16"/>
    <p:sldLayoutId id="2147483673" r:id="rId17"/>
    <p:sldLayoutId id="2147483671" r:id="rId18"/>
    <p:sldLayoutId id="214748368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8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9" r:id="rId5"/>
    <p:sldLayoutId id="2147483680" r:id="rId6"/>
    <p:sldLayoutId id="2147483687" r:id="rId7"/>
    <p:sldLayoutId id="2147483681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9A1256B-54D7-18A5-1A20-BBEFBF7C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60" y="515607"/>
            <a:ext cx="10722483" cy="775597"/>
          </a:xfrm>
        </p:spPr>
        <p:txBody>
          <a:bodyPr anchor="t"/>
          <a:lstStyle/>
          <a:p>
            <a:pPr>
              <a:spcAft>
                <a:spcPts val="800"/>
              </a:spcAft>
            </a:pPr>
            <a:r>
              <a:rPr lang="ru-RU" sz="2800" dirty="0"/>
              <a:t>КОГПОБУ "Вятский автомобильно-промышленный колледж"</a:t>
            </a:r>
            <a:endParaRPr lang="ru-RU" sz="2800" dirty="0">
              <a:latin typeface="Century Gothic" panose="020B0502020202020204" pitchFamily="34" charset="0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7C5C4926-AD79-4A83-9DEE-489E0387A3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0175" y="1819092"/>
            <a:ext cx="9252911" cy="809205"/>
          </a:xfrm>
        </p:spPr>
        <p:txBody>
          <a:bodyPr/>
          <a:lstStyle/>
          <a:p>
            <a:r>
              <a:rPr lang="ru-RU" b="1" dirty="0">
                <a:latin typeface="Century Gothic" panose="020B0502020202020204" pitchFamily="34" charset="0"/>
              </a:rPr>
              <a:t>ОПЫТ ТРУДОУСТРОЙСТВА УЧАСТНИКОВ  КОНКУРСОВ ПРОФЕССИОНАЛЬНОГО МАСТЕРСТВА «АБИЛИМПИКС»</a:t>
            </a:r>
          </a:p>
          <a:p>
            <a:r>
              <a:rPr lang="ru-RU" b="1" dirty="0">
                <a:latin typeface="Century Gothic" panose="020B0502020202020204" pitchFamily="34" charset="0"/>
              </a:rPr>
              <a:t>Кировской области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08E3B258-A03C-4079-8702-36B9E0964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533" y="3472390"/>
            <a:ext cx="2977898" cy="638177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Исполнитель:</a:t>
            </a:r>
          </a:p>
          <a:p>
            <a:r>
              <a:rPr lang="ru-RU" dirty="0">
                <a:latin typeface="Century Gothic" panose="020B0502020202020204" pitchFamily="34" charset="0"/>
              </a:rPr>
              <a:t>Лоскутова Л.А.</a:t>
            </a:r>
          </a:p>
        </p:txBody>
      </p:sp>
    </p:spTree>
    <p:extLst>
      <p:ext uri="{BB962C8B-B14F-4D97-AF65-F5344CB8AC3E}">
        <p14:creationId xmlns:p14="http://schemas.microsoft.com/office/powerpoint/2010/main" val="69304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963765"/>
            <a:ext cx="10907132" cy="44762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Заключение</a:t>
            </a:r>
            <a:br>
              <a:rPr lang="ru-RU" sz="44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375F734-68E5-4653-A02E-5C0DD0913E85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5324B-2350-456A-8715-528D9788AE52}"/>
              </a:ext>
            </a:extLst>
          </p:cNvPr>
          <p:cNvSpPr txBox="1"/>
          <p:nvPr/>
        </p:nvSpPr>
        <p:spPr>
          <a:xfrm>
            <a:off x="528637" y="1792030"/>
            <a:ext cx="103788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конкурсов профессионального мастерства «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» способствует социализации, профессиональному самоопределению и содействию трудоустройству людей с инвалидностью.</a:t>
            </a:r>
          </a:p>
          <a:p>
            <a:endParaRPr lang="ru-RU" sz="2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В Кировской области ежегодно увеличивается количество участников чемпионатного движения, которые успешно трудоустраиваются после окончания обучения.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9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228676-A4CF-48CD-8779-8D6F4C0250F5}"/>
              </a:ext>
            </a:extLst>
          </p:cNvPr>
          <p:cNvSpPr txBox="1"/>
          <p:nvPr/>
        </p:nvSpPr>
        <p:spPr>
          <a:xfrm>
            <a:off x="7596681" y="5679957"/>
            <a:ext cx="394626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600" b="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+7 (996) 529-10-28</a:t>
            </a:r>
            <a:endParaRPr lang="ru-RU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0"/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loskutova_la@vapk.info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1F29D-C0AA-462F-9ED3-43291576EE44}"/>
              </a:ext>
            </a:extLst>
          </p:cNvPr>
          <p:cNvSpPr txBox="1"/>
          <p:nvPr/>
        </p:nvSpPr>
        <p:spPr>
          <a:xfrm>
            <a:off x="7543800" y="4035893"/>
            <a:ext cx="432435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dirty="0">
                <a:solidFill>
                  <a:schemeClr val="bg1"/>
                </a:solidFill>
                <a:latin typeface="Century Gothic" panose="020B0502020202020204" pitchFamily="34" charset="0"/>
              </a:rPr>
              <a:t>Лоскутова Лариса Алексеевна</a:t>
            </a:r>
            <a:endParaRPr lang="en-US" sz="1800" b="0" i="0" u="none" kern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47B92-D0E9-4774-8AC9-5B819A1219BA}"/>
              </a:ext>
            </a:extLst>
          </p:cNvPr>
          <p:cNvSpPr txBox="1"/>
          <p:nvPr/>
        </p:nvSpPr>
        <p:spPr>
          <a:xfrm>
            <a:off x="7543800" y="4627946"/>
            <a:ext cx="432435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l"/>
            <a:r>
              <a:rPr lang="ru-RU" sz="1400" b="0" i="0" u="none" kern="1200" dirty="0">
                <a:solidFill>
                  <a:schemeClr val="bg1"/>
                </a:solidFill>
                <a:latin typeface="Century Gothic" panose="020B0502020202020204" pitchFamily="34" charset="0"/>
              </a:rPr>
              <a:t>Руководитель </a:t>
            </a:r>
          </a:p>
          <a:p>
            <a:pPr lvl="0" algn="l"/>
            <a:r>
              <a:rPr lang="ru-RU" sz="1400" b="0" i="0" u="none" kern="1200" dirty="0">
                <a:solidFill>
                  <a:schemeClr val="bg1"/>
                </a:solidFill>
                <a:latin typeface="Century Gothic" panose="020B0502020202020204" pitchFamily="34" charset="0"/>
              </a:rPr>
              <a:t>ЦРД «</a:t>
            </a:r>
            <a:r>
              <a:rPr lang="ru-RU" sz="1400" b="0" i="0" u="none" kern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» </a:t>
            </a:r>
          </a:p>
          <a:p>
            <a:pPr lvl="0" algn="l"/>
            <a:r>
              <a:rPr lang="ru-RU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Кировской области</a:t>
            </a:r>
            <a:endParaRPr lang="en-US" sz="1400" b="0" i="0" u="none" kern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B9AA81-A969-0B84-B207-BD3606702226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Введение</a:t>
            </a:r>
            <a:br>
              <a:rPr lang="ru-RU" sz="4400" b="1" dirty="0">
                <a:latin typeface="Century Gothic" panose="020B0502020202020204" pitchFamily="34" charset="0"/>
              </a:rPr>
            </a:b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5FE15-42C4-6A37-6376-44C13DE07DB8}"/>
              </a:ext>
            </a:extLst>
          </p:cNvPr>
          <p:cNvSpPr txBox="1"/>
          <p:nvPr/>
        </p:nvSpPr>
        <p:spPr>
          <a:xfrm>
            <a:off x="515884" y="929484"/>
            <a:ext cx="63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Цель:</a:t>
            </a:r>
            <a:endParaRPr lang="ru-RU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E34AE-3BF8-28C7-30F8-0428080CA036}"/>
              </a:ext>
            </a:extLst>
          </p:cNvPr>
          <p:cNvSpPr txBox="1"/>
          <p:nvPr/>
        </p:nvSpPr>
        <p:spPr>
          <a:xfrm>
            <a:off x="1231900" y="1324116"/>
            <a:ext cx="1035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 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содействие в трудоустройстве и профессиональном  развитии участников чемпионатов по профессиональному мастерству среди инвалидов и лиц с ограниченными возможностями здоровья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».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34796-9883-97A4-32D1-AEEE5702EB6B}"/>
              </a:ext>
            </a:extLst>
          </p:cNvPr>
          <p:cNvSpPr txBox="1"/>
          <p:nvPr/>
        </p:nvSpPr>
        <p:spPr>
          <a:xfrm>
            <a:off x="703865" y="2961277"/>
            <a:ext cx="10633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формирование банка вакансий для лиц с ОВЗ и инвалидностью;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информирование студентов и выпускников о состоянии и тенденциях рынка труда, психологическая поддержка выпускников;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консультаций об имеющихся возможностях по трудоустройству;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ведение горячей линии по содействию трудоустройству;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предоставление информации об особенностях ведения предпринимательской деятельности, деятельности в форме самозанятости;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оказание содействия выпускникам, не имеющим работы, в подготовке и размещении резюме, ведение мониторинга трудоустройства;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организация временной занятости студентов, в том числе в летний период;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увеличение количества заключенных трудовых договоров с участниками чемпионатов на площадках проведения чемпионата «Абилимпикс»;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увеличить процент трудоустроенных выпускников чемпионата.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Равнобедренный треугольник 22">
            <a:extLst>
              <a:ext uri="{FF2B5EF4-FFF2-40B4-BE49-F238E27FC236}">
                <a16:creationId xmlns:a16="http://schemas.microsoft.com/office/drawing/2014/main" id="{31792A67-0AD2-3DD9-D7B3-B205D066407C}"/>
              </a:ext>
            </a:extLst>
          </p:cNvPr>
          <p:cNvSpPr/>
          <p:nvPr/>
        </p:nvSpPr>
        <p:spPr>
          <a:xfrm rot="5400000">
            <a:off x="787768" y="1639096"/>
            <a:ext cx="354937" cy="2730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5FE15-42C4-6A37-6376-44C13DE07DB8}"/>
              </a:ext>
            </a:extLst>
          </p:cNvPr>
          <p:cNvSpPr txBox="1"/>
          <p:nvPr/>
        </p:nvSpPr>
        <p:spPr>
          <a:xfrm>
            <a:off x="668284" y="2426168"/>
            <a:ext cx="63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Задачи: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4795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B9AA81-A969-0B84-B207-BD3606702226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E34796-9883-97A4-32D1-AEEE5702EB6B}"/>
              </a:ext>
            </a:extLst>
          </p:cNvPr>
          <p:cNvSpPr txBox="1"/>
          <p:nvPr/>
        </p:nvSpPr>
        <p:spPr>
          <a:xfrm>
            <a:off x="690986" y="1075128"/>
            <a:ext cx="106335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организация и проведение ярмарок вакансий для обучающихся и выпускников,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поиск партнеров из числа работодателей и их объединений и заключение с ними соглашений по вопросам проведения стажировок, трудоустройства выпускников,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экскурсий на предприятия для обучающихся и выпускников,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групповых социально-психологических тренингов для обучающихся и выпускников по вопросам трудоустройства и поведения на рынке труда, адаптации к профессиональной деятельности,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оказание правовой помощи выпускникам по вопросам занятости,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построение индивидуальных траекторий профессионального развития для студентов и выпускников, 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профессиональное консультирование, выявление профессиональных планов и намерений,</a:t>
            </a:r>
          </a:p>
          <a:p>
            <a:pPr marL="360363" indent="-360363">
              <a:buClr>
                <a:schemeClr val="accent1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конференций, семинаров, круглых столов, посвященных вопросам содействия занятости выпускников.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5FE15-42C4-6A37-6376-44C13DE07DB8}"/>
              </a:ext>
            </a:extLst>
          </p:cNvPr>
          <p:cNvSpPr txBox="1"/>
          <p:nvPr/>
        </p:nvSpPr>
        <p:spPr>
          <a:xfrm>
            <a:off x="784193" y="678713"/>
            <a:ext cx="63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Задачи:</a:t>
            </a:r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D72FC-06E7-749D-1E54-D85F4AA670AD}"/>
              </a:ext>
            </a:extLst>
          </p:cNvPr>
          <p:cNvSpPr txBox="1"/>
          <p:nvPr/>
        </p:nvSpPr>
        <p:spPr>
          <a:xfrm>
            <a:off x="690987" y="5000807"/>
            <a:ext cx="636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Century Gothic" panose="020B0502020202020204" pitchFamily="34" charset="0"/>
              </a:rPr>
              <a:t>Целевая аудитория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EE64F-E65D-619E-E042-8F662E7A4B9A}"/>
              </a:ext>
            </a:extLst>
          </p:cNvPr>
          <p:cNvSpPr txBox="1"/>
          <p:nvPr/>
        </p:nvSpPr>
        <p:spPr>
          <a:xfrm>
            <a:off x="1532586" y="5454161"/>
            <a:ext cx="8651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участники чемпионатов по профессиональному мастерству среди инвалидов и лиц с ограниченными возможностями здоровья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» (выпускники СПО, ВО и школ )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02" y="271678"/>
            <a:ext cx="10907132" cy="44762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Введение</a:t>
            </a:r>
            <a:br>
              <a:rPr lang="ru-RU" sz="4400" b="1" dirty="0">
                <a:latin typeface="Century Gothic" panose="020B0502020202020204" pitchFamily="34" charset="0"/>
              </a:rPr>
            </a:br>
            <a:endParaRPr lang="ru-RU" dirty="0"/>
          </a:p>
        </p:txBody>
      </p:sp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31792A67-0AD2-3DD9-D7B3-B205D066407C}"/>
              </a:ext>
            </a:extLst>
          </p:cNvPr>
          <p:cNvSpPr/>
          <p:nvPr/>
        </p:nvSpPr>
        <p:spPr>
          <a:xfrm rot="5400000">
            <a:off x="924293" y="5753543"/>
            <a:ext cx="354937" cy="27305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95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623088"/>
            <a:ext cx="10907132" cy="44762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Социальные партнеры: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ED98DC-0A34-4ADB-B06E-552A041AFBAD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32193-B036-4F46-BEE9-B3120F1BE346}"/>
              </a:ext>
            </a:extLst>
          </p:cNvPr>
          <p:cNvSpPr txBox="1"/>
          <p:nvPr/>
        </p:nvSpPr>
        <p:spPr>
          <a:xfrm>
            <a:off x="528637" y="1099277"/>
            <a:ext cx="1061833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Вахруши-Литобувь,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ИП Басалаева,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"</a:t>
            </a:r>
            <a:r>
              <a:rPr lang="ru-RU" b="1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УниверсалСтрой</a:t>
            </a: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",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"Простор",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"РСУ",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«БОНО», 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ТЭЦ-5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ИП Медведева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ООО «Азимут»</a:t>
            </a:r>
          </a:p>
          <a:p>
            <a:pPr marL="285750" indent="-2857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Центры занятости населения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 (заключено Соглашение о сотрудничестве между управлением государ­ственной службы занятости населения Кировской области , 28 соглашений о сотрудничестве между кировскими областными государственными казенными учреждениями центрами занятости населения).</a:t>
            </a:r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3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491" y="580771"/>
            <a:ext cx="10907132" cy="44762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Алгоритм реализации:</a:t>
            </a:r>
            <a:br>
              <a:rPr lang="ru-RU" sz="4400" b="1" dirty="0">
                <a:latin typeface="Century Gothic" panose="020B0502020202020204" pitchFamily="34" charset="0"/>
              </a:rPr>
            </a:b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ED98DC-0A34-4ADB-B06E-552A041AFBAD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4DC8E-C72B-412F-989C-835C0A541E5C}"/>
              </a:ext>
            </a:extLst>
          </p:cNvPr>
          <p:cNvSpPr txBox="1"/>
          <p:nvPr/>
        </p:nvSpPr>
        <p:spPr>
          <a:xfrm>
            <a:off x="798491" y="1420758"/>
            <a:ext cx="1017431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ежеквартального мониторинга трудоустройства участников конкурсов, с целью выявления нетрудоустроенных участников;</a:t>
            </a: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формирование плана мероприятий по содействию трудоустройству выпускников;</a:t>
            </a: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реализация плана мероприятий;</a:t>
            </a: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endParaRPr lang="ru-RU" sz="2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360363" indent="-360363">
              <a:buClr>
                <a:schemeClr val="accent2">
                  <a:lumMod val="75000"/>
                </a:schemeClr>
              </a:buClr>
              <a:buSzPct val="130000"/>
              <a:buFont typeface="Wingdings" pitchFamily="2" charset="2"/>
              <a:buChar char="Ø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анализ результатов.</a:t>
            </a:r>
          </a:p>
          <a:p>
            <a:pPr>
              <a:buFont typeface="Wingdings" pitchFamily="2" charset="2"/>
              <a:buChar char="Ø"/>
            </a:pPr>
            <a:endParaRPr lang="ru-RU" sz="20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4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1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sz="1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ED98DC-0A34-4ADB-B06E-552A041AFBAD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4DC8E-C72B-412F-989C-835C0A541E5C}"/>
              </a:ext>
            </a:extLst>
          </p:cNvPr>
          <p:cNvSpPr txBox="1"/>
          <p:nvPr/>
        </p:nvSpPr>
        <p:spPr>
          <a:xfrm>
            <a:off x="768402" y="1792029"/>
            <a:ext cx="10204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организация и проведение круглого стола « Содействие в трудоустройстве» с участием работодателей, Центров занятость населения Кировской области  с участниками движения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»;</a:t>
            </a: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привлечение работодателей в качестве региональных экспертов;</a:t>
            </a: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тренингов центрами занятости населения для участников движения «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»;</a:t>
            </a: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встреч с работодателями и Центрами занятости населения Кировской области;</a:t>
            </a: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проведение «Ярмарки вакансий» с привлечением работодателей;</a:t>
            </a: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pPr marL="450850" indent="-450850">
              <a:buClr>
                <a:srgbClr val="009F7A"/>
              </a:buClr>
              <a:buSzPct val="140000"/>
              <a:buFont typeface="Century Gothic" pitchFamily="34" charset="0"/>
              <a:buChar char="►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содействие в заключении отложенных  и целевых трудовых договоров со студентами ПОО.  </a:t>
            </a:r>
            <a:endParaRPr lang="ru-RU" dirty="0">
              <a:latin typeface="Century Gothic" panose="020B0502020202020204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 txBox="1">
            <a:spLocks/>
          </p:cNvSpPr>
          <p:nvPr/>
        </p:nvSpPr>
        <p:spPr>
          <a:xfrm>
            <a:off x="768402" y="514231"/>
            <a:ext cx="10907132" cy="4476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0540F2"/>
                </a:solidFill>
                <a:latin typeface="Futura PT Demi" panose="020B05020202040203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3200"/>
              </a:lnSpc>
            </a:pPr>
            <a:r>
              <a:rPr lang="ru-RU" dirty="0">
                <a:solidFill>
                  <a:schemeClr val="accent2"/>
                </a:solidFill>
              </a:rPr>
              <a:t>Содействие трудоустройству участников движения «</a:t>
            </a:r>
            <a:r>
              <a:rPr lang="ru-RU" dirty="0" err="1">
                <a:solidFill>
                  <a:schemeClr val="accent2"/>
                </a:solidFill>
              </a:rPr>
              <a:t>Абилимпикс</a:t>
            </a:r>
            <a:r>
              <a:rPr lang="ru-RU" dirty="0">
                <a:solidFill>
                  <a:schemeClr val="accent2"/>
                </a:solidFill>
              </a:rPr>
              <a:t>» в рамках регионального чемпионата</a:t>
            </a:r>
          </a:p>
        </p:txBody>
      </p:sp>
    </p:spTree>
    <p:extLst>
      <p:ext uri="{BB962C8B-B14F-4D97-AF65-F5344CB8AC3E}">
        <p14:creationId xmlns:p14="http://schemas.microsoft.com/office/powerpoint/2010/main" val="150443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Ресурсы, которые </a:t>
            </a:r>
            <a:r>
              <a:rPr lang="ru-RU" dirty="0">
                <a:solidFill>
                  <a:schemeClr val="accent2"/>
                </a:solidFill>
                <a:latin typeface="Century Gothic" panose="020B0502020202020204" pitchFamily="34" charset="0"/>
              </a:rPr>
              <a:t>направлены на содействие </a:t>
            </a: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трудоустройства участников конкурсов «</a:t>
            </a:r>
            <a:r>
              <a:rPr lang="ru-RU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»: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FBCFD64-72B5-42EF-8289-B99796561703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08F71-A277-4FA3-9FD9-23B343AC5DF2}"/>
              </a:ext>
            </a:extLst>
          </p:cNvPr>
          <p:cNvSpPr txBox="1"/>
          <p:nvPr/>
        </p:nvSpPr>
        <p:spPr>
          <a:xfrm>
            <a:off x="528637" y="1792030"/>
            <a:ext cx="11249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lnSpc>
                <a:spcPct val="150000"/>
              </a:lnSpc>
              <a:buClr>
                <a:srgbClr val="009F7A"/>
              </a:buClr>
              <a:buFont typeface="Century Gothic" pitchFamily="34" charset="0"/>
              <a:buChar char="►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Центры содействия трудоустройству во всех ПОО Кировской области;</a:t>
            </a:r>
          </a:p>
          <a:p>
            <a:pPr marL="541338" indent="-541338">
              <a:lnSpc>
                <a:spcPct val="150000"/>
              </a:lnSpc>
              <a:buClr>
                <a:srgbClr val="009F7A"/>
              </a:buClr>
              <a:buFont typeface="Century Gothic" pitchFamily="34" charset="0"/>
              <a:buChar char="►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УГСЗН и ЦЗН Кировской области;</a:t>
            </a:r>
          </a:p>
          <a:p>
            <a:pPr marL="541338" indent="-541338">
              <a:lnSpc>
                <a:spcPct val="150000"/>
              </a:lnSpc>
              <a:buClr>
                <a:srgbClr val="009F7A"/>
              </a:buClr>
              <a:buFont typeface="Century Gothic" pitchFamily="34" charset="0"/>
              <a:buChar char="►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ЦОПП Кировской области;</a:t>
            </a:r>
          </a:p>
          <a:p>
            <a:pPr marL="541338" indent="-541338">
              <a:lnSpc>
                <a:spcPct val="150000"/>
              </a:lnSpc>
              <a:buClr>
                <a:srgbClr val="009F7A"/>
              </a:buClr>
              <a:buFont typeface="Century Gothic" pitchFamily="34" charset="0"/>
              <a:buChar char="►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Онлайн-ресурсы по поиску подходящей работы;</a:t>
            </a:r>
          </a:p>
          <a:p>
            <a:pPr marL="541338" indent="-541338">
              <a:lnSpc>
                <a:spcPct val="150000"/>
              </a:lnSpc>
              <a:buClr>
                <a:srgbClr val="009F7A"/>
              </a:buClr>
              <a:buFont typeface="Century Gothic" pitchFamily="34" charset="0"/>
              <a:buChar char="►"/>
            </a:pP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Партнерские отношения с работодателями.</a:t>
            </a:r>
          </a:p>
          <a:p>
            <a:endParaRPr lang="ru-RU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  <a:p>
            <a:endParaRPr 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9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Результаты содействия трудоустройству:</a:t>
            </a:r>
            <a:br>
              <a:rPr lang="ru-RU" sz="44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5581B0-D52F-4913-9717-9C25AD889916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11"/>
              </p:ext>
            </p:extLst>
          </p:nvPr>
        </p:nvGraphicFramePr>
        <p:xfrm>
          <a:off x="478974" y="1262742"/>
          <a:ext cx="11473543" cy="454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0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7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71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0267">
                <a:tc rowSpan="2">
                  <a:txBody>
                    <a:bodyPr/>
                    <a:lstStyle/>
                    <a:p>
                      <a:pPr marL="0" indent="0" algn="ctr"/>
                      <a:r>
                        <a:rPr lang="ru-RU" dirty="0"/>
                        <a:t>Год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Всего участников</a:t>
                      </a:r>
                      <a:r>
                        <a:rPr lang="ru-RU" baseline="0" dirty="0"/>
                        <a:t>  чемпионата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Трудоустроены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Продолжили обучение</a:t>
                      </a: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трудоустроены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Всего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Поиск работы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Служба в рядах 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 состоянию здоровья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декретном отпуске/по уходу за ребенком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Отказ от трудоустройства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Смена места жительства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14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1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2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59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7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801DB-EFD5-6C4E-B32D-274E6DB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97" y="181527"/>
            <a:ext cx="10907132" cy="447623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</a:pP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Результаты, содействия трудоустройству участников движения «</a:t>
            </a:r>
            <a:r>
              <a:rPr lang="ru-RU" sz="3200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Абилимпикс</a:t>
            </a:r>
            <a:r>
              <a:rPr lang="ru-RU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»:</a:t>
            </a:r>
            <a:br>
              <a:rPr lang="ru-RU" sz="4400" b="1" dirty="0">
                <a:solidFill>
                  <a:schemeClr val="accent2"/>
                </a:solidFill>
                <a:latin typeface="Century Gothic" panose="020B0502020202020204" pitchFamily="34" charset="0"/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E34AE-3BF8-28C7-30F8-0428080CA036}"/>
              </a:ext>
            </a:extLst>
          </p:cNvPr>
          <p:cNvSpPr txBox="1"/>
          <p:nvPr/>
        </p:nvSpPr>
        <p:spPr>
          <a:xfrm>
            <a:off x="265650" y="1122330"/>
            <a:ext cx="1173746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1338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сформирован банк вакансий для лиц с ОВЗ и инвалидностью;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информированы  студенты и выпускники ПОО участники чемпионата «Абилимпикс» о состоянии и тенденциях рынка труда и психологической поддержки выпускников в Кировской области – 100%;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проведены  консультации  об имеющихся возможностях по трудоустройству, в том числе с привлечением работодателей и ЦЗН Кировской области;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ведется регулярная работа горячей линии по содействию трудоустройству;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предоставлена информация об особенностях ведения предпринимательской деятельности, деятельности в форме самозанятости для  20 студенты и выпускники ПОО Кировской области , 3 выпускника рассматривают возможность  трудоустройства через самозанятость;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оказано содействие 50 выпускникам ПОО Кировской области, не имеющим работы, в подготовке и размещении резюме, ведение мониторинга трудоустройства;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организована временная занятость студентов ПОО Кировской области, в том числе в летний период, совместно с Центрами занятости населения Кировской области и социальными партнерами -  26 человек;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увеличилось количество заключенных трудовых договоров с участниками чемпионатов на площадках проведения чемпионата «Абилимпикс» - 3 человека;</a:t>
            </a:r>
          </a:p>
          <a:p>
            <a:pPr marL="541338" lvl="0" indent="-541338"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увеличился  процент трудоустроенных выпускников чемпионата с 72% до 95%.</a:t>
            </a:r>
          </a:p>
          <a:p>
            <a:endParaRPr lang="ru-RU" sz="24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36B753B-E540-4D5B-90C9-3E561D5D5518}"/>
              </a:ext>
            </a:extLst>
          </p:cNvPr>
          <p:cNvSpPr/>
          <p:nvPr/>
        </p:nvSpPr>
        <p:spPr>
          <a:xfrm flipH="1">
            <a:off x="0" y="0"/>
            <a:ext cx="2270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46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Обложка">
  <a:themeElements>
    <a:clrScheme name="Пользовательские 2">
      <a:dk1>
        <a:srgbClr val="000000"/>
      </a:dk1>
      <a:lt1>
        <a:srgbClr val="FFFFFF"/>
      </a:lt1>
      <a:dk2>
        <a:srgbClr val="97989A"/>
      </a:dk2>
      <a:lt2>
        <a:srgbClr val="E3E9EC"/>
      </a:lt2>
      <a:accent1>
        <a:srgbClr val="0540F2"/>
      </a:accent1>
      <a:accent2>
        <a:srgbClr val="009F79"/>
      </a:accent2>
      <a:accent3>
        <a:srgbClr val="E83745"/>
      </a:accent3>
      <a:accent4>
        <a:srgbClr val="4B83F1"/>
      </a:accent4>
      <a:accent5>
        <a:srgbClr val="C8D6F1"/>
      </a:accent5>
      <a:accent6>
        <a:srgbClr val="000000"/>
      </a:accent6>
      <a:hlink>
        <a:srgbClr val="4B83F1"/>
      </a:hlink>
      <a:folHlink>
        <a:srgbClr val="4B83F1"/>
      </a:folHlink>
    </a:clrScheme>
    <a:fontScheme name="Абилимпикс">
      <a:majorFont>
        <a:latin typeface="Futura PT Bold"/>
        <a:ea typeface=""/>
        <a:cs typeface=""/>
      </a:majorFont>
      <a:minorFont>
        <a:latin typeface="Futura PT Boo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ые блоки">
  <a:themeElements>
    <a:clrScheme name="Пользовательские 2">
      <a:dk1>
        <a:srgbClr val="000000"/>
      </a:dk1>
      <a:lt1>
        <a:srgbClr val="FFFFFF"/>
      </a:lt1>
      <a:dk2>
        <a:srgbClr val="97989A"/>
      </a:dk2>
      <a:lt2>
        <a:srgbClr val="E3E9EC"/>
      </a:lt2>
      <a:accent1>
        <a:srgbClr val="0540F2"/>
      </a:accent1>
      <a:accent2>
        <a:srgbClr val="009F79"/>
      </a:accent2>
      <a:accent3>
        <a:srgbClr val="E83745"/>
      </a:accent3>
      <a:accent4>
        <a:srgbClr val="4B83F1"/>
      </a:accent4>
      <a:accent5>
        <a:srgbClr val="C8D6F1"/>
      </a:accent5>
      <a:accent6>
        <a:srgbClr val="000000"/>
      </a:accent6>
      <a:hlink>
        <a:srgbClr val="4B83F1"/>
      </a:hlink>
      <a:folHlink>
        <a:srgbClr val="4B83F1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Закрывающие слайды">
  <a:themeElements>
    <a:clrScheme name="Пользовательские 2">
      <a:dk1>
        <a:srgbClr val="000000"/>
      </a:dk1>
      <a:lt1>
        <a:srgbClr val="FFFFFF"/>
      </a:lt1>
      <a:dk2>
        <a:srgbClr val="97989A"/>
      </a:dk2>
      <a:lt2>
        <a:srgbClr val="E3E9EC"/>
      </a:lt2>
      <a:accent1>
        <a:srgbClr val="0540F2"/>
      </a:accent1>
      <a:accent2>
        <a:srgbClr val="009F79"/>
      </a:accent2>
      <a:accent3>
        <a:srgbClr val="E83745"/>
      </a:accent3>
      <a:accent4>
        <a:srgbClr val="4B83F1"/>
      </a:accent4>
      <a:accent5>
        <a:srgbClr val="C8D6F1"/>
      </a:accent5>
      <a:accent6>
        <a:srgbClr val="000000"/>
      </a:accent6>
      <a:hlink>
        <a:srgbClr val="4B83F1"/>
      </a:hlink>
      <a:folHlink>
        <a:srgbClr val="4B83F1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3660</TotalTime>
  <Words>835</Words>
  <Application>Microsoft Office PowerPoint</Application>
  <PresentationFormat>Широкоэкранный</PresentationFormat>
  <Paragraphs>140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Futura PT Medium</vt:lpstr>
      <vt:lpstr>Century Gothic</vt:lpstr>
      <vt:lpstr>Calibri</vt:lpstr>
      <vt:lpstr>Futura PT Light</vt:lpstr>
      <vt:lpstr>Futura PT Bold</vt:lpstr>
      <vt:lpstr>Futura PT Demi</vt:lpstr>
      <vt:lpstr>Wingdings</vt:lpstr>
      <vt:lpstr>Arial</vt:lpstr>
      <vt:lpstr>Futura PT Book</vt:lpstr>
      <vt:lpstr>Обложка</vt:lpstr>
      <vt:lpstr>Основные блоки</vt:lpstr>
      <vt:lpstr>Закрывающие слайды</vt:lpstr>
      <vt:lpstr>КОГПОБУ "Вятский автомобильно-промышленный колледж"</vt:lpstr>
      <vt:lpstr>Введение </vt:lpstr>
      <vt:lpstr>Введение </vt:lpstr>
      <vt:lpstr>Социальные партнеры:</vt:lpstr>
      <vt:lpstr>Алгоритм реализации: </vt:lpstr>
      <vt:lpstr>Презентация PowerPoint</vt:lpstr>
      <vt:lpstr>Ресурсы, которые направлены на содействие трудоустройства участников конкурсов «Абилимпикс»:</vt:lpstr>
      <vt:lpstr>Результаты содействия трудоустройству: </vt:lpstr>
      <vt:lpstr>Результаты, содействия трудоустройству участников движения «Абилимпикс»: </vt:lpstr>
      <vt:lpstr>Заключение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Оксана Стулова</cp:lastModifiedBy>
  <cp:revision>383</cp:revision>
  <cp:lastPrinted>2023-02-28T10:07:21Z</cp:lastPrinted>
  <dcterms:created xsi:type="dcterms:W3CDTF">2022-10-21T09:29:54Z</dcterms:created>
  <dcterms:modified xsi:type="dcterms:W3CDTF">2024-03-27T13:37:26Z</dcterms:modified>
</cp:coreProperties>
</file>