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2"/>
    <p:sldId id="257" r:id="rId3"/>
    <p:sldId id="258" r:id="rId4"/>
    <p:sldId id="259" r:id="rId5"/>
    <p:sldId id="276" r:id="rId6"/>
    <p:sldId id="277" r:id="rId7"/>
    <p:sldId id="279" r:id="rId8"/>
    <p:sldId id="280" r:id="rId9"/>
    <p:sldId id="260" r:id="rId10"/>
    <p:sldId id="287" r:id="rId11"/>
  </p:sldIdLst>
  <p:sldSz cx="7556500" cy="5334000"/>
  <p:notesSz cx="7556500" cy="533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4AE"/>
    <a:srgbClr val="2D3B83"/>
    <a:srgbClr val="30508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207" d="100"/>
          <a:sy n="207" d="100"/>
        </p:scale>
        <p:origin x="159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1653540"/>
            <a:ext cx="6428422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2987040"/>
            <a:ext cx="5293995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1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A38995-6679-6687-0DCA-954187F5EF30}"/>
              </a:ext>
            </a:extLst>
          </p:cNvPr>
          <p:cNvSpPr/>
          <p:nvPr userDrawn="1"/>
        </p:nvSpPr>
        <p:spPr>
          <a:xfrm>
            <a:off x="0" y="0"/>
            <a:ext cx="75565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6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A80E89-87BB-ED97-245E-4D84CF794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5941" y="3892954"/>
            <a:ext cx="607328" cy="9156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58F560-29EB-8305-EB2C-997674CFB5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3463"/>
          <a:stretch/>
        </p:blipFill>
        <p:spPr>
          <a:xfrm>
            <a:off x="323396" y="3691663"/>
            <a:ext cx="1279576" cy="1398973"/>
          </a:xfrm>
          <a:prstGeom prst="rect">
            <a:avLst/>
          </a:prstGeom>
        </p:spPr>
      </p:pic>
      <p:sp>
        <p:nvSpPr>
          <p:cNvPr id="13" name="Заголовок 17">
            <a:extLst>
              <a:ext uri="{FF2B5EF4-FFF2-40B4-BE49-F238E27FC236}">
                <a16:creationId xmlns:a16="http://schemas.microsoft.com/office/drawing/2014/main" id="{F0A7E869-D66C-3025-90A9-A07F6DDE11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88" y="602928"/>
            <a:ext cx="6887125" cy="13734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2975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Название темы </a:t>
            </a:r>
            <a:br>
              <a:rPr lang="ru-RU" dirty="0"/>
            </a:br>
            <a:r>
              <a:rPr lang="ru-RU" dirty="0"/>
              <a:t>на 3 строчки </a:t>
            </a:r>
            <a:br>
              <a:rPr lang="ru-RU" dirty="0"/>
            </a:br>
            <a:r>
              <a:rPr lang="ru-RU" dirty="0"/>
              <a:t>48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787444-0B2E-7F71-BA11-369E77918B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688" y="2294588"/>
            <a:ext cx="4587612" cy="2289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88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Имя Фамилия в 1 строку</a:t>
            </a:r>
            <a:r>
              <a:rPr lang="en-US" dirty="0"/>
              <a:t> 24pt</a:t>
            </a:r>
            <a:endParaRPr lang="en-RU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7F3F0F-E424-A105-714A-28198645F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688" y="2707062"/>
            <a:ext cx="4587612" cy="1526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92" b="0" i="0">
                <a:solidFill>
                  <a:schemeClr val="bg1"/>
                </a:solidFill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Должность, сервис</a:t>
            </a:r>
            <a:r>
              <a:rPr lang="en-US" dirty="0"/>
              <a:t> 16pt</a:t>
            </a:r>
            <a:endParaRPr lang="en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95244C-78F1-4C00-9824-B526606FC09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4611" y="3899033"/>
            <a:ext cx="746488" cy="9051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33496C-54DA-4AEC-AFF8-29259EA0392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4192" y="3996747"/>
            <a:ext cx="1397165" cy="747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7790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155">
          <p15:clr>
            <a:srgbClr val="FBAE40"/>
          </p15:clr>
        </p15:guide>
        <p15:guide id="3" orient="horz" pos="389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D2D758-BF9D-DDF8-A04D-D6AEED5B2573}"/>
              </a:ext>
            </a:extLst>
          </p:cNvPr>
          <p:cNvSpPr/>
          <p:nvPr userDrawn="1"/>
        </p:nvSpPr>
        <p:spPr>
          <a:xfrm>
            <a:off x="0" y="0"/>
            <a:ext cx="75565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ECBD5-97F7-15D5-BBBE-C272C1C4F371}"/>
              </a:ext>
            </a:extLst>
          </p:cNvPr>
          <p:cNvSpPr txBox="1"/>
          <p:nvPr userDrawn="1"/>
        </p:nvSpPr>
        <p:spPr>
          <a:xfrm>
            <a:off x="371850" y="3613345"/>
            <a:ext cx="2647871" cy="915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975" b="1" i="0" dirty="0">
                <a:solidFill>
                  <a:schemeClr val="bg1"/>
                </a:solidFill>
                <a:latin typeface="Futura PT Bold" panose="020B0502020204020303" pitchFamily="34" charset="0"/>
              </a:rPr>
              <a:t>Спасибо за 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2377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33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213360"/>
            <a:ext cx="6806565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1226820"/>
            <a:ext cx="6806565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4960620"/>
            <a:ext cx="2420112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tsttomsk@mail.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1256B-54D7-18A5-1A20-BBEFBF7C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5" y="355550"/>
            <a:ext cx="6534382" cy="1030347"/>
          </a:xfrm>
        </p:spPr>
        <p:txBody>
          <a:bodyPr anchor="t"/>
          <a:lstStyle/>
          <a:p>
            <a:pPr algn="ctr"/>
            <a:r>
              <a:rPr lang="ru-RU" sz="992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Бюджетное профессиональное образовательное учреждение Удмуртской Республики</a:t>
            </a:r>
            <a:br>
              <a:rPr lang="ru-RU" sz="992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992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«Ижевский торгово-экономический техникум»</a:t>
            </a:r>
            <a:br>
              <a:rPr lang="ru-RU" sz="992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992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Базовая профессиональная образовательная организация</a:t>
            </a:r>
            <a:br>
              <a:rPr lang="ru-RU" sz="992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992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Ресурсный учебно-методический центр среднего профессионального образования</a:t>
            </a:r>
            <a:br>
              <a:rPr lang="ru-RU" sz="992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992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Удмуртской Республики</a:t>
            </a:r>
            <a:br>
              <a:rPr lang="ru-RU" sz="173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RU" sz="1735" dirty="0">
              <a:latin typeface="Century Gothic" panose="020B050202020202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5C4926-AD79-4A83-9DEE-489E0387A3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0250" y="1287582"/>
            <a:ext cx="5837446" cy="1030282"/>
          </a:xfrm>
        </p:spPr>
        <p:txBody>
          <a:bodyPr/>
          <a:lstStyle/>
          <a:p>
            <a:pPr algn="ctr"/>
            <a:r>
              <a:rPr lang="ru-RU" sz="111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ПРАКТИКА</a:t>
            </a:r>
            <a:br>
              <a:rPr lang="ru-RU" sz="111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111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организации и проведения республиканской профориентационной, обучающей </a:t>
            </a:r>
            <a:br>
              <a:rPr lang="ru-RU" sz="111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111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и оздоровительной лагерной смены для победителей  (призеров, участников) чемпионатов профессионального мастерства </a:t>
            </a:r>
            <a:br>
              <a:rPr lang="ru-RU" sz="111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111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среди людей с инвалидностью и ограниченными возможностями здоровья «</a:t>
            </a:r>
            <a:r>
              <a:rPr lang="ru-RU" sz="1116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Абилимпикс</a:t>
            </a:r>
            <a:r>
              <a:rPr lang="ru-RU" sz="111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»</a:t>
            </a:r>
            <a:br>
              <a:rPr lang="ru-RU" sz="111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endParaRPr lang="ru-RU" sz="111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1D5391-CA58-4BD9-B0EA-5DFE103EF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2590800"/>
            <a:ext cx="2843364" cy="820481"/>
          </a:xfrm>
        </p:spPr>
        <p:txBody>
          <a:bodyPr/>
          <a:lstStyle/>
          <a:p>
            <a:r>
              <a:rPr lang="ru-RU" sz="868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Исполнители:</a:t>
            </a:r>
          </a:p>
          <a:p>
            <a:r>
              <a:rPr lang="ru-RU" sz="868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Жаворонкова Татьяна </a:t>
            </a:r>
            <a:r>
              <a:rPr lang="ru-RU" sz="868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Зеликовна</a:t>
            </a:r>
            <a:r>
              <a:rPr lang="ru-RU" sz="868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ru-RU" sz="868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Злобина Валентина Леонидовна,</a:t>
            </a:r>
          </a:p>
          <a:p>
            <a:r>
              <a:rPr lang="ru-RU" sz="868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Пономарева Ольга Александровна, </a:t>
            </a:r>
          </a:p>
          <a:p>
            <a:r>
              <a:rPr lang="ru-RU" sz="868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Трегубова Галина Аркадьевна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04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547B92-D0E9-4774-8AC9-5B819A1219BA}"/>
              </a:ext>
            </a:extLst>
          </p:cNvPr>
          <p:cNvSpPr txBox="1"/>
          <p:nvPr/>
        </p:nvSpPr>
        <p:spPr>
          <a:xfrm>
            <a:off x="4540250" y="2971800"/>
            <a:ext cx="16764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spcBef>
                <a:spcPts val="350"/>
              </a:spcBef>
            </a:pPr>
            <a:r>
              <a:rPr lang="ru-RU" sz="12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Жаворонкова Т.З., Злобина В.Л	      Трегубова Г.А., Пономарева О.А.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403974-98C6-419C-BA2D-D32A50492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4" t="80550" r="51443" b="13402"/>
          <a:stretch/>
        </p:blipFill>
        <p:spPr bwMode="auto">
          <a:xfrm>
            <a:off x="4540250" y="4114800"/>
            <a:ext cx="2488676" cy="41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0007"/>
            <a:ext cx="7560309" cy="288290"/>
          </a:xfrm>
          <a:custGeom>
            <a:avLst/>
            <a:gdLst/>
            <a:ahLst/>
            <a:cxnLst/>
            <a:rect l="l" t="t" r="r" b="b"/>
            <a:pathLst>
              <a:path w="7560309" h="288289">
                <a:moveTo>
                  <a:pt x="0" y="287997"/>
                </a:moveTo>
                <a:lnTo>
                  <a:pt x="7560005" y="287997"/>
                </a:lnTo>
                <a:lnTo>
                  <a:pt x="7560005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1300" y="112840"/>
            <a:ext cx="24835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70" dirty="0">
                <a:solidFill>
                  <a:srgbClr val="283583"/>
                </a:solidFill>
                <a:latin typeface="Arial"/>
                <a:cs typeface="Arial"/>
              </a:rPr>
              <a:t>Содержание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70384"/>
            <a:ext cx="207010" cy="115416"/>
          </a:xfrm>
          <a:prstGeom prst="rect">
            <a:avLst/>
          </a:prstGeom>
          <a:solidFill>
            <a:srgbClr val="9BC588"/>
          </a:solidFill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935"/>
              </a:lnSpc>
            </a:pPr>
            <a:r>
              <a:rPr lang="ru-RU" sz="800" dirty="0">
                <a:latin typeface="Arial"/>
                <a:cs typeface="Arial"/>
              </a:rPr>
              <a:t>3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101" y="951384"/>
            <a:ext cx="207010" cy="115416"/>
          </a:xfrm>
          <a:prstGeom prst="rect">
            <a:avLst/>
          </a:prstGeom>
          <a:solidFill>
            <a:srgbClr val="9BC58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35"/>
              </a:lnSpc>
            </a:pPr>
            <a:r>
              <a:rPr lang="ru-RU" sz="800" dirty="0">
                <a:latin typeface="Arial"/>
                <a:cs typeface="Arial"/>
              </a:rPr>
              <a:t>4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1332384"/>
            <a:ext cx="207010" cy="115416"/>
          </a:xfrm>
          <a:prstGeom prst="rect">
            <a:avLst/>
          </a:prstGeom>
          <a:solidFill>
            <a:srgbClr val="9BC58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35"/>
              </a:lnSpc>
            </a:pPr>
            <a:r>
              <a:rPr lang="ru-RU" sz="800" dirty="0">
                <a:latin typeface="Arial"/>
                <a:cs typeface="Arial"/>
              </a:rPr>
              <a:t>5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1713384"/>
            <a:ext cx="207010" cy="115416"/>
          </a:xfrm>
          <a:prstGeom prst="rect">
            <a:avLst/>
          </a:prstGeom>
          <a:solidFill>
            <a:srgbClr val="9BC58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35"/>
              </a:lnSpc>
            </a:pPr>
            <a:r>
              <a:rPr lang="ru-RU" sz="800" dirty="0">
                <a:latin typeface="Arial"/>
                <a:cs typeface="Arial"/>
              </a:rPr>
              <a:t>6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2170584"/>
            <a:ext cx="207010" cy="115416"/>
          </a:xfrm>
          <a:prstGeom prst="rect">
            <a:avLst/>
          </a:prstGeom>
          <a:solidFill>
            <a:srgbClr val="9BC58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35"/>
              </a:lnSpc>
            </a:pPr>
            <a:r>
              <a:rPr lang="ru-RU" sz="800" b="1" spc="60" dirty="0">
                <a:latin typeface="Arial"/>
                <a:cs typeface="Arial"/>
              </a:rPr>
              <a:t>7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101" y="2627784"/>
            <a:ext cx="207010" cy="115416"/>
          </a:xfrm>
          <a:prstGeom prst="rect">
            <a:avLst/>
          </a:prstGeom>
          <a:solidFill>
            <a:srgbClr val="9BC588"/>
          </a:solidFill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935"/>
              </a:lnSpc>
            </a:pPr>
            <a:r>
              <a:rPr lang="ru-RU" sz="800" dirty="0">
                <a:latin typeface="Arial"/>
                <a:cs typeface="Arial"/>
              </a:rPr>
              <a:t>8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3161184"/>
            <a:ext cx="207010" cy="115416"/>
          </a:xfrm>
          <a:prstGeom prst="rect">
            <a:avLst/>
          </a:prstGeom>
          <a:solidFill>
            <a:srgbClr val="9BC588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935"/>
              </a:lnSpc>
            </a:pPr>
            <a:r>
              <a:rPr lang="ru-RU" sz="800" dirty="0">
                <a:latin typeface="Arial"/>
                <a:cs typeface="Arial"/>
              </a:rPr>
              <a:t>9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309" y="446394"/>
            <a:ext cx="60775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600" spc="15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Введение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309" y="884189"/>
            <a:ext cx="62045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spc="-10" dirty="0">
                <a:solidFill>
                  <a:srgbClr val="32468D"/>
                </a:solidFill>
                <a:latin typeface="Arial" pitchFamily="34" charset="0"/>
                <a:cs typeface="Arial" pitchFamily="34" charset="0"/>
              </a:rPr>
              <a:t>Показатели программы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309" y="1200063"/>
            <a:ext cx="62903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600" spc="-10" dirty="0">
                <a:solidFill>
                  <a:srgbClr val="32468D"/>
                </a:solidFill>
                <a:latin typeface="Arial" pitchFamily="34" charset="0"/>
                <a:cs typeface="Arial" pitchFamily="34" charset="0"/>
              </a:rPr>
              <a:t>Цель программы</a:t>
            </a:r>
            <a:endParaRPr sz="1600" spc="-10" dirty="0">
              <a:solidFill>
                <a:srgbClr val="32468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309" y="1637858"/>
            <a:ext cx="61963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ru-RU" sz="1600" spc="-10" dirty="0">
                <a:solidFill>
                  <a:srgbClr val="32468D"/>
                </a:solidFill>
                <a:latin typeface="Arial" pitchFamily="34" charset="0"/>
                <a:cs typeface="Arial" pitchFamily="34" charset="0"/>
              </a:rPr>
              <a:t>Целевая аудитория</a:t>
            </a:r>
            <a:endParaRPr sz="1600" spc="-10" dirty="0">
              <a:solidFill>
                <a:srgbClr val="32468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309" y="2075652"/>
            <a:ext cx="63442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600" spc="-10" dirty="0">
                <a:solidFill>
                  <a:srgbClr val="32468D"/>
                </a:solidFill>
                <a:latin typeface="Arial" pitchFamily="34" charset="0"/>
                <a:cs typeface="Arial" pitchFamily="34" charset="0"/>
              </a:rPr>
              <a:t>Механизмы реализации программы</a:t>
            </a:r>
            <a:endParaRPr sz="1600" spc="-10" dirty="0">
              <a:solidFill>
                <a:srgbClr val="32468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309" y="2513446"/>
            <a:ext cx="63328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ru-RU" sz="1600" spc="-10" dirty="0">
                <a:solidFill>
                  <a:srgbClr val="32468D"/>
                </a:solidFill>
                <a:latin typeface="Arial" pitchFamily="34" charset="0"/>
                <a:cs typeface="Arial" pitchFamily="34" charset="0"/>
              </a:rPr>
              <a:t>Методическое обеспечение программы</a:t>
            </a:r>
            <a:endParaRPr sz="1600" spc="-10" dirty="0">
              <a:solidFill>
                <a:srgbClr val="32468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1309" y="3073161"/>
            <a:ext cx="62763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600" spc="-10" dirty="0">
                <a:solidFill>
                  <a:srgbClr val="32468D"/>
                </a:solidFill>
                <a:latin typeface="Arial" pitchFamily="34" charset="0"/>
                <a:cs typeface="Arial" pitchFamily="34" charset="0"/>
              </a:rPr>
              <a:t>Результаты программы</a:t>
            </a:r>
            <a:endParaRPr sz="1600" spc="-10" dirty="0">
              <a:solidFill>
                <a:srgbClr val="32468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4399" y="0"/>
            <a:ext cx="346075" cy="475615"/>
          </a:xfrm>
          <a:custGeom>
            <a:avLst/>
            <a:gdLst/>
            <a:ahLst/>
            <a:cxnLst/>
            <a:rect l="l" t="t" r="r" b="b"/>
            <a:pathLst>
              <a:path w="346075" h="475615">
                <a:moveTo>
                  <a:pt x="0" y="475208"/>
                </a:moveTo>
                <a:lnTo>
                  <a:pt x="345605" y="475208"/>
                </a:lnTo>
                <a:lnTo>
                  <a:pt x="345605" y="0"/>
                </a:lnTo>
                <a:lnTo>
                  <a:pt x="0" y="0"/>
                </a:lnTo>
                <a:lnTo>
                  <a:pt x="0" y="475208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44426" y="182053"/>
            <a:ext cx="857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25" dirty="0">
                <a:solidFill>
                  <a:srgbClr val="32468D"/>
                </a:solidFill>
                <a:latin typeface="Arial"/>
                <a:cs typeface="Arial"/>
              </a:rPr>
              <a:t>3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040007"/>
            <a:ext cx="7560309" cy="288290"/>
          </a:xfrm>
          <a:custGeom>
            <a:avLst/>
            <a:gdLst/>
            <a:ahLst/>
            <a:cxnLst/>
            <a:rect l="l" t="t" r="r" b="b"/>
            <a:pathLst>
              <a:path w="7560309" h="288289">
                <a:moveTo>
                  <a:pt x="0" y="287997"/>
                </a:moveTo>
                <a:lnTo>
                  <a:pt x="7560005" y="287997"/>
                </a:lnTo>
                <a:lnTo>
                  <a:pt x="7560005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526" y="427452"/>
            <a:ext cx="6859270" cy="47132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7050" algn="just">
              <a:lnSpc>
                <a:spcPct val="150000"/>
              </a:lnSpc>
              <a:spcBef>
                <a:spcPts val="100"/>
              </a:spcBef>
            </a:pP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Одной из наиболее интересных и привлекательных форм оказания </a:t>
            </a:r>
            <a:r>
              <a:rPr lang="ru-RU" sz="1200" spc="15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профориентационной</a:t>
            </a: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поддержки обучающимся с ОВЗ и инвалидностью в процессе выбора ими самоопределения и выбора профиля обучения и сферы будущей профессиональной деятельности является организация и проведение республиканской </a:t>
            </a:r>
            <a:r>
              <a:rPr lang="ru-RU" sz="1200" spc="15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профориентационной</a:t>
            </a: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обучающей и оздоровительной лагерной смены для победителей, призеров, участников чемпионатов профессионального мастерства среди людей с инвалидностью и ограниченными возможностями здоровья «</a:t>
            </a:r>
            <a:r>
              <a:rPr lang="ru-RU" sz="1200" spc="15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».</a:t>
            </a:r>
          </a:p>
          <a:p>
            <a:pPr marL="12700" marR="5080" indent="527050" algn="just">
              <a:lnSpc>
                <a:spcPct val="150000"/>
              </a:lnSpc>
              <a:spcBef>
                <a:spcPts val="100"/>
              </a:spcBef>
            </a:pP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Актуальность данной темы подтверждается Планом работы (Дорожной картой) реализации проектов и программ развития движения «</a:t>
            </a:r>
            <a:r>
              <a:rPr lang="ru-RU" sz="1200" spc="15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 на территории Удмуртской Республики на период 2021-2023 </a:t>
            </a:r>
            <a:r>
              <a:rPr lang="ru-RU" sz="1200" spc="15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г.г</a:t>
            </a: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., согласованной руководителем Национального центра «</a:t>
            </a:r>
            <a:r>
              <a:rPr lang="ru-RU" sz="1200" spc="15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 и утвержденной Главой Удмуртской Республики А.В. </a:t>
            </a:r>
            <a:r>
              <a:rPr lang="ru-RU" sz="1200" spc="15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Бречаловым</a:t>
            </a: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2700" marR="5080" indent="527050" algn="just">
              <a:lnSpc>
                <a:spcPct val="150000"/>
              </a:lnSpc>
              <a:spcBef>
                <a:spcPts val="100"/>
              </a:spcBef>
            </a:pP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Активное участие в лагерных сменах участников чемпионатов «</a:t>
            </a:r>
            <a:r>
              <a:rPr lang="ru-RU" sz="1200" spc="15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 решает вопросы не только их профессиональной ориентации, </a:t>
            </a:r>
            <a:r>
              <a:rPr lang="ru-RU" sz="1200" spc="15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профнавигации</a:t>
            </a: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получения знаний о профессиях, специальностях, востребованных на региональном рынке труда, а также вопросы социализации, оздоровления и реабилитации победителей, призеров, участников чемпионатов «</a:t>
            </a:r>
            <a:r>
              <a:rPr lang="ru-RU" sz="1200" spc="15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200" spc="1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7300" y="115239"/>
            <a:ext cx="711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40" dirty="0">
                <a:solidFill>
                  <a:srgbClr val="283583"/>
                </a:solidFill>
                <a:latin typeface="Arial"/>
                <a:cs typeface="Arial"/>
              </a:rPr>
              <a:t>Вв</a:t>
            </a:r>
            <a:r>
              <a:rPr sz="1000" b="1" spc="25" dirty="0">
                <a:solidFill>
                  <a:srgbClr val="283583"/>
                </a:solidFill>
                <a:latin typeface="Arial"/>
                <a:cs typeface="Arial"/>
              </a:rPr>
              <a:t>е</a:t>
            </a:r>
            <a:r>
              <a:rPr sz="1000" b="1" spc="85" dirty="0">
                <a:solidFill>
                  <a:srgbClr val="283583"/>
                </a:solidFill>
                <a:latin typeface="Arial"/>
                <a:cs typeface="Arial"/>
              </a:rPr>
              <a:t>дение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0" y="0"/>
            <a:ext cx="346075" cy="475615"/>
          </a:xfrm>
          <a:custGeom>
            <a:avLst/>
            <a:gdLst/>
            <a:ahLst/>
            <a:cxnLst/>
            <a:rect l="l" t="t" r="r" b="b"/>
            <a:pathLst>
              <a:path w="346075" h="475615">
                <a:moveTo>
                  <a:pt x="0" y="475208"/>
                </a:moveTo>
                <a:lnTo>
                  <a:pt x="345605" y="475208"/>
                </a:lnTo>
                <a:lnTo>
                  <a:pt x="345605" y="0"/>
                </a:lnTo>
                <a:lnTo>
                  <a:pt x="0" y="0"/>
                </a:lnTo>
                <a:lnTo>
                  <a:pt x="0" y="475208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25098" y="182053"/>
            <a:ext cx="958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800" b="1" spc="105" dirty="0">
                <a:solidFill>
                  <a:srgbClr val="32468D"/>
                </a:solidFill>
                <a:latin typeface="Arial"/>
                <a:cs typeface="Arial"/>
              </a:rPr>
              <a:t>3</a:t>
            </a:r>
            <a:endParaRPr lang="ru-RU"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46075" cy="475615"/>
          </a:xfrm>
          <a:custGeom>
            <a:avLst/>
            <a:gdLst/>
            <a:ahLst/>
            <a:cxnLst/>
            <a:rect l="l" t="t" r="r" b="b"/>
            <a:pathLst>
              <a:path w="346075" h="475615">
                <a:moveTo>
                  <a:pt x="0" y="475208"/>
                </a:moveTo>
                <a:lnTo>
                  <a:pt x="345605" y="475208"/>
                </a:lnTo>
                <a:lnTo>
                  <a:pt x="345605" y="0"/>
                </a:lnTo>
                <a:lnTo>
                  <a:pt x="0" y="0"/>
                </a:lnTo>
                <a:lnTo>
                  <a:pt x="0" y="475208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98" y="182053"/>
            <a:ext cx="958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800" b="1" spc="105" dirty="0">
                <a:solidFill>
                  <a:srgbClr val="32468D"/>
                </a:solidFill>
                <a:latin typeface="Arial"/>
                <a:cs typeface="Arial"/>
              </a:rPr>
              <a:t>4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040007"/>
            <a:ext cx="7560309" cy="288290"/>
          </a:xfrm>
          <a:custGeom>
            <a:avLst/>
            <a:gdLst/>
            <a:ahLst/>
            <a:cxnLst/>
            <a:rect l="l" t="t" r="r" b="b"/>
            <a:pathLst>
              <a:path w="7560309" h="288289">
                <a:moveTo>
                  <a:pt x="0" y="287997"/>
                </a:moveTo>
                <a:lnTo>
                  <a:pt x="7560005" y="287997"/>
                </a:lnTo>
                <a:lnTo>
                  <a:pt x="7560005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86489"/>
            <a:ext cx="6005198" cy="137858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/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Удмуртской Республики «Ижевский торгово-экономический техникум»</a:t>
            </a:r>
          </a:p>
          <a:p>
            <a:pPr marL="12700"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Тема конкурсной работы: 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Практика по организации и проведению республиканской 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профориентационной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, обучающей и оздоровительной лагерной смены для победителей  (призеров, участников) чемпионатов профессионального инвалидностью и ограниченными возможностями здоровья «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»</a:t>
            </a:r>
            <a:br>
              <a:rPr lang="ru-RU" sz="600" b="1" dirty="0">
                <a:solidFill>
                  <a:srgbClr val="0E34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</a:b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Фамилия, имя, отчество конкурсанта(</a:t>
            </a:r>
            <a:r>
              <a:rPr lang="ru-RU" sz="1000" b="1" spc="60" dirty="0" err="1">
                <a:solidFill>
                  <a:srgbClr val="283583"/>
                </a:solidFill>
                <a:latin typeface="Arial"/>
                <a:cs typeface="Arial"/>
              </a:rPr>
              <a:t>ов</a:t>
            </a: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):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 Жаворонкова Т.З., Злобина В.Л., </a:t>
            </a:r>
          </a:p>
          <a:p>
            <a:pPr marL="12700">
              <a:spcBef>
                <a:spcPts val="350"/>
              </a:spcBef>
            </a:pP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			      Трегубова Г.А., Пономарева О.А.</a:t>
            </a:r>
            <a:endParaRPr sz="1000" spc="60" dirty="0">
              <a:solidFill>
                <a:srgbClr val="28358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515" y="1828800"/>
            <a:ext cx="30155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000" b="1" cap="all" spc="25" dirty="0">
                <a:latin typeface="Arial"/>
                <a:cs typeface="Arial"/>
              </a:rPr>
              <a:t>Показатели программы</a:t>
            </a:r>
            <a:endParaRPr lang="ru-RU" sz="1000" cap="all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2416" y="1797976"/>
            <a:ext cx="299656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УСЛОВИЯ И НЕОБХОДИМЫЕ РЕСУРСЫ</a:t>
            </a:r>
          </a:p>
          <a:p>
            <a:pPr marL="12700" marR="5080">
              <a:spcBef>
                <a:spcPts val="100"/>
              </a:spcBef>
            </a:pPr>
            <a:r>
              <a:rPr lang="ru-RU" sz="1000" spc="25" dirty="0">
                <a:latin typeface="Verdana"/>
                <a:cs typeface="Verdana"/>
              </a:rPr>
              <a:t>Текст, текст, текст…</a:t>
            </a:r>
          </a:p>
          <a:p>
            <a:pPr marL="12700" marR="5080">
              <a:spcBef>
                <a:spcPts val="100"/>
              </a:spcBef>
            </a:pPr>
            <a:endParaRPr lang="ru-RU" sz="1000" spc="25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РЕАЛИЗАЦИИ</a:t>
            </a:r>
          </a:p>
          <a:p>
            <a:pPr marL="12700" marR="5080">
              <a:spcBef>
                <a:spcPts val="100"/>
              </a:spcBef>
            </a:pPr>
            <a:r>
              <a:rPr lang="ru-RU" sz="1000" spc="25" dirty="0">
                <a:latin typeface="Verdana"/>
                <a:cs typeface="Verdana"/>
              </a:rPr>
              <a:t>Текст, текст, текст…</a:t>
            </a:r>
            <a:endParaRPr lang="en-US" sz="1000" spc="25" dirty="0">
              <a:latin typeface="Verdana"/>
              <a:cs typeface="Verdana"/>
            </a:endParaRPr>
          </a:p>
          <a:p>
            <a:pPr marL="12700" marR="5080">
              <a:spcBef>
                <a:spcPts val="100"/>
              </a:spcBef>
            </a:pPr>
            <a:endParaRPr lang="en-US" sz="1000" spc="25" dirty="0">
              <a:latin typeface="Verdana"/>
              <a:cs typeface="Verdana"/>
            </a:endParaRPr>
          </a:p>
          <a:p>
            <a:pPr marL="12700" marR="5080">
              <a:spcBef>
                <a:spcPts val="100"/>
              </a:spcBef>
            </a:pPr>
            <a:endParaRPr lang="ru-RU" sz="1000" b="1" spc="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7670" y="139255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56248" y="44996"/>
                </a:moveTo>
                <a:lnTo>
                  <a:pt x="45008" y="44996"/>
                </a:lnTo>
                <a:lnTo>
                  <a:pt x="27490" y="48533"/>
                </a:lnTo>
                <a:lnTo>
                  <a:pt x="13184" y="58180"/>
                </a:lnTo>
                <a:lnTo>
                  <a:pt x="3537" y="72487"/>
                </a:lnTo>
                <a:lnTo>
                  <a:pt x="0" y="90004"/>
                </a:lnTo>
                <a:lnTo>
                  <a:pt x="0" y="314998"/>
                </a:lnTo>
                <a:lnTo>
                  <a:pt x="3537" y="332513"/>
                </a:lnTo>
                <a:lnTo>
                  <a:pt x="13184" y="346816"/>
                </a:lnTo>
                <a:lnTo>
                  <a:pt x="27490" y="356458"/>
                </a:lnTo>
                <a:lnTo>
                  <a:pt x="45008" y="359994"/>
                </a:lnTo>
                <a:lnTo>
                  <a:pt x="314998" y="359994"/>
                </a:lnTo>
                <a:lnTo>
                  <a:pt x="332515" y="356458"/>
                </a:lnTo>
                <a:lnTo>
                  <a:pt x="346822" y="346816"/>
                </a:lnTo>
                <a:lnTo>
                  <a:pt x="353104" y="337502"/>
                </a:lnTo>
                <a:lnTo>
                  <a:pt x="45008" y="337502"/>
                </a:lnTo>
                <a:lnTo>
                  <a:pt x="36257" y="335732"/>
                </a:lnTo>
                <a:lnTo>
                  <a:pt x="29103" y="330908"/>
                </a:lnTo>
                <a:lnTo>
                  <a:pt x="24275" y="323754"/>
                </a:lnTo>
                <a:lnTo>
                  <a:pt x="22504" y="314998"/>
                </a:lnTo>
                <a:lnTo>
                  <a:pt x="22504" y="135001"/>
                </a:lnTo>
                <a:lnTo>
                  <a:pt x="24275" y="126255"/>
                </a:lnTo>
                <a:lnTo>
                  <a:pt x="29103" y="119100"/>
                </a:lnTo>
                <a:lnTo>
                  <a:pt x="36257" y="114269"/>
                </a:lnTo>
                <a:lnTo>
                  <a:pt x="45008" y="112496"/>
                </a:lnTo>
                <a:lnTo>
                  <a:pt x="360006" y="112496"/>
                </a:lnTo>
                <a:lnTo>
                  <a:pt x="360006" y="90004"/>
                </a:lnTo>
                <a:lnTo>
                  <a:pt x="357734" y="78752"/>
                </a:lnTo>
                <a:lnTo>
                  <a:pt x="78752" y="78752"/>
                </a:lnTo>
                <a:lnTo>
                  <a:pt x="70001" y="76979"/>
                </a:lnTo>
                <a:lnTo>
                  <a:pt x="62847" y="72148"/>
                </a:lnTo>
                <a:lnTo>
                  <a:pt x="58019" y="64993"/>
                </a:lnTo>
                <a:lnTo>
                  <a:pt x="56248" y="56248"/>
                </a:lnTo>
                <a:lnTo>
                  <a:pt x="56248" y="44996"/>
                </a:lnTo>
                <a:close/>
              </a:path>
              <a:path w="360044" h="360044">
                <a:moveTo>
                  <a:pt x="360006" y="112496"/>
                </a:moveTo>
                <a:lnTo>
                  <a:pt x="314998" y="112496"/>
                </a:lnTo>
                <a:lnTo>
                  <a:pt x="323754" y="114269"/>
                </a:lnTo>
                <a:lnTo>
                  <a:pt x="330908" y="119100"/>
                </a:lnTo>
                <a:lnTo>
                  <a:pt x="335732" y="126255"/>
                </a:lnTo>
                <a:lnTo>
                  <a:pt x="337502" y="135001"/>
                </a:lnTo>
                <a:lnTo>
                  <a:pt x="337502" y="314998"/>
                </a:lnTo>
                <a:lnTo>
                  <a:pt x="335732" y="323754"/>
                </a:lnTo>
                <a:lnTo>
                  <a:pt x="330908" y="330908"/>
                </a:lnTo>
                <a:lnTo>
                  <a:pt x="323754" y="335732"/>
                </a:lnTo>
                <a:lnTo>
                  <a:pt x="314998" y="337502"/>
                </a:lnTo>
                <a:lnTo>
                  <a:pt x="353104" y="337502"/>
                </a:lnTo>
                <a:lnTo>
                  <a:pt x="356469" y="332513"/>
                </a:lnTo>
                <a:lnTo>
                  <a:pt x="360006" y="314998"/>
                </a:lnTo>
                <a:lnTo>
                  <a:pt x="360006" y="112496"/>
                </a:lnTo>
                <a:close/>
              </a:path>
              <a:path w="360044" h="360044">
                <a:moveTo>
                  <a:pt x="189953" y="158495"/>
                </a:moveTo>
                <a:lnTo>
                  <a:pt x="180111" y="158495"/>
                </a:lnTo>
                <a:lnTo>
                  <a:pt x="160134" y="198983"/>
                </a:lnTo>
                <a:lnTo>
                  <a:pt x="157518" y="200875"/>
                </a:lnTo>
                <a:lnTo>
                  <a:pt x="112852" y="207365"/>
                </a:lnTo>
                <a:lnTo>
                  <a:pt x="109804" y="216738"/>
                </a:lnTo>
                <a:lnTo>
                  <a:pt x="142125" y="248246"/>
                </a:lnTo>
                <a:lnTo>
                  <a:pt x="143128" y="251320"/>
                </a:lnTo>
                <a:lnTo>
                  <a:pt x="135496" y="295808"/>
                </a:lnTo>
                <a:lnTo>
                  <a:pt x="143459" y="301599"/>
                </a:lnTo>
                <a:lnTo>
                  <a:pt x="183413" y="280593"/>
                </a:lnTo>
                <a:lnTo>
                  <a:pt x="231958" y="280593"/>
                </a:lnTo>
                <a:lnTo>
                  <a:pt x="226936" y="251320"/>
                </a:lnTo>
                <a:lnTo>
                  <a:pt x="227939" y="248246"/>
                </a:lnTo>
                <a:lnTo>
                  <a:pt x="260261" y="216738"/>
                </a:lnTo>
                <a:lnTo>
                  <a:pt x="257213" y="207365"/>
                </a:lnTo>
                <a:lnTo>
                  <a:pt x="212547" y="200875"/>
                </a:lnTo>
                <a:lnTo>
                  <a:pt x="209930" y="198983"/>
                </a:lnTo>
                <a:lnTo>
                  <a:pt x="189953" y="158495"/>
                </a:lnTo>
                <a:close/>
              </a:path>
              <a:path w="360044" h="360044">
                <a:moveTo>
                  <a:pt x="231958" y="280593"/>
                </a:moveTo>
                <a:lnTo>
                  <a:pt x="186651" y="280593"/>
                </a:lnTo>
                <a:lnTo>
                  <a:pt x="226606" y="301599"/>
                </a:lnTo>
                <a:lnTo>
                  <a:pt x="234568" y="295808"/>
                </a:lnTo>
                <a:lnTo>
                  <a:pt x="231958" y="280593"/>
                </a:lnTo>
                <a:close/>
              </a:path>
              <a:path w="360044" h="360044">
                <a:moveTo>
                  <a:pt x="236258" y="44996"/>
                </a:moveTo>
                <a:lnTo>
                  <a:pt x="123748" y="44996"/>
                </a:lnTo>
                <a:lnTo>
                  <a:pt x="123748" y="56248"/>
                </a:lnTo>
                <a:lnTo>
                  <a:pt x="121977" y="64993"/>
                </a:lnTo>
                <a:lnTo>
                  <a:pt x="117151" y="72148"/>
                </a:lnTo>
                <a:lnTo>
                  <a:pt x="110000" y="76979"/>
                </a:lnTo>
                <a:lnTo>
                  <a:pt x="101257" y="78752"/>
                </a:lnTo>
                <a:lnTo>
                  <a:pt x="258749" y="78752"/>
                </a:lnTo>
                <a:lnTo>
                  <a:pt x="250006" y="76979"/>
                </a:lnTo>
                <a:lnTo>
                  <a:pt x="242855" y="72148"/>
                </a:lnTo>
                <a:lnTo>
                  <a:pt x="238029" y="64993"/>
                </a:lnTo>
                <a:lnTo>
                  <a:pt x="236258" y="56248"/>
                </a:lnTo>
                <a:lnTo>
                  <a:pt x="236258" y="44996"/>
                </a:lnTo>
                <a:close/>
              </a:path>
              <a:path w="360044" h="360044">
                <a:moveTo>
                  <a:pt x="314998" y="44996"/>
                </a:moveTo>
                <a:lnTo>
                  <a:pt x="303758" y="44996"/>
                </a:lnTo>
                <a:lnTo>
                  <a:pt x="303758" y="56248"/>
                </a:lnTo>
                <a:lnTo>
                  <a:pt x="301985" y="64993"/>
                </a:lnTo>
                <a:lnTo>
                  <a:pt x="297154" y="72148"/>
                </a:lnTo>
                <a:lnTo>
                  <a:pt x="289999" y="76979"/>
                </a:lnTo>
                <a:lnTo>
                  <a:pt x="281254" y="78752"/>
                </a:lnTo>
                <a:lnTo>
                  <a:pt x="357734" y="78752"/>
                </a:lnTo>
                <a:lnTo>
                  <a:pt x="356469" y="72487"/>
                </a:lnTo>
                <a:lnTo>
                  <a:pt x="346822" y="58180"/>
                </a:lnTo>
                <a:lnTo>
                  <a:pt x="332515" y="48533"/>
                </a:lnTo>
                <a:lnTo>
                  <a:pt x="314998" y="44996"/>
                </a:lnTo>
                <a:close/>
              </a:path>
              <a:path w="360044" h="360044">
                <a:moveTo>
                  <a:pt x="107467" y="0"/>
                </a:moveTo>
                <a:lnTo>
                  <a:pt x="72529" y="0"/>
                </a:lnTo>
                <a:lnTo>
                  <a:pt x="67500" y="5029"/>
                </a:lnTo>
                <a:lnTo>
                  <a:pt x="67500" y="62471"/>
                </a:lnTo>
                <a:lnTo>
                  <a:pt x="72529" y="67500"/>
                </a:lnTo>
                <a:lnTo>
                  <a:pt x="107467" y="67500"/>
                </a:lnTo>
                <a:lnTo>
                  <a:pt x="112496" y="62471"/>
                </a:lnTo>
                <a:lnTo>
                  <a:pt x="112496" y="5029"/>
                </a:lnTo>
                <a:lnTo>
                  <a:pt x="107467" y="0"/>
                </a:lnTo>
                <a:close/>
              </a:path>
              <a:path w="360044" h="360044">
                <a:moveTo>
                  <a:pt x="287477" y="0"/>
                </a:moveTo>
                <a:lnTo>
                  <a:pt x="252539" y="0"/>
                </a:lnTo>
                <a:lnTo>
                  <a:pt x="247497" y="5029"/>
                </a:lnTo>
                <a:lnTo>
                  <a:pt x="247497" y="62471"/>
                </a:lnTo>
                <a:lnTo>
                  <a:pt x="252539" y="67500"/>
                </a:lnTo>
                <a:lnTo>
                  <a:pt x="287477" y="67500"/>
                </a:lnTo>
                <a:lnTo>
                  <a:pt x="292506" y="62471"/>
                </a:lnTo>
                <a:lnTo>
                  <a:pt x="292506" y="5029"/>
                </a:lnTo>
                <a:lnTo>
                  <a:pt x="287477" y="0"/>
                </a:lnTo>
                <a:close/>
              </a:path>
            </a:pathLst>
          </a:custGeom>
          <a:solidFill>
            <a:srgbClr val="6EAB50">
              <a:alpha val="6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850" y="1468827"/>
            <a:ext cx="360862" cy="359973"/>
          </a:xfrm>
          <a:prstGeom prst="rect">
            <a:avLst/>
          </a:prstGeom>
        </p:spPr>
      </p:pic>
      <p:sp>
        <p:nvSpPr>
          <p:cNvPr id="26" name="object 5">
            <a:extLst>
              <a:ext uri="{FF2B5EF4-FFF2-40B4-BE49-F238E27FC236}">
                <a16:creationId xmlns:a16="http://schemas.microsoft.com/office/drawing/2014/main" id="{95F3E8D5-F732-4C5D-BF51-A9AD71E2FA70}"/>
              </a:ext>
            </a:extLst>
          </p:cNvPr>
          <p:cNvSpPr txBox="1"/>
          <p:nvPr/>
        </p:nvSpPr>
        <p:spPr>
          <a:xfrm>
            <a:off x="6449698" y="82667"/>
            <a:ext cx="1062352" cy="19877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Номинация 1.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27" name="object 23">
            <a:extLst>
              <a:ext uri="{FF2B5EF4-FFF2-40B4-BE49-F238E27FC236}">
                <a16:creationId xmlns:a16="http://schemas.microsoft.com/office/drawing/2014/main" id="{97CA8DD8-65B7-4373-829E-414A6069681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780" y="281439"/>
            <a:ext cx="661670" cy="550088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04417"/>
              </p:ext>
            </p:extLst>
          </p:nvPr>
        </p:nvGraphicFramePr>
        <p:xfrm>
          <a:off x="444500" y="2078045"/>
          <a:ext cx="6994836" cy="2587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Количественные показатели</a:t>
                      </a:r>
                      <a:endParaRPr lang="ru-RU" sz="8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48" marR="628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Качественные показатели</a:t>
                      </a:r>
                      <a:endParaRPr lang="ru-RU" sz="9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48" marR="6284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Количество участников Лагерных смен</a:t>
                      </a:r>
                      <a:endParaRPr lang="ru-RU" sz="8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48" marR="6284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Повышение уровня самооценки участников</a:t>
                      </a:r>
                      <a:endParaRPr lang="ru-RU" sz="9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48" marR="6284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3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Количество проведенных </a:t>
                      </a:r>
                      <a:r>
                        <a:rPr lang="ru-RU" sz="11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профориентационных</a:t>
                      </a:r>
                      <a:r>
                        <a:rPr lang="ru-RU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мероприятий</a:t>
                      </a:r>
                      <a:endParaRPr lang="ru-RU" sz="8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48" marR="6284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Повышение знаний участников о профессия, востребованных на рынке труда Удмуртской Республики</a:t>
                      </a:r>
                      <a:endParaRPr lang="ru-RU" sz="9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48" marR="6284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Количество социальных партеров, включенных в реализацию программы</a:t>
                      </a:r>
                      <a:endParaRPr lang="ru-RU" sz="8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48" marR="6284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Формирование трудовых навыков у участников по конкретным профессиям</a:t>
                      </a:r>
                      <a:endParaRPr lang="ru-RU" sz="9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48" marR="6284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Количество инвалидов, принятых на обучение по программам СПО и ПО, из числа участников Лагерных смен</a:t>
                      </a:r>
                      <a:endParaRPr lang="ru-RU" sz="8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48" marR="6284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Формирование 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soft skills </a:t>
                      </a:r>
                      <a:r>
                        <a:rPr lang="ru-RU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компетенций у участников</a:t>
                      </a:r>
                      <a:endParaRPr lang="ru-RU" sz="9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48" marR="6284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4" t="80550" r="51443" b="13402"/>
          <a:stretch/>
        </p:blipFill>
        <p:spPr bwMode="auto">
          <a:xfrm>
            <a:off x="444500" y="4843019"/>
            <a:ext cx="2488676" cy="41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46075" cy="475615"/>
          </a:xfrm>
          <a:custGeom>
            <a:avLst/>
            <a:gdLst/>
            <a:ahLst/>
            <a:cxnLst/>
            <a:rect l="l" t="t" r="r" b="b"/>
            <a:pathLst>
              <a:path w="346075" h="475615">
                <a:moveTo>
                  <a:pt x="0" y="475208"/>
                </a:moveTo>
                <a:lnTo>
                  <a:pt x="345605" y="475208"/>
                </a:lnTo>
                <a:lnTo>
                  <a:pt x="345605" y="0"/>
                </a:lnTo>
                <a:lnTo>
                  <a:pt x="0" y="0"/>
                </a:lnTo>
                <a:lnTo>
                  <a:pt x="0" y="475208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98" y="182053"/>
            <a:ext cx="958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800" b="1" spc="105" dirty="0">
                <a:solidFill>
                  <a:srgbClr val="32468D"/>
                </a:solidFill>
                <a:latin typeface="Arial"/>
                <a:cs typeface="Arial"/>
              </a:rPr>
              <a:t>5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040007"/>
            <a:ext cx="7560309" cy="288290"/>
          </a:xfrm>
          <a:custGeom>
            <a:avLst/>
            <a:gdLst/>
            <a:ahLst/>
            <a:cxnLst/>
            <a:rect l="l" t="t" r="r" b="b"/>
            <a:pathLst>
              <a:path w="7560309" h="288289">
                <a:moveTo>
                  <a:pt x="0" y="287997"/>
                </a:moveTo>
                <a:lnTo>
                  <a:pt x="7560005" y="287997"/>
                </a:lnTo>
                <a:lnTo>
                  <a:pt x="7560005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86489"/>
            <a:ext cx="6005198" cy="137858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/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Удмуртской Республики «Ижевский торгово-экономический техникум»</a:t>
            </a:r>
          </a:p>
          <a:p>
            <a:pPr marL="12700"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Тема конкурсной работы: 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Практика по организации и проведению республиканской 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профориентационной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, обучающей и оздоровительной лагерной смены для победителей  (призеров, участников) чемпионатов профессионального инвалидностью и ограниченными возможностями здоровья «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»</a:t>
            </a:r>
            <a:br>
              <a:rPr lang="ru-RU" sz="600" b="1" dirty="0">
                <a:solidFill>
                  <a:srgbClr val="0E34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</a:b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Фамилия, имя, отчество конкурсанта(</a:t>
            </a:r>
            <a:r>
              <a:rPr lang="ru-RU" sz="1000" b="1" spc="60" dirty="0" err="1">
                <a:solidFill>
                  <a:srgbClr val="283583"/>
                </a:solidFill>
                <a:latin typeface="Arial"/>
                <a:cs typeface="Arial"/>
              </a:rPr>
              <a:t>ов</a:t>
            </a: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):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 Жаворонкова Т.З., Злобина В.Л., </a:t>
            </a:r>
          </a:p>
          <a:p>
            <a:pPr marL="12700">
              <a:spcBef>
                <a:spcPts val="350"/>
              </a:spcBef>
            </a:pP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			      Трегубова Г.А., Пономарева О.А.</a:t>
            </a:r>
            <a:endParaRPr sz="1000" spc="60" dirty="0">
              <a:solidFill>
                <a:srgbClr val="28358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9058" y="1828800"/>
            <a:ext cx="6788191" cy="2819399"/>
            <a:chOff x="457200" y="675005"/>
            <a:chExt cx="3161030" cy="3820795"/>
          </a:xfrm>
        </p:grpSpPr>
        <p:sp>
          <p:nvSpPr>
            <p:cNvPr id="11" name="object 11"/>
            <p:cNvSpPr/>
            <p:nvPr/>
          </p:nvSpPr>
          <p:spPr>
            <a:xfrm>
              <a:off x="463550" y="844103"/>
              <a:ext cx="3148330" cy="3645535"/>
            </a:xfrm>
            <a:custGeom>
              <a:avLst/>
              <a:gdLst/>
              <a:ahLst/>
              <a:cxnLst/>
              <a:rect l="l" t="t" r="r" b="b"/>
              <a:pathLst>
                <a:path w="3148329" h="3645535">
                  <a:moveTo>
                    <a:pt x="0" y="0"/>
                  </a:moveTo>
                  <a:lnTo>
                    <a:pt x="0" y="3177324"/>
                  </a:lnTo>
                  <a:lnTo>
                    <a:pt x="7312" y="3447883"/>
                  </a:lnTo>
                  <a:lnTo>
                    <a:pt x="58499" y="3586819"/>
                  </a:lnTo>
                  <a:lnTo>
                    <a:pt x="197435" y="3638006"/>
                  </a:lnTo>
                  <a:lnTo>
                    <a:pt x="467995" y="3645319"/>
                  </a:lnTo>
                  <a:lnTo>
                    <a:pt x="3148101" y="3645319"/>
                  </a:lnTo>
                  <a:lnTo>
                    <a:pt x="3148101" y="467995"/>
                  </a:lnTo>
                  <a:lnTo>
                    <a:pt x="3140788" y="197435"/>
                  </a:lnTo>
                  <a:lnTo>
                    <a:pt x="3089600" y="58499"/>
                  </a:lnTo>
                  <a:lnTo>
                    <a:pt x="2950660" y="7312"/>
                  </a:lnTo>
                  <a:lnTo>
                    <a:pt x="2680093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246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472" y="675005"/>
              <a:ext cx="874394" cy="304165"/>
            </a:xfrm>
            <a:custGeom>
              <a:avLst/>
              <a:gdLst/>
              <a:ahLst/>
              <a:cxnLst/>
              <a:rect l="l" t="t" r="r" b="b"/>
              <a:pathLst>
                <a:path w="874394" h="304165">
                  <a:moveTo>
                    <a:pt x="874394" y="0"/>
                  </a:moveTo>
                  <a:lnTo>
                    <a:pt x="0" y="0"/>
                  </a:lnTo>
                  <a:lnTo>
                    <a:pt x="0" y="303796"/>
                  </a:lnTo>
                  <a:lnTo>
                    <a:pt x="874394" y="303796"/>
                  </a:lnTo>
                  <a:lnTo>
                    <a:pt x="874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9749" y="811499"/>
              <a:ext cx="64135" cy="59055"/>
            </a:xfrm>
            <a:custGeom>
              <a:avLst/>
              <a:gdLst/>
              <a:ahLst/>
              <a:cxnLst/>
              <a:rect l="l" t="t" r="r" b="b"/>
              <a:pathLst>
                <a:path w="64134" h="59055">
                  <a:moveTo>
                    <a:pt x="31889" y="0"/>
                  </a:moveTo>
                  <a:lnTo>
                    <a:pt x="19475" y="2320"/>
                  </a:lnTo>
                  <a:lnTo>
                    <a:pt x="9339" y="8648"/>
                  </a:lnTo>
                  <a:lnTo>
                    <a:pt x="2505" y="18034"/>
                  </a:lnTo>
                  <a:lnTo>
                    <a:pt x="0" y="29527"/>
                  </a:lnTo>
                  <a:lnTo>
                    <a:pt x="2505" y="41013"/>
                  </a:lnTo>
                  <a:lnTo>
                    <a:pt x="9339" y="50395"/>
                  </a:lnTo>
                  <a:lnTo>
                    <a:pt x="19475" y="56721"/>
                  </a:lnTo>
                  <a:lnTo>
                    <a:pt x="31889" y="59042"/>
                  </a:lnTo>
                  <a:lnTo>
                    <a:pt x="44303" y="56721"/>
                  </a:lnTo>
                  <a:lnTo>
                    <a:pt x="54440" y="50395"/>
                  </a:lnTo>
                  <a:lnTo>
                    <a:pt x="61273" y="41013"/>
                  </a:lnTo>
                  <a:lnTo>
                    <a:pt x="63779" y="29527"/>
                  </a:lnTo>
                  <a:lnTo>
                    <a:pt x="61273" y="18034"/>
                  </a:lnTo>
                  <a:lnTo>
                    <a:pt x="54440" y="8648"/>
                  </a:lnTo>
                  <a:lnTo>
                    <a:pt x="44303" y="2320"/>
                  </a:lnTo>
                  <a:lnTo>
                    <a:pt x="31889" y="0"/>
                  </a:lnTo>
                  <a:close/>
                </a:path>
              </a:pathLst>
            </a:custGeom>
            <a:solidFill>
              <a:srgbClr val="3246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4514" y="2018531"/>
            <a:ext cx="6626535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Цель : </a:t>
            </a:r>
            <a:endParaRPr lang="ru-RU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ru-RU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развитие в Удмуртской Республике чемпионатного движения  «</a:t>
            </a:r>
            <a:r>
              <a:rPr lang="ru-RU" sz="1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», организация и проведение профессиональной ориентации, </a:t>
            </a:r>
            <a:r>
              <a:rPr lang="ru-RU" sz="1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профнавигации</a:t>
            </a:r>
            <a:r>
              <a:rPr lang="ru-RU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углубление знаний о профессиях, специальностях, востребованных на региональном рынке труда, а также оздоровление и реабилитация победителей, призеров, участников чемпионатов «</a:t>
            </a:r>
            <a:r>
              <a:rPr lang="ru-RU" sz="1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»;</a:t>
            </a:r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ru-RU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совершенствование деятельности образовательных организаций среднего профессионального образования по осуществлению </a:t>
            </a:r>
            <a:r>
              <a:rPr lang="ru-RU" sz="1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профориентационной</a:t>
            </a:r>
            <a:r>
              <a:rPr lang="ru-RU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работы для привлечения лиц с ограниченными возможностями здоровья и инвалидностью на обучение по программам среднего профессионального образования и профессионального обучения.</a:t>
            </a:r>
          </a:p>
          <a:p>
            <a:pPr marL="12065" marR="125730">
              <a:spcBef>
                <a:spcPts val="285"/>
              </a:spcBef>
              <a:tabLst>
                <a:tab pos="156845" algn="l"/>
              </a:tabLst>
            </a:pPr>
            <a:endParaRPr lang="ru-RU" sz="800" spc="25" dirty="0">
              <a:latin typeface="Verdana"/>
              <a:cs typeface="Verdana"/>
            </a:endParaRPr>
          </a:p>
          <a:p>
            <a:pPr marL="12065" marR="125730">
              <a:lnSpc>
                <a:spcPct val="100000"/>
              </a:lnSpc>
              <a:spcBef>
                <a:spcPts val="285"/>
              </a:spcBef>
              <a:tabLst>
                <a:tab pos="156845" algn="l"/>
              </a:tabLst>
            </a:pPr>
            <a:endParaRPr lang="ru-RU" sz="800" dirty="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7670" y="139255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56248" y="44996"/>
                </a:moveTo>
                <a:lnTo>
                  <a:pt x="45008" y="44996"/>
                </a:lnTo>
                <a:lnTo>
                  <a:pt x="27490" y="48533"/>
                </a:lnTo>
                <a:lnTo>
                  <a:pt x="13184" y="58180"/>
                </a:lnTo>
                <a:lnTo>
                  <a:pt x="3537" y="72487"/>
                </a:lnTo>
                <a:lnTo>
                  <a:pt x="0" y="90004"/>
                </a:lnTo>
                <a:lnTo>
                  <a:pt x="0" y="314998"/>
                </a:lnTo>
                <a:lnTo>
                  <a:pt x="3537" y="332513"/>
                </a:lnTo>
                <a:lnTo>
                  <a:pt x="13184" y="346816"/>
                </a:lnTo>
                <a:lnTo>
                  <a:pt x="27490" y="356458"/>
                </a:lnTo>
                <a:lnTo>
                  <a:pt x="45008" y="359994"/>
                </a:lnTo>
                <a:lnTo>
                  <a:pt x="314998" y="359994"/>
                </a:lnTo>
                <a:lnTo>
                  <a:pt x="332515" y="356458"/>
                </a:lnTo>
                <a:lnTo>
                  <a:pt x="346822" y="346816"/>
                </a:lnTo>
                <a:lnTo>
                  <a:pt x="353104" y="337502"/>
                </a:lnTo>
                <a:lnTo>
                  <a:pt x="45008" y="337502"/>
                </a:lnTo>
                <a:lnTo>
                  <a:pt x="36257" y="335732"/>
                </a:lnTo>
                <a:lnTo>
                  <a:pt x="29103" y="330908"/>
                </a:lnTo>
                <a:lnTo>
                  <a:pt x="24275" y="323754"/>
                </a:lnTo>
                <a:lnTo>
                  <a:pt x="22504" y="314998"/>
                </a:lnTo>
                <a:lnTo>
                  <a:pt x="22504" y="135001"/>
                </a:lnTo>
                <a:lnTo>
                  <a:pt x="24275" y="126255"/>
                </a:lnTo>
                <a:lnTo>
                  <a:pt x="29103" y="119100"/>
                </a:lnTo>
                <a:lnTo>
                  <a:pt x="36257" y="114269"/>
                </a:lnTo>
                <a:lnTo>
                  <a:pt x="45008" y="112496"/>
                </a:lnTo>
                <a:lnTo>
                  <a:pt x="360006" y="112496"/>
                </a:lnTo>
                <a:lnTo>
                  <a:pt x="360006" y="90004"/>
                </a:lnTo>
                <a:lnTo>
                  <a:pt x="357734" y="78752"/>
                </a:lnTo>
                <a:lnTo>
                  <a:pt x="78752" y="78752"/>
                </a:lnTo>
                <a:lnTo>
                  <a:pt x="70001" y="76979"/>
                </a:lnTo>
                <a:lnTo>
                  <a:pt x="62847" y="72148"/>
                </a:lnTo>
                <a:lnTo>
                  <a:pt x="58019" y="64993"/>
                </a:lnTo>
                <a:lnTo>
                  <a:pt x="56248" y="56248"/>
                </a:lnTo>
                <a:lnTo>
                  <a:pt x="56248" y="44996"/>
                </a:lnTo>
                <a:close/>
              </a:path>
              <a:path w="360044" h="360044">
                <a:moveTo>
                  <a:pt x="360006" y="112496"/>
                </a:moveTo>
                <a:lnTo>
                  <a:pt x="314998" y="112496"/>
                </a:lnTo>
                <a:lnTo>
                  <a:pt x="323754" y="114269"/>
                </a:lnTo>
                <a:lnTo>
                  <a:pt x="330908" y="119100"/>
                </a:lnTo>
                <a:lnTo>
                  <a:pt x="335732" y="126255"/>
                </a:lnTo>
                <a:lnTo>
                  <a:pt x="337502" y="135001"/>
                </a:lnTo>
                <a:lnTo>
                  <a:pt x="337502" y="314998"/>
                </a:lnTo>
                <a:lnTo>
                  <a:pt x="335732" y="323754"/>
                </a:lnTo>
                <a:lnTo>
                  <a:pt x="330908" y="330908"/>
                </a:lnTo>
                <a:lnTo>
                  <a:pt x="323754" y="335732"/>
                </a:lnTo>
                <a:lnTo>
                  <a:pt x="314998" y="337502"/>
                </a:lnTo>
                <a:lnTo>
                  <a:pt x="353104" y="337502"/>
                </a:lnTo>
                <a:lnTo>
                  <a:pt x="356469" y="332513"/>
                </a:lnTo>
                <a:lnTo>
                  <a:pt x="360006" y="314998"/>
                </a:lnTo>
                <a:lnTo>
                  <a:pt x="360006" y="112496"/>
                </a:lnTo>
                <a:close/>
              </a:path>
              <a:path w="360044" h="360044">
                <a:moveTo>
                  <a:pt x="189953" y="158495"/>
                </a:moveTo>
                <a:lnTo>
                  <a:pt x="180111" y="158495"/>
                </a:lnTo>
                <a:lnTo>
                  <a:pt x="160134" y="198983"/>
                </a:lnTo>
                <a:lnTo>
                  <a:pt x="157518" y="200875"/>
                </a:lnTo>
                <a:lnTo>
                  <a:pt x="112852" y="207365"/>
                </a:lnTo>
                <a:lnTo>
                  <a:pt x="109804" y="216738"/>
                </a:lnTo>
                <a:lnTo>
                  <a:pt x="142125" y="248246"/>
                </a:lnTo>
                <a:lnTo>
                  <a:pt x="143128" y="251320"/>
                </a:lnTo>
                <a:lnTo>
                  <a:pt x="135496" y="295808"/>
                </a:lnTo>
                <a:lnTo>
                  <a:pt x="143459" y="301599"/>
                </a:lnTo>
                <a:lnTo>
                  <a:pt x="183413" y="280593"/>
                </a:lnTo>
                <a:lnTo>
                  <a:pt x="231958" y="280593"/>
                </a:lnTo>
                <a:lnTo>
                  <a:pt x="226936" y="251320"/>
                </a:lnTo>
                <a:lnTo>
                  <a:pt x="227939" y="248246"/>
                </a:lnTo>
                <a:lnTo>
                  <a:pt x="260261" y="216738"/>
                </a:lnTo>
                <a:lnTo>
                  <a:pt x="257213" y="207365"/>
                </a:lnTo>
                <a:lnTo>
                  <a:pt x="212547" y="200875"/>
                </a:lnTo>
                <a:lnTo>
                  <a:pt x="209930" y="198983"/>
                </a:lnTo>
                <a:lnTo>
                  <a:pt x="189953" y="158495"/>
                </a:lnTo>
                <a:close/>
              </a:path>
              <a:path w="360044" h="360044">
                <a:moveTo>
                  <a:pt x="231958" y="280593"/>
                </a:moveTo>
                <a:lnTo>
                  <a:pt x="186651" y="280593"/>
                </a:lnTo>
                <a:lnTo>
                  <a:pt x="226606" y="301599"/>
                </a:lnTo>
                <a:lnTo>
                  <a:pt x="234568" y="295808"/>
                </a:lnTo>
                <a:lnTo>
                  <a:pt x="231958" y="280593"/>
                </a:lnTo>
                <a:close/>
              </a:path>
              <a:path w="360044" h="360044">
                <a:moveTo>
                  <a:pt x="236258" y="44996"/>
                </a:moveTo>
                <a:lnTo>
                  <a:pt x="123748" y="44996"/>
                </a:lnTo>
                <a:lnTo>
                  <a:pt x="123748" y="56248"/>
                </a:lnTo>
                <a:lnTo>
                  <a:pt x="121977" y="64993"/>
                </a:lnTo>
                <a:lnTo>
                  <a:pt x="117151" y="72148"/>
                </a:lnTo>
                <a:lnTo>
                  <a:pt x="110000" y="76979"/>
                </a:lnTo>
                <a:lnTo>
                  <a:pt x="101257" y="78752"/>
                </a:lnTo>
                <a:lnTo>
                  <a:pt x="258749" y="78752"/>
                </a:lnTo>
                <a:lnTo>
                  <a:pt x="250006" y="76979"/>
                </a:lnTo>
                <a:lnTo>
                  <a:pt x="242855" y="72148"/>
                </a:lnTo>
                <a:lnTo>
                  <a:pt x="238029" y="64993"/>
                </a:lnTo>
                <a:lnTo>
                  <a:pt x="236258" y="56248"/>
                </a:lnTo>
                <a:lnTo>
                  <a:pt x="236258" y="44996"/>
                </a:lnTo>
                <a:close/>
              </a:path>
              <a:path w="360044" h="360044">
                <a:moveTo>
                  <a:pt x="314998" y="44996"/>
                </a:moveTo>
                <a:lnTo>
                  <a:pt x="303758" y="44996"/>
                </a:lnTo>
                <a:lnTo>
                  <a:pt x="303758" y="56248"/>
                </a:lnTo>
                <a:lnTo>
                  <a:pt x="301985" y="64993"/>
                </a:lnTo>
                <a:lnTo>
                  <a:pt x="297154" y="72148"/>
                </a:lnTo>
                <a:lnTo>
                  <a:pt x="289999" y="76979"/>
                </a:lnTo>
                <a:lnTo>
                  <a:pt x="281254" y="78752"/>
                </a:lnTo>
                <a:lnTo>
                  <a:pt x="357734" y="78752"/>
                </a:lnTo>
                <a:lnTo>
                  <a:pt x="356469" y="72487"/>
                </a:lnTo>
                <a:lnTo>
                  <a:pt x="346822" y="58180"/>
                </a:lnTo>
                <a:lnTo>
                  <a:pt x="332515" y="48533"/>
                </a:lnTo>
                <a:lnTo>
                  <a:pt x="314998" y="44996"/>
                </a:lnTo>
                <a:close/>
              </a:path>
              <a:path w="360044" h="360044">
                <a:moveTo>
                  <a:pt x="107467" y="0"/>
                </a:moveTo>
                <a:lnTo>
                  <a:pt x="72529" y="0"/>
                </a:lnTo>
                <a:lnTo>
                  <a:pt x="67500" y="5029"/>
                </a:lnTo>
                <a:lnTo>
                  <a:pt x="67500" y="62471"/>
                </a:lnTo>
                <a:lnTo>
                  <a:pt x="72529" y="67500"/>
                </a:lnTo>
                <a:lnTo>
                  <a:pt x="107467" y="67500"/>
                </a:lnTo>
                <a:lnTo>
                  <a:pt x="112496" y="62471"/>
                </a:lnTo>
                <a:lnTo>
                  <a:pt x="112496" y="5029"/>
                </a:lnTo>
                <a:lnTo>
                  <a:pt x="107467" y="0"/>
                </a:lnTo>
                <a:close/>
              </a:path>
              <a:path w="360044" h="360044">
                <a:moveTo>
                  <a:pt x="287477" y="0"/>
                </a:moveTo>
                <a:lnTo>
                  <a:pt x="252539" y="0"/>
                </a:lnTo>
                <a:lnTo>
                  <a:pt x="247497" y="5029"/>
                </a:lnTo>
                <a:lnTo>
                  <a:pt x="247497" y="62471"/>
                </a:lnTo>
                <a:lnTo>
                  <a:pt x="252539" y="67500"/>
                </a:lnTo>
                <a:lnTo>
                  <a:pt x="287477" y="67500"/>
                </a:lnTo>
                <a:lnTo>
                  <a:pt x="292506" y="62471"/>
                </a:lnTo>
                <a:lnTo>
                  <a:pt x="292506" y="5029"/>
                </a:lnTo>
                <a:lnTo>
                  <a:pt x="287477" y="0"/>
                </a:lnTo>
                <a:close/>
              </a:path>
            </a:pathLst>
          </a:custGeom>
          <a:solidFill>
            <a:srgbClr val="6EAB50">
              <a:alpha val="6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850" y="1371600"/>
            <a:ext cx="360862" cy="359973"/>
          </a:xfrm>
          <a:prstGeom prst="rect">
            <a:avLst/>
          </a:prstGeom>
        </p:spPr>
      </p:pic>
      <p:sp>
        <p:nvSpPr>
          <p:cNvPr id="26" name="object 5">
            <a:extLst>
              <a:ext uri="{FF2B5EF4-FFF2-40B4-BE49-F238E27FC236}">
                <a16:creationId xmlns:a16="http://schemas.microsoft.com/office/drawing/2014/main" id="{95F3E8D5-F732-4C5D-BF51-A9AD71E2FA70}"/>
              </a:ext>
            </a:extLst>
          </p:cNvPr>
          <p:cNvSpPr txBox="1"/>
          <p:nvPr/>
        </p:nvSpPr>
        <p:spPr>
          <a:xfrm>
            <a:off x="6449698" y="82667"/>
            <a:ext cx="1062352" cy="19877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Номинация 1.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27" name="object 23">
            <a:extLst>
              <a:ext uri="{FF2B5EF4-FFF2-40B4-BE49-F238E27FC236}">
                <a16:creationId xmlns:a16="http://schemas.microsoft.com/office/drawing/2014/main" id="{97CA8DD8-65B7-4373-829E-414A6069681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780" y="281439"/>
            <a:ext cx="661670" cy="550088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4" t="80550" r="51443" b="13402"/>
          <a:stretch/>
        </p:blipFill>
        <p:spPr bwMode="auto">
          <a:xfrm>
            <a:off x="444500" y="4730877"/>
            <a:ext cx="2488676" cy="41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59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46075" cy="475615"/>
          </a:xfrm>
          <a:custGeom>
            <a:avLst/>
            <a:gdLst/>
            <a:ahLst/>
            <a:cxnLst/>
            <a:rect l="l" t="t" r="r" b="b"/>
            <a:pathLst>
              <a:path w="346075" h="475615">
                <a:moveTo>
                  <a:pt x="0" y="475208"/>
                </a:moveTo>
                <a:lnTo>
                  <a:pt x="345605" y="475208"/>
                </a:lnTo>
                <a:lnTo>
                  <a:pt x="345605" y="0"/>
                </a:lnTo>
                <a:lnTo>
                  <a:pt x="0" y="0"/>
                </a:lnTo>
                <a:lnTo>
                  <a:pt x="0" y="475208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98" y="182053"/>
            <a:ext cx="958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800" b="1" spc="105" dirty="0">
                <a:solidFill>
                  <a:srgbClr val="32468D"/>
                </a:solidFill>
                <a:latin typeface="Arial"/>
                <a:cs typeface="Arial"/>
              </a:rPr>
              <a:t>6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040007"/>
            <a:ext cx="7560309" cy="288290"/>
          </a:xfrm>
          <a:custGeom>
            <a:avLst/>
            <a:gdLst/>
            <a:ahLst/>
            <a:cxnLst/>
            <a:rect l="l" t="t" r="r" b="b"/>
            <a:pathLst>
              <a:path w="7560309" h="288289">
                <a:moveTo>
                  <a:pt x="0" y="287997"/>
                </a:moveTo>
                <a:lnTo>
                  <a:pt x="7560005" y="287997"/>
                </a:lnTo>
                <a:lnTo>
                  <a:pt x="7560005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86489"/>
            <a:ext cx="6005198" cy="137858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/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Удмуртской Республики «Ижевский торгово-экономический техникум»</a:t>
            </a:r>
          </a:p>
          <a:p>
            <a:pPr marL="12700"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Тема конкурсной работы: 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Практика по организации и проведению республиканской 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профориентационной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, обучающей и оздоровительной лагерной смены для победителей  (призеров, участников) чемпионатов профессионального инвалидностью и ограниченными возможностями здоровья «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»</a:t>
            </a:r>
            <a:br>
              <a:rPr lang="ru-RU" sz="600" b="1" dirty="0">
                <a:solidFill>
                  <a:srgbClr val="0E34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</a:b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Фамилия, имя, отчество конкурсанта(</a:t>
            </a:r>
            <a:r>
              <a:rPr lang="ru-RU" sz="1000" b="1" spc="60" dirty="0" err="1">
                <a:solidFill>
                  <a:srgbClr val="283583"/>
                </a:solidFill>
                <a:latin typeface="Arial"/>
                <a:cs typeface="Arial"/>
              </a:rPr>
              <a:t>ов</a:t>
            </a: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):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 Жаворонкова Т.З., Злобина В.Л., </a:t>
            </a:r>
          </a:p>
          <a:p>
            <a:pPr marL="12700">
              <a:spcBef>
                <a:spcPts val="350"/>
              </a:spcBef>
            </a:pP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			      Трегубова Г.А., Пономарева О.А.</a:t>
            </a:r>
            <a:endParaRPr sz="1000" spc="60" dirty="0">
              <a:solidFill>
                <a:srgbClr val="28358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9058" y="1828800"/>
            <a:ext cx="6788191" cy="2819399"/>
            <a:chOff x="457200" y="675005"/>
            <a:chExt cx="3161030" cy="3820795"/>
          </a:xfrm>
        </p:grpSpPr>
        <p:sp>
          <p:nvSpPr>
            <p:cNvPr id="11" name="object 11"/>
            <p:cNvSpPr/>
            <p:nvPr/>
          </p:nvSpPr>
          <p:spPr>
            <a:xfrm>
              <a:off x="463550" y="844103"/>
              <a:ext cx="3148330" cy="3645535"/>
            </a:xfrm>
            <a:custGeom>
              <a:avLst/>
              <a:gdLst/>
              <a:ahLst/>
              <a:cxnLst/>
              <a:rect l="l" t="t" r="r" b="b"/>
              <a:pathLst>
                <a:path w="3148329" h="3645535">
                  <a:moveTo>
                    <a:pt x="0" y="0"/>
                  </a:moveTo>
                  <a:lnTo>
                    <a:pt x="0" y="3177324"/>
                  </a:lnTo>
                  <a:lnTo>
                    <a:pt x="7312" y="3447883"/>
                  </a:lnTo>
                  <a:lnTo>
                    <a:pt x="58499" y="3586819"/>
                  </a:lnTo>
                  <a:lnTo>
                    <a:pt x="197435" y="3638006"/>
                  </a:lnTo>
                  <a:lnTo>
                    <a:pt x="467995" y="3645319"/>
                  </a:lnTo>
                  <a:lnTo>
                    <a:pt x="3148101" y="3645319"/>
                  </a:lnTo>
                  <a:lnTo>
                    <a:pt x="3148101" y="467995"/>
                  </a:lnTo>
                  <a:lnTo>
                    <a:pt x="3140788" y="197435"/>
                  </a:lnTo>
                  <a:lnTo>
                    <a:pt x="3089600" y="58499"/>
                  </a:lnTo>
                  <a:lnTo>
                    <a:pt x="2950660" y="7312"/>
                  </a:lnTo>
                  <a:lnTo>
                    <a:pt x="2680093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246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472" y="675005"/>
              <a:ext cx="874394" cy="304165"/>
            </a:xfrm>
            <a:custGeom>
              <a:avLst/>
              <a:gdLst/>
              <a:ahLst/>
              <a:cxnLst/>
              <a:rect l="l" t="t" r="r" b="b"/>
              <a:pathLst>
                <a:path w="874394" h="304165">
                  <a:moveTo>
                    <a:pt x="874394" y="0"/>
                  </a:moveTo>
                  <a:lnTo>
                    <a:pt x="0" y="0"/>
                  </a:lnTo>
                  <a:lnTo>
                    <a:pt x="0" y="303796"/>
                  </a:lnTo>
                  <a:lnTo>
                    <a:pt x="874394" y="303796"/>
                  </a:lnTo>
                  <a:lnTo>
                    <a:pt x="874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9749" y="811499"/>
              <a:ext cx="64135" cy="59055"/>
            </a:xfrm>
            <a:custGeom>
              <a:avLst/>
              <a:gdLst/>
              <a:ahLst/>
              <a:cxnLst/>
              <a:rect l="l" t="t" r="r" b="b"/>
              <a:pathLst>
                <a:path w="64134" h="59055">
                  <a:moveTo>
                    <a:pt x="31889" y="0"/>
                  </a:moveTo>
                  <a:lnTo>
                    <a:pt x="19475" y="2320"/>
                  </a:lnTo>
                  <a:lnTo>
                    <a:pt x="9339" y="8648"/>
                  </a:lnTo>
                  <a:lnTo>
                    <a:pt x="2505" y="18034"/>
                  </a:lnTo>
                  <a:lnTo>
                    <a:pt x="0" y="29527"/>
                  </a:lnTo>
                  <a:lnTo>
                    <a:pt x="2505" y="41013"/>
                  </a:lnTo>
                  <a:lnTo>
                    <a:pt x="9339" y="50395"/>
                  </a:lnTo>
                  <a:lnTo>
                    <a:pt x="19475" y="56721"/>
                  </a:lnTo>
                  <a:lnTo>
                    <a:pt x="31889" y="59042"/>
                  </a:lnTo>
                  <a:lnTo>
                    <a:pt x="44303" y="56721"/>
                  </a:lnTo>
                  <a:lnTo>
                    <a:pt x="54440" y="50395"/>
                  </a:lnTo>
                  <a:lnTo>
                    <a:pt x="61273" y="41013"/>
                  </a:lnTo>
                  <a:lnTo>
                    <a:pt x="63779" y="29527"/>
                  </a:lnTo>
                  <a:lnTo>
                    <a:pt x="61273" y="18034"/>
                  </a:lnTo>
                  <a:lnTo>
                    <a:pt x="54440" y="8648"/>
                  </a:lnTo>
                  <a:lnTo>
                    <a:pt x="44303" y="2320"/>
                  </a:lnTo>
                  <a:lnTo>
                    <a:pt x="31889" y="0"/>
                  </a:lnTo>
                  <a:close/>
                </a:path>
              </a:pathLst>
            </a:custGeom>
            <a:solidFill>
              <a:srgbClr val="3246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4514" y="2018531"/>
            <a:ext cx="662653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Целевая аудитория – </a:t>
            </a:r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победители, призеры, участники чемпионатов «</a:t>
            </a:r>
            <a:r>
              <a:rPr lang="ru-RU" sz="1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 с инвалидностью различных нозологических групп.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Программа рассчитана на участие в ней подростков от 14 до 18 лет,  обучающихся образовательных организаций  Удмуртской Республики  (школ, школ-интернатов, профессиональных образовательных организаций) – победителей, призеров, участников V Чемпионата Удмуртской Республики среди людей с инвалидностью и ограниченными возможностями здоровья различных нозологических  групп «</a:t>
            </a:r>
            <a:r>
              <a:rPr lang="ru-RU" sz="1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 - 2021.</a:t>
            </a:r>
          </a:p>
        </p:txBody>
      </p:sp>
      <p:sp>
        <p:nvSpPr>
          <p:cNvPr id="20" name="object 20"/>
          <p:cNvSpPr/>
          <p:nvPr/>
        </p:nvSpPr>
        <p:spPr>
          <a:xfrm>
            <a:off x="1677670" y="139255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56248" y="44996"/>
                </a:moveTo>
                <a:lnTo>
                  <a:pt x="45008" y="44996"/>
                </a:lnTo>
                <a:lnTo>
                  <a:pt x="27490" y="48533"/>
                </a:lnTo>
                <a:lnTo>
                  <a:pt x="13184" y="58180"/>
                </a:lnTo>
                <a:lnTo>
                  <a:pt x="3537" y="72487"/>
                </a:lnTo>
                <a:lnTo>
                  <a:pt x="0" y="90004"/>
                </a:lnTo>
                <a:lnTo>
                  <a:pt x="0" y="314998"/>
                </a:lnTo>
                <a:lnTo>
                  <a:pt x="3537" y="332513"/>
                </a:lnTo>
                <a:lnTo>
                  <a:pt x="13184" y="346816"/>
                </a:lnTo>
                <a:lnTo>
                  <a:pt x="27490" y="356458"/>
                </a:lnTo>
                <a:lnTo>
                  <a:pt x="45008" y="359994"/>
                </a:lnTo>
                <a:lnTo>
                  <a:pt x="314998" y="359994"/>
                </a:lnTo>
                <a:lnTo>
                  <a:pt x="332515" y="356458"/>
                </a:lnTo>
                <a:lnTo>
                  <a:pt x="346822" y="346816"/>
                </a:lnTo>
                <a:lnTo>
                  <a:pt x="353104" y="337502"/>
                </a:lnTo>
                <a:lnTo>
                  <a:pt x="45008" y="337502"/>
                </a:lnTo>
                <a:lnTo>
                  <a:pt x="36257" y="335732"/>
                </a:lnTo>
                <a:lnTo>
                  <a:pt x="29103" y="330908"/>
                </a:lnTo>
                <a:lnTo>
                  <a:pt x="24275" y="323754"/>
                </a:lnTo>
                <a:lnTo>
                  <a:pt x="22504" y="314998"/>
                </a:lnTo>
                <a:lnTo>
                  <a:pt x="22504" y="135001"/>
                </a:lnTo>
                <a:lnTo>
                  <a:pt x="24275" y="126255"/>
                </a:lnTo>
                <a:lnTo>
                  <a:pt x="29103" y="119100"/>
                </a:lnTo>
                <a:lnTo>
                  <a:pt x="36257" y="114269"/>
                </a:lnTo>
                <a:lnTo>
                  <a:pt x="45008" y="112496"/>
                </a:lnTo>
                <a:lnTo>
                  <a:pt x="360006" y="112496"/>
                </a:lnTo>
                <a:lnTo>
                  <a:pt x="360006" y="90004"/>
                </a:lnTo>
                <a:lnTo>
                  <a:pt x="357734" y="78752"/>
                </a:lnTo>
                <a:lnTo>
                  <a:pt x="78752" y="78752"/>
                </a:lnTo>
                <a:lnTo>
                  <a:pt x="70001" y="76979"/>
                </a:lnTo>
                <a:lnTo>
                  <a:pt x="62847" y="72148"/>
                </a:lnTo>
                <a:lnTo>
                  <a:pt x="58019" y="64993"/>
                </a:lnTo>
                <a:lnTo>
                  <a:pt x="56248" y="56248"/>
                </a:lnTo>
                <a:lnTo>
                  <a:pt x="56248" y="44996"/>
                </a:lnTo>
                <a:close/>
              </a:path>
              <a:path w="360044" h="360044">
                <a:moveTo>
                  <a:pt x="360006" y="112496"/>
                </a:moveTo>
                <a:lnTo>
                  <a:pt x="314998" y="112496"/>
                </a:lnTo>
                <a:lnTo>
                  <a:pt x="323754" y="114269"/>
                </a:lnTo>
                <a:lnTo>
                  <a:pt x="330908" y="119100"/>
                </a:lnTo>
                <a:lnTo>
                  <a:pt x="335732" y="126255"/>
                </a:lnTo>
                <a:lnTo>
                  <a:pt x="337502" y="135001"/>
                </a:lnTo>
                <a:lnTo>
                  <a:pt x="337502" y="314998"/>
                </a:lnTo>
                <a:lnTo>
                  <a:pt x="335732" y="323754"/>
                </a:lnTo>
                <a:lnTo>
                  <a:pt x="330908" y="330908"/>
                </a:lnTo>
                <a:lnTo>
                  <a:pt x="323754" y="335732"/>
                </a:lnTo>
                <a:lnTo>
                  <a:pt x="314998" y="337502"/>
                </a:lnTo>
                <a:lnTo>
                  <a:pt x="353104" y="337502"/>
                </a:lnTo>
                <a:lnTo>
                  <a:pt x="356469" y="332513"/>
                </a:lnTo>
                <a:lnTo>
                  <a:pt x="360006" y="314998"/>
                </a:lnTo>
                <a:lnTo>
                  <a:pt x="360006" y="112496"/>
                </a:lnTo>
                <a:close/>
              </a:path>
              <a:path w="360044" h="360044">
                <a:moveTo>
                  <a:pt x="189953" y="158495"/>
                </a:moveTo>
                <a:lnTo>
                  <a:pt x="180111" y="158495"/>
                </a:lnTo>
                <a:lnTo>
                  <a:pt x="160134" y="198983"/>
                </a:lnTo>
                <a:lnTo>
                  <a:pt x="157518" y="200875"/>
                </a:lnTo>
                <a:lnTo>
                  <a:pt x="112852" y="207365"/>
                </a:lnTo>
                <a:lnTo>
                  <a:pt x="109804" y="216738"/>
                </a:lnTo>
                <a:lnTo>
                  <a:pt x="142125" y="248246"/>
                </a:lnTo>
                <a:lnTo>
                  <a:pt x="143128" y="251320"/>
                </a:lnTo>
                <a:lnTo>
                  <a:pt x="135496" y="295808"/>
                </a:lnTo>
                <a:lnTo>
                  <a:pt x="143459" y="301599"/>
                </a:lnTo>
                <a:lnTo>
                  <a:pt x="183413" y="280593"/>
                </a:lnTo>
                <a:lnTo>
                  <a:pt x="231958" y="280593"/>
                </a:lnTo>
                <a:lnTo>
                  <a:pt x="226936" y="251320"/>
                </a:lnTo>
                <a:lnTo>
                  <a:pt x="227939" y="248246"/>
                </a:lnTo>
                <a:lnTo>
                  <a:pt x="260261" y="216738"/>
                </a:lnTo>
                <a:lnTo>
                  <a:pt x="257213" y="207365"/>
                </a:lnTo>
                <a:lnTo>
                  <a:pt x="212547" y="200875"/>
                </a:lnTo>
                <a:lnTo>
                  <a:pt x="209930" y="198983"/>
                </a:lnTo>
                <a:lnTo>
                  <a:pt x="189953" y="158495"/>
                </a:lnTo>
                <a:close/>
              </a:path>
              <a:path w="360044" h="360044">
                <a:moveTo>
                  <a:pt x="231958" y="280593"/>
                </a:moveTo>
                <a:lnTo>
                  <a:pt x="186651" y="280593"/>
                </a:lnTo>
                <a:lnTo>
                  <a:pt x="226606" y="301599"/>
                </a:lnTo>
                <a:lnTo>
                  <a:pt x="234568" y="295808"/>
                </a:lnTo>
                <a:lnTo>
                  <a:pt x="231958" y="280593"/>
                </a:lnTo>
                <a:close/>
              </a:path>
              <a:path w="360044" h="360044">
                <a:moveTo>
                  <a:pt x="236258" y="44996"/>
                </a:moveTo>
                <a:lnTo>
                  <a:pt x="123748" y="44996"/>
                </a:lnTo>
                <a:lnTo>
                  <a:pt x="123748" y="56248"/>
                </a:lnTo>
                <a:lnTo>
                  <a:pt x="121977" y="64993"/>
                </a:lnTo>
                <a:lnTo>
                  <a:pt x="117151" y="72148"/>
                </a:lnTo>
                <a:lnTo>
                  <a:pt x="110000" y="76979"/>
                </a:lnTo>
                <a:lnTo>
                  <a:pt x="101257" y="78752"/>
                </a:lnTo>
                <a:lnTo>
                  <a:pt x="258749" y="78752"/>
                </a:lnTo>
                <a:lnTo>
                  <a:pt x="250006" y="76979"/>
                </a:lnTo>
                <a:lnTo>
                  <a:pt x="242855" y="72148"/>
                </a:lnTo>
                <a:lnTo>
                  <a:pt x="238029" y="64993"/>
                </a:lnTo>
                <a:lnTo>
                  <a:pt x="236258" y="56248"/>
                </a:lnTo>
                <a:lnTo>
                  <a:pt x="236258" y="44996"/>
                </a:lnTo>
                <a:close/>
              </a:path>
              <a:path w="360044" h="360044">
                <a:moveTo>
                  <a:pt x="314998" y="44996"/>
                </a:moveTo>
                <a:lnTo>
                  <a:pt x="303758" y="44996"/>
                </a:lnTo>
                <a:lnTo>
                  <a:pt x="303758" y="56248"/>
                </a:lnTo>
                <a:lnTo>
                  <a:pt x="301985" y="64993"/>
                </a:lnTo>
                <a:lnTo>
                  <a:pt x="297154" y="72148"/>
                </a:lnTo>
                <a:lnTo>
                  <a:pt x="289999" y="76979"/>
                </a:lnTo>
                <a:lnTo>
                  <a:pt x="281254" y="78752"/>
                </a:lnTo>
                <a:lnTo>
                  <a:pt x="357734" y="78752"/>
                </a:lnTo>
                <a:lnTo>
                  <a:pt x="356469" y="72487"/>
                </a:lnTo>
                <a:lnTo>
                  <a:pt x="346822" y="58180"/>
                </a:lnTo>
                <a:lnTo>
                  <a:pt x="332515" y="48533"/>
                </a:lnTo>
                <a:lnTo>
                  <a:pt x="314998" y="44996"/>
                </a:lnTo>
                <a:close/>
              </a:path>
              <a:path w="360044" h="360044">
                <a:moveTo>
                  <a:pt x="107467" y="0"/>
                </a:moveTo>
                <a:lnTo>
                  <a:pt x="72529" y="0"/>
                </a:lnTo>
                <a:lnTo>
                  <a:pt x="67500" y="5029"/>
                </a:lnTo>
                <a:lnTo>
                  <a:pt x="67500" y="62471"/>
                </a:lnTo>
                <a:lnTo>
                  <a:pt x="72529" y="67500"/>
                </a:lnTo>
                <a:lnTo>
                  <a:pt x="107467" y="67500"/>
                </a:lnTo>
                <a:lnTo>
                  <a:pt x="112496" y="62471"/>
                </a:lnTo>
                <a:lnTo>
                  <a:pt x="112496" y="5029"/>
                </a:lnTo>
                <a:lnTo>
                  <a:pt x="107467" y="0"/>
                </a:lnTo>
                <a:close/>
              </a:path>
              <a:path w="360044" h="360044">
                <a:moveTo>
                  <a:pt x="287477" y="0"/>
                </a:moveTo>
                <a:lnTo>
                  <a:pt x="252539" y="0"/>
                </a:lnTo>
                <a:lnTo>
                  <a:pt x="247497" y="5029"/>
                </a:lnTo>
                <a:lnTo>
                  <a:pt x="247497" y="62471"/>
                </a:lnTo>
                <a:lnTo>
                  <a:pt x="252539" y="67500"/>
                </a:lnTo>
                <a:lnTo>
                  <a:pt x="287477" y="67500"/>
                </a:lnTo>
                <a:lnTo>
                  <a:pt x="292506" y="62471"/>
                </a:lnTo>
                <a:lnTo>
                  <a:pt x="292506" y="5029"/>
                </a:lnTo>
                <a:lnTo>
                  <a:pt x="287477" y="0"/>
                </a:lnTo>
                <a:close/>
              </a:path>
            </a:pathLst>
          </a:custGeom>
          <a:solidFill>
            <a:srgbClr val="6EAB50">
              <a:alpha val="6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850" y="1371600"/>
            <a:ext cx="360862" cy="359973"/>
          </a:xfrm>
          <a:prstGeom prst="rect">
            <a:avLst/>
          </a:prstGeom>
        </p:spPr>
      </p:pic>
      <p:sp>
        <p:nvSpPr>
          <p:cNvPr id="26" name="object 5">
            <a:extLst>
              <a:ext uri="{FF2B5EF4-FFF2-40B4-BE49-F238E27FC236}">
                <a16:creationId xmlns:a16="http://schemas.microsoft.com/office/drawing/2014/main" id="{95F3E8D5-F732-4C5D-BF51-A9AD71E2FA70}"/>
              </a:ext>
            </a:extLst>
          </p:cNvPr>
          <p:cNvSpPr txBox="1"/>
          <p:nvPr/>
        </p:nvSpPr>
        <p:spPr>
          <a:xfrm>
            <a:off x="6449698" y="82667"/>
            <a:ext cx="1062352" cy="19877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Номинация 1.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27" name="object 23">
            <a:extLst>
              <a:ext uri="{FF2B5EF4-FFF2-40B4-BE49-F238E27FC236}">
                <a16:creationId xmlns:a16="http://schemas.microsoft.com/office/drawing/2014/main" id="{97CA8DD8-65B7-4373-829E-414A6069681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780" y="281439"/>
            <a:ext cx="661670" cy="550088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4" t="80550" r="51443" b="13402"/>
          <a:stretch/>
        </p:blipFill>
        <p:spPr bwMode="auto">
          <a:xfrm>
            <a:off x="444500" y="4730877"/>
            <a:ext cx="2488676" cy="41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59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46075" cy="475615"/>
          </a:xfrm>
          <a:custGeom>
            <a:avLst/>
            <a:gdLst/>
            <a:ahLst/>
            <a:cxnLst/>
            <a:rect l="l" t="t" r="r" b="b"/>
            <a:pathLst>
              <a:path w="346075" h="475615">
                <a:moveTo>
                  <a:pt x="0" y="475208"/>
                </a:moveTo>
                <a:lnTo>
                  <a:pt x="345605" y="475208"/>
                </a:lnTo>
                <a:lnTo>
                  <a:pt x="345605" y="0"/>
                </a:lnTo>
                <a:lnTo>
                  <a:pt x="0" y="0"/>
                </a:lnTo>
                <a:lnTo>
                  <a:pt x="0" y="475208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98" y="182053"/>
            <a:ext cx="958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ru-RU" sz="800" b="1" spc="105" dirty="0">
                <a:solidFill>
                  <a:srgbClr val="32468D"/>
                </a:solidFill>
                <a:latin typeface="Arial"/>
                <a:cs typeface="Arial"/>
              </a:rPr>
              <a:t>7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040007"/>
            <a:ext cx="7560309" cy="288290"/>
          </a:xfrm>
          <a:custGeom>
            <a:avLst/>
            <a:gdLst/>
            <a:ahLst/>
            <a:cxnLst/>
            <a:rect l="l" t="t" r="r" b="b"/>
            <a:pathLst>
              <a:path w="7560309" h="288289">
                <a:moveTo>
                  <a:pt x="0" y="287997"/>
                </a:moveTo>
                <a:lnTo>
                  <a:pt x="7560005" y="287997"/>
                </a:lnTo>
                <a:lnTo>
                  <a:pt x="7560005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86489"/>
            <a:ext cx="6005198" cy="137858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/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Удмуртской Республики «Ижевский торгово-экономический техникум»</a:t>
            </a:r>
          </a:p>
          <a:p>
            <a:pPr marL="12700"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Тема конкурсной работы: 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Практика по организации и проведению республиканской 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профориентационной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, обучающей и оздоровительной лагерной смены для победителей  (призеров, участников) чемпионатов профессионального инвалидностью и ограниченными возможностями здоровья «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»</a:t>
            </a:r>
            <a:br>
              <a:rPr lang="ru-RU" sz="600" b="1" dirty="0">
                <a:solidFill>
                  <a:srgbClr val="0E34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</a:b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Фамилия, имя, отчество конкурсанта(</a:t>
            </a:r>
            <a:r>
              <a:rPr lang="ru-RU" sz="1000" b="1" spc="60" dirty="0" err="1">
                <a:solidFill>
                  <a:srgbClr val="283583"/>
                </a:solidFill>
                <a:latin typeface="Arial"/>
                <a:cs typeface="Arial"/>
              </a:rPr>
              <a:t>ов</a:t>
            </a: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):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 Жаворонкова Т.З., Злобина В.Л., </a:t>
            </a:r>
          </a:p>
          <a:p>
            <a:pPr marL="12700">
              <a:spcBef>
                <a:spcPts val="350"/>
              </a:spcBef>
            </a:pP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			      Трегубова Г.А., Пономарева О.А.</a:t>
            </a:r>
            <a:endParaRPr sz="1000" spc="60" dirty="0">
              <a:solidFill>
                <a:srgbClr val="28358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5421" y="1676400"/>
            <a:ext cx="7030429" cy="3261867"/>
            <a:chOff x="457200" y="675005"/>
            <a:chExt cx="3161030" cy="3820795"/>
          </a:xfrm>
        </p:grpSpPr>
        <p:sp>
          <p:nvSpPr>
            <p:cNvPr id="11" name="object 11"/>
            <p:cNvSpPr/>
            <p:nvPr/>
          </p:nvSpPr>
          <p:spPr>
            <a:xfrm>
              <a:off x="463550" y="844103"/>
              <a:ext cx="3148330" cy="3645535"/>
            </a:xfrm>
            <a:custGeom>
              <a:avLst/>
              <a:gdLst/>
              <a:ahLst/>
              <a:cxnLst/>
              <a:rect l="l" t="t" r="r" b="b"/>
              <a:pathLst>
                <a:path w="3148329" h="3645535">
                  <a:moveTo>
                    <a:pt x="0" y="0"/>
                  </a:moveTo>
                  <a:lnTo>
                    <a:pt x="0" y="3177324"/>
                  </a:lnTo>
                  <a:lnTo>
                    <a:pt x="7312" y="3447883"/>
                  </a:lnTo>
                  <a:lnTo>
                    <a:pt x="58499" y="3586819"/>
                  </a:lnTo>
                  <a:lnTo>
                    <a:pt x="197435" y="3638006"/>
                  </a:lnTo>
                  <a:lnTo>
                    <a:pt x="467995" y="3645319"/>
                  </a:lnTo>
                  <a:lnTo>
                    <a:pt x="3148101" y="3645319"/>
                  </a:lnTo>
                  <a:lnTo>
                    <a:pt x="3148101" y="467995"/>
                  </a:lnTo>
                  <a:lnTo>
                    <a:pt x="3140788" y="197435"/>
                  </a:lnTo>
                  <a:lnTo>
                    <a:pt x="3089600" y="58499"/>
                  </a:lnTo>
                  <a:lnTo>
                    <a:pt x="2950660" y="7312"/>
                  </a:lnTo>
                  <a:lnTo>
                    <a:pt x="2680093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246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472" y="675005"/>
              <a:ext cx="874394" cy="304165"/>
            </a:xfrm>
            <a:custGeom>
              <a:avLst/>
              <a:gdLst/>
              <a:ahLst/>
              <a:cxnLst/>
              <a:rect l="l" t="t" r="r" b="b"/>
              <a:pathLst>
                <a:path w="874394" h="304165">
                  <a:moveTo>
                    <a:pt x="874394" y="0"/>
                  </a:moveTo>
                  <a:lnTo>
                    <a:pt x="0" y="0"/>
                  </a:lnTo>
                  <a:lnTo>
                    <a:pt x="0" y="303796"/>
                  </a:lnTo>
                  <a:lnTo>
                    <a:pt x="874394" y="303796"/>
                  </a:lnTo>
                  <a:lnTo>
                    <a:pt x="874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9749" y="811499"/>
              <a:ext cx="64135" cy="59055"/>
            </a:xfrm>
            <a:custGeom>
              <a:avLst/>
              <a:gdLst/>
              <a:ahLst/>
              <a:cxnLst/>
              <a:rect l="l" t="t" r="r" b="b"/>
              <a:pathLst>
                <a:path w="64134" h="59055">
                  <a:moveTo>
                    <a:pt x="31889" y="0"/>
                  </a:moveTo>
                  <a:lnTo>
                    <a:pt x="19475" y="2320"/>
                  </a:lnTo>
                  <a:lnTo>
                    <a:pt x="9339" y="8648"/>
                  </a:lnTo>
                  <a:lnTo>
                    <a:pt x="2505" y="18034"/>
                  </a:lnTo>
                  <a:lnTo>
                    <a:pt x="0" y="29527"/>
                  </a:lnTo>
                  <a:lnTo>
                    <a:pt x="2505" y="41013"/>
                  </a:lnTo>
                  <a:lnTo>
                    <a:pt x="9339" y="50395"/>
                  </a:lnTo>
                  <a:lnTo>
                    <a:pt x="19475" y="56721"/>
                  </a:lnTo>
                  <a:lnTo>
                    <a:pt x="31889" y="59042"/>
                  </a:lnTo>
                  <a:lnTo>
                    <a:pt x="44303" y="56721"/>
                  </a:lnTo>
                  <a:lnTo>
                    <a:pt x="54440" y="50395"/>
                  </a:lnTo>
                  <a:lnTo>
                    <a:pt x="61273" y="41013"/>
                  </a:lnTo>
                  <a:lnTo>
                    <a:pt x="63779" y="29527"/>
                  </a:lnTo>
                  <a:lnTo>
                    <a:pt x="61273" y="18034"/>
                  </a:lnTo>
                  <a:lnTo>
                    <a:pt x="54440" y="8648"/>
                  </a:lnTo>
                  <a:lnTo>
                    <a:pt x="44303" y="2320"/>
                  </a:lnTo>
                  <a:lnTo>
                    <a:pt x="31889" y="0"/>
                  </a:lnTo>
                  <a:close/>
                </a:path>
              </a:pathLst>
            </a:custGeom>
            <a:solidFill>
              <a:srgbClr val="3246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4514" y="1905000"/>
            <a:ext cx="6917213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Механизм реализации программы: 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 Подготовительный период (формирование пакета документов, разработка программы, создание условий для реализации программы, организация и проведение </a:t>
            </a:r>
            <a:r>
              <a:rPr lang="ru-RU" sz="1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профтестировании</a:t>
            </a:r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участников).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2. Основной период (</a:t>
            </a:r>
            <a:r>
              <a:rPr lang="ru-RU" sz="1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профориентационные</a:t>
            </a:r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мероприятия, проведение мастер-классов, встречи с представителями отраслевых министерств, профессиональных образовательных организаций,  работодателей, общественных организаций инвалидов; ключевые мероприятия событийного характера).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3. Заключительный период (рефлексивно-аналитический). Подведение итогов работы. Диагностика. Рефлексия и анализ.</a:t>
            </a:r>
          </a:p>
        </p:txBody>
      </p:sp>
      <p:sp>
        <p:nvSpPr>
          <p:cNvPr id="20" name="object 20"/>
          <p:cNvSpPr/>
          <p:nvPr/>
        </p:nvSpPr>
        <p:spPr>
          <a:xfrm>
            <a:off x="1677670" y="139255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56248" y="44996"/>
                </a:moveTo>
                <a:lnTo>
                  <a:pt x="45008" y="44996"/>
                </a:lnTo>
                <a:lnTo>
                  <a:pt x="27490" y="48533"/>
                </a:lnTo>
                <a:lnTo>
                  <a:pt x="13184" y="58180"/>
                </a:lnTo>
                <a:lnTo>
                  <a:pt x="3537" y="72487"/>
                </a:lnTo>
                <a:lnTo>
                  <a:pt x="0" y="90004"/>
                </a:lnTo>
                <a:lnTo>
                  <a:pt x="0" y="314998"/>
                </a:lnTo>
                <a:lnTo>
                  <a:pt x="3537" y="332513"/>
                </a:lnTo>
                <a:lnTo>
                  <a:pt x="13184" y="346816"/>
                </a:lnTo>
                <a:lnTo>
                  <a:pt x="27490" y="356458"/>
                </a:lnTo>
                <a:lnTo>
                  <a:pt x="45008" y="359994"/>
                </a:lnTo>
                <a:lnTo>
                  <a:pt x="314998" y="359994"/>
                </a:lnTo>
                <a:lnTo>
                  <a:pt x="332515" y="356458"/>
                </a:lnTo>
                <a:lnTo>
                  <a:pt x="346822" y="346816"/>
                </a:lnTo>
                <a:lnTo>
                  <a:pt x="353104" y="337502"/>
                </a:lnTo>
                <a:lnTo>
                  <a:pt x="45008" y="337502"/>
                </a:lnTo>
                <a:lnTo>
                  <a:pt x="36257" y="335732"/>
                </a:lnTo>
                <a:lnTo>
                  <a:pt x="29103" y="330908"/>
                </a:lnTo>
                <a:lnTo>
                  <a:pt x="24275" y="323754"/>
                </a:lnTo>
                <a:lnTo>
                  <a:pt x="22504" y="314998"/>
                </a:lnTo>
                <a:lnTo>
                  <a:pt x="22504" y="135001"/>
                </a:lnTo>
                <a:lnTo>
                  <a:pt x="24275" y="126255"/>
                </a:lnTo>
                <a:lnTo>
                  <a:pt x="29103" y="119100"/>
                </a:lnTo>
                <a:lnTo>
                  <a:pt x="36257" y="114269"/>
                </a:lnTo>
                <a:lnTo>
                  <a:pt x="45008" y="112496"/>
                </a:lnTo>
                <a:lnTo>
                  <a:pt x="360006" y="112496"/>
                </a:lnTo>
                <a:lnTo>
                  <a:pt x="360006" y="90004"/>
                </a:lnTo>
                <a:lnTo>
                  <a:pt x="357734" y="78752"/>
                </a:lnTo>
                <a:lnTo>
                  <a:pt x="78752" y="78752"/>
                </a:lnTo>
                <a:lnTo>
                  <a:pt x="70001" y="76979"/>
                </a:lnTo>
                <a:lnTo>
                  <a:pt x="62847" y="72148"/>
                </a:lnTo>
                <a:lnTo>
                  <a:pt x="58019" y="64993"/>
                </a:lnTo>
                <a:lnTo>
                  <a:pt x="56248" y="56248"/>
                </a:lnTo>
                <a:lnTo>
                  <a:pt x="56248" y="44996"/>
                </a:lnTo>
                <a:close/>
              </a:path>
              <a:path w="360044" h="360044">
                <a:moveTo>
                  <a:pt x="360006" y="112496"/>
                </a:moveTo>
                <a:lnTo>
                  <a:pt x="314998" y="112496"/>
                </a:lnTo>
                <a:lnTo>
                  <a:pt x="323754" y="114269"/>
                </a:lnTo>
                <a:lnTo>
                  <a:pt x="330908" y="119100"/>
                </a:lnTo>
                <a:lnTo>
                  <a:pt x="335732" y="126255"/>
                </a:lnTo>
                <a:lnTo>
                  <a:pt x="337502" y="135001"/>
                </a:lnTo>
                <a:lnTo>
                  <a:pt x="337502" y="314998"/>
                </a:lnTo>
                <a:lnTo>
                  <a:pt x="335732" y="323754"/>
                </a:lnTo>
                <a:lnTo>
                  <a:pt x="330908" y="330908"/>
                </a:lnTo>
                <a:lnTo>
                  <a:pt x="323754" y="335732"/>
                </a:lnTo>
                <a:lnTo>
                  <a:pt x="314998" y="337502"/>
                </a:lnTo>
                <a:lnTo>
                  <a:pt x="353104" y="337502"/>
                </a:lnTo>
                <a:lnTo>
                  <a:pt x="356469" y="332513"/>
                </a:lnTo>
                <a:lnTo>
                  <a:pt x="360006" y="314998"/>
                </a:lnTo>
                <a:lnTo>
                  <a:pt x="360006" y="112496"/>
                </a:lnTo>
                <a:close/>
              </a:path>
              <a:path w="360044" h="360044">
                <a:moveTo>
                  <a:pt x="189953" y="158495"/>
                </a:moveTo>
                <a:lnTo>
                  <a:pt x="180111" y="158495"/>
                </a:lnTo>
                <a:lnTo>
                  <a:pt x="160134" y="198983"/>
                </a:lnTo>
                <a:lnTo>
                  <a:pt x="157518" y="200875"/>
                </a:lnTo>
                <a:lnTo>
                  <a:pt x="112852" y="207365"/>
                </a:lnTo>
                <a:lnTo>
                  <a:pt x="109804" y="216738"/>
                </a:lnTo>
                <a:lnTo>
                  <a:pt x="142125" y="248246"/>
                </a:lnTo>
                <a:lnTo>
                  <a:pt x="143128" y="251320"/>
                </a:lnTo>
                <a:lnTo>
                  <a:pt x="135496" y="295808"/>
                </a:lnTo>
                <a:lnTo>
                  <a:pt x="143459" y="301599"/>
                </a:lnTo>
                <a:lnTo>
                  <a:pt x="183413" y="280593"/>
                </a:lnTo>
                <a:lnTo>
                  <a:pt x="231958" y="280593"/>
                </a:lnTo>
                <a:lnTo>
                  <a:pt x="226936" y="251320"/>
                </a:lnTo>
                <a:lnTo>
                  <a:pt x="227939" y="248246"/>
                </a:lnTo>
                <a:lnTo>
                  <a:pt x="260261" y="216738"/>
                </a:lnTo>
                <a:lnTo>
                  <a:pt x="257213" y="207365"/>
                </a:lnTo>
                <a:lnTo>
                  <a:pt x="212547" y="200875"/>
                </a:lnTo>
                <a:lnTo>
                  <a:pt x="209930" y="198983"/>
                </a:lnTo>
                <a:lnTo>
                  <a:pt x="189953" y="158495"/>
                </a:lnTo>
                <a:close/>
              </a:path>
              <a:path w="360044" h="360044">
                <a:moveTo>
                  <a:pt x="231958" y="280593"/>
                </a:moveTo>
                <a:lnTo>
                  <a:pt x="186651" y="280593"/>
                </a:lnTo>
                <a:lnTo>
                  <a:pt x="226606" y="301599"/>
                </a:lnTo>
                <a:lnTo>
                  <a:pt x="234568" y="295808"/>
                </a:lnTo>
                <a:lnTo>
                  <a:pt x="231958" y="280593"/>
                </a:lnTo>
                <a:close/>
              </a:path>
              <a:path w="360044" h="360044">
                <a:moveTo>
                  <a:pt x="236258" y="44996"/>
                </a:moveTo>
                <a:lnTo>
                  <a:pt x="123748" y="44996"/>
                </a:lnTo>
                <a:lnTo>
                  <a:pt x="123748" y="56248"/>
                </a:lnTo>
                <a:lnTo>
                  <a:pt x="121977" y="64993"/>
                </a:lnTo>
                <a:lnTo>
                  <a:pt x="117151" y="72148"/>
                </a:lnTo>
                <a:lnTo>
                  <a:pt x="110000" y="76979"/>
                </a:lnTo>
                <a:lnTo>
                  <a:pt x="101257" y="78752"/>
                </a:lnTo>
                <a:lnTo>
                  <a:pt x="258749" y="78752"/>
                </a:lnTo>
                <a:lnTo>
                  <a:pt x="250006" y="76979"/>
                </a:lnTo>
                <a:lnTo>
                  <a:pt x="242855" y="72148"/>
                </a:lnTo>
                <a:lnTo>
                  <a:pt x="238029" y="64993"/>
                </a:lnTo>
                <a:lnTo>
                  <a:pt x="236258" y="56248"/>
                </a:lnTo>
                <a:lnTo>
                  <a:pt x="236258" y="44996"/>
                </a:lnTo>
                <a:close/>
              </a:path>
              <a:path w="360044" h="360044">
                <a:moveTo>
                  <a:pt x="314998" y="44996"/>
                </a:moveTo>
                <a:lnTo>
                  <a:pt x="303758" y="44996"/>
                </a:lnTo>
                <a:lnTo>
                  <a:pt x="303758" y="56248"/>
                </a:lnTo>
                <a:lnTo>
                  <a:pt x="301985" y="64993"/>
                </a:lnTo>
                <a:lnTo>
                  <a:pt x="297154" y="72148"/>
                </a:lnTo>
                <a:lnTo>
                  <a:pt x="289999" y="76979"/>
                </a:lnTo>
                <a:lnTo>
                  <a:pt x="281254" y="78752"/>
                </a:lnTo>
                <a:lnTo>
                  <a:pt x="357734" y="78752"/>
                </a:lnTo>
                <a:lnTo>
                  <a:pt x="356469" y="72487"/>
                </a:lnTo>
                <a:lnTo>
                  <a:pt x="346822" y="58180"/>
                </a:lnTo>
                <a:lnTo>
                  <a:pt x="332515" y="48533"/>
                </a:lnTo>
                <a:lnTo>
                  <a:pt x="314998" y="44996"/>
                </a:lnTo>
                <a:close/>
              </a:path>
              <a:path w="360044" h="360044">
                <a:moveTo>
                  <a:pt x="107467" y="0"/>
                </a:moveTo>
                <a:lnTo>
                  <a:pt x="72529" y="0"/>
                </a:lnTo>
                <a:lnTo>
                  <a:pt x="67500" y="5029"/>
                </a:lnTo>
                <a:lnTo>
                  <a:pt x="67500" y="62471"/>
                </a:lnTo>
                <a:lnTo>
                  <a:pt x="72529" y="67500"/>
                </a:lnTo>
                <a:lnTo>
                  <a:pt x="107467" y="67500"/>
                </a:lnTo>
                <a:lnTo>
                  <a:pt x="112496" y="62471"/>
                </a:lnTo>
                <a:lnTo>
                  <a:pt x="112496" y="5029"/>
                </a:lnTo>
                <a:lnTo>
                  <a:pt x="107467" y="0"/>
                </a:lnTo>
                <a:close/>
              </a:path>
              <a:path w="360044" h="360044">
                <a:moveTo>
                  <a:pt x="287477" y="0"/>
                </a:moveTo>
                <a:lnTo>
                  <a:pt x="252539" y="0"/>
                </a:lnTo>
                <a:lnTo>
                  <a:pt x="247497" y="5029"/>
                </a:lnTo>
                <a:lnTo>
                  <a:pt x="247497" y="62471"/>
                </a:lnTo>
                <a:lnTo>
                  <a:pt x="252539" y="67500"/>
                </a:lnTo>
                <a:lnTo>
                  <a:pt x="287477" y="67500"/>
                </a:lnTo>
                <a:lnTo>
                  <a:pt x="292506" y="62471"/>
                </a:lnTo>
                <a:lnTo>
                  <a:pt x="292506" y="5029"/>
                </a:lnTo>
                <a:lnTo>
                  <a:pt x="287477" y="0"/>
                </a:lnTo>
                <a:close/>
              </a:path>
            </a:pathLst>
          </a:custGeom>
          <a:solidFill>
            <a:srgbClr val="6EAB50">
              <a:alpha val="6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850" y="1371600"/>
            <a:ext cx="360862" cy="359973"/>
          </a:xfrm>
          <a:prstGeom prst="rect">
            <a:avLst/>
          </a:prstGeom>
        </p:spPr>
      </p:pic>
      <p:sp>
        <p:nvSpPr>
          <p:cNvPr id="26" name="object 5">
            <a:extLst>
              <a:ext uri="{FF2B5EF4-FFF2-40B4-BE49-F238E27FC236}">
                <a16:creationId xmlns:a16="http://schemas.microsoft.com/office/drawing/2014/main" id="{95F3E8D5-F732-4C5D-BF51-A9AD71E2FA70}"/>
              </a:ext>
            </a:extLst>
          </p:cNvPr>
          <p:cNvSpPr txBox="1"/>
          <p:nvPr/>
        </p:nvSpPr>
        <p:spPr>
          <a:xfrm>
            <a:off x="6449698" y="82667"/>
            <a:ext cx="1062352" cy="19877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Номинация 1.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27" name="object 23">
            <a:extLst>
              <a:ext uri="{FF2B5EF4-FFF2-40B4-BE49-F238E27FC236}">
                <a16:creationId xmlns:a16="http://schemas.microsoft.com/office/drawing/2014/main" id="{97CA8DD8-65B7-4373-829E-414A6069681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780" y="281439"/>
            <a:ext cx="661670" cy="550088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4" t="80550" r="51443" b="13402"/>
          <a:stretch/>
        </p:blipFill>
        <p:spPr bwMode="auto">
          <a:xfrm>
            <a:off x="444500" y="4843019"/>
            <a:ext cx="2488676" cy="41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1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46075" cy="475615"/>
          </a:xfrm>
          <a:custGeom>
            <a:avLst/>
            <a:gdLst/>
            <a:ahLst/>
            <a:cxnLst/>
            <a:rect l="l" t="t" r="r" b="b"/>
            <a:pathLst>
              <a:path w="346075" h="475615">
                <a:moveTo>
                  <a:pt x="0" y="475208"/>
                </a:moveTo>
                <a:lnTo>
                  <a:pt x="345605" y="475208"/>
                </a:lnTo>
                <a:lnTo>
                  <a:pt x="345605" y="0"/>
                </a:lnTo>
                <a:lnTo>
                  <a:pt x="0" y="0"/>
                </a:lnTo>
                <a:lnTo>
                  <a:pt x="0" y="475208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98" y="182053"/>
            <a:ext cx="958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800" b="1" spc="105" dirty="0">
                <a:solidFill>
                  <a:srgbClr val="32468D"/>
                </a:solidFill>
                <a:latin typeface="Arial"/>
                <a:cs typeface="Arial"/>
              </a:rPr>
              <a:t>8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040007"/>
            <a:ext cx="7560309" cy="288290"/>
          </a:xfrm>
          <a:custGeom>
            <a:avLst/>
            <a:gdLst/>
            <a:ahLst/>
            <a:cxnLst/>
            <a:rect l="l" t="t" r="r" b="b"/>
            <a:pathLst>
              <a:path w="7560309" h="288289">
                <a:moveTo>
                  <a:pt x="0" y="287997"/>
                </a:moveTo>
                <a:lnTo>
                  <a:pt x="7560005" y="287997"/>
                </a:lnTo>
                <a:lnTo>
                  <a:pt x="7560005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86489"/>
            <a:ext cx="6005198" cy="137858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/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Удмуртской Республики «Ижевский торгово-экономический техникум»</a:t>
            </a:r>
          </a:p>
          <a:p>
            <a:pPr marL="12700"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Тема конкурсной работы: 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Практика по организации и проведению республиканской 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профориентационной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, обучающей и оздоровительной лагерной смены для победителей  (призеров, участников) чемпионатов профессионального инвалидностью и ограниченными возможностями здоровья «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»</a:t>
            </a:r>
            <a:br>
              <a:rPr lang="ru-RU" sz="600" b="1" dirty="0">
                <a:solidFill>
                  <a:srgbClr val="0E34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</a:b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Фамилия, имя, отчество конкурсанта(</a:t>
            </a:r>
            <a:r>
              <a:rPr lang="ru-RU" sz="1000" b="1" spc="60" dirty="0" err="1">
                <a:solidFill>
                  <a:srgbClr val="283583"/>
                </a:solidFill>
                <a:latin typeface="Arial"/>
                <a:cs typeface="Arial"/>
              </a:rPr>
              <a:t>ов</a:t>
            </a: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):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 Жаворонкова Т.З., Злобина В.Л., </a:t>
            </a:r>
          </a:p>
          <a:p>
            <a:pPr marL="12700">
              <a:spcBef>
                <a:spcPts val="350"/>
              </a:spcBef>
            </a:pP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			      Трегубова Г.А., Пономарева О.А.</a:t>
            </a:r>
            <a:endParaRPr sz="1000" spc="60" dirty="0">
              <a:solidFill>
                <a:srgbClr val="28358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5421" y="1676401"/>
            <a:ext cx="7030429" cy="2819400"/>
            <a:chOff x="457200" y="675005"/>
            <a:chExt cx="3161030" cy="3820795"/>
          </a:xfrm>
        </p:grpSpPr>
        <p:sp>
          <p:nvSpPr>
            <p:cNvPr id="11" name="object 11"/>
            <p:cNvSpPr/>
            <p:nvPr/>
          </p:nvSpPr>
          <p:spPr>
            <a:xfrm>
              <a:off x="463550" y="844103"/>
              <a:ext cx="3148330" cy="3645535"/>
            </a:xfrm>
            <a:custGeom>
              <a:avLst/>
              <a:gdLst/>
              <a:ahLst/>
              <a:cxnLst/>
              <a:rect l="l" t="t" r="r" b="b"/>
              <a:pathLst>
                <a:path w="3148329" h="3645535">
                  <a:moveTo>
                    <a:pt x="0" y="0"/>
                  </a:moveTo>
                  <a:lnTo>
                    <a:pt x="0" y="3177324"/>
                  </a:lnTo>
                  <a:lnTo>
                    <a:pt x="7312" y="3447883"/>
                  </a:lnTo>
                  <a:lnTo>
                    <a:pt x="58499" y="3586819"/>
                  </a:lnTo>
                  <a:lnTo>
                    <a:pt x="197435" y="3638006"/>
                  </a:lnTo>
                  <a:lnTo>
                    <a:pt x="467995" y="3645319"/>
                  </a:lnTo>
                  <a:lnTo>
                    <a:pt x="3148101" y="3645319"/>
                  </a:lnTo>
                  <a:lnTo>
                    <a:pt x="3148101" y="467995"/>
                  </a:lnTo>
                  <a:lnTo>
                    <a:pt x="3140788" y="197435"/>
                  </a:lnTo>
                  <a:lnTo>
                    <a:pt x="3089600" y="58499"/>
                  </a:lnTo>
                  <a:lnTo>
                    <a:pt x="2950660" y="7312"/>
                  </a:lnTo>
                  <a:lnTo>
                    <a:pt x="2680093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246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472" y="675005"/>
              <a:ext cx="874394" cy="304165"/>
            </a:xfrm>
            <a:custGeom>
              <a:avLst/>
              <a:gdLst/>
              <a:ahLst/>
              <a:cxnLst/>
              <a:rect l="l" t="t" r="r" b="b"/>
              <a:pathLst>
                <a:path w="874394" h="304165">
                  <a:moveTo>
                    <a:pt x="874394" y="0"/>
                  </a:moveTo>
                  <a:lnTo>
                    <a:pt x="0" y="0"/>
                  </a:lnTo>
                  <a:lnTo>
                    <a:pt x="0" y="303796"/>
                  </a:lnTo>
                  <a:lnTo>
                    <a:pt x="874394" y="303796"/>
                  </a:lnTo>
                  <a:lnTo>
                    <a:pt x="874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9749" y="811499"/>
              <a:ext cx="64135" cy="59055"/>
            </a:xfrm>
            <a:custGeom>
              <a:avLst/>
              <a:gdLst/>
              <a:ahLst/>
              <a:cxnLst/>
              <a:rect l="l" t="t" r="r" b="b"/>
              <a:pathLst>
                <a:path w="64134" h="59055">
                  <a:moveTo>
                    <a:pt x="31889" y="0"/>
                  </a:moveTo>
                  <a:lnTo>
                    <a:pt x="19475" y="2320"/>
                  </a:lnTo>
                  <a:lnTo>
                    <a:pt x="9339" y="8648"/>
                  </a:lnTo>
                  <a:lnTo>
                    <a:pt x="2505" y="18034"/>
                  </a:lnTo>
                  <a:lnTo>
                    <a:pt x="0" y="29527"/>
                  </a:lnTo>
                  <a:lnTo>
                    <a:pt x="2505" y="41013"/>
                  </a:lnTo>
                  <a:lnTo>
                    <a:pt x="9339" y="50395"/>
                  </a:lnTo>
                  <a:lnTo>
                    <a:pt x="19475" y="56721"/>
                  </a:lnTo>
                  <a:lnTo>
                    <a:pt x="31889" y="59042"/>
                  </a:lnTo>
                  <a:lnTo>
                    <a:pt x="44303" y="56721"/>
                  </a:lnTo>
                  <a:lnTo>
                    <a:pt x="54440" y="50395"/>
                  </a:lnTo>
                  <a:lnTo>
                    <a:pt x="61273" y="41013"/>
                  </a:lnTo>
                  <a:lnTo>
                    <a:pt x="63779" y="29527"/>
                  </a:lnTo>
                  <a:lnTo>
                    <a:pt x="61273" y="18034"/>
                  </a:lnTo>
                  <a:lnTo>
                    <a:pt x="54440" y="8648"/>
                  </a:lnTo>
                  <a:lnTo>
                    <a:pt x="44303" y="2320"/>
                  </a:lnTo>
                  <a:lnTo>
                    <a:pt x="31889" y="0"/>
                  </a:lnTo>
                  <a:close/>
                </a:path>
              </a:pathLst>
            </a:custGeom>
            <a:solidFill>
              <a:srgbClr val="3246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4514" y="2036896"/>
            <a:ext cx="6917213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Методическое обеспечение программы: 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1.Приказ о создании рабочей группы.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2. Соглашение с Министерством социальной политики и труда Удмуртской Республики.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2. Положение об организации и проведению Лагерной смены.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3. Программа.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4. Бренд-бук.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5. Видеофильм.</a:t>
            </a:r>
          </a:p>
          <a:p>
            <a:r>
              <a:rPr lang="ru-RU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6. Методическое пособие.</a:t>
            </a:r>
          </a:p>
        </p:txBody>
      </p:sp>
      <p:sp>
        <p:nvSpPr>
          <p:cNvPr id="20" name="object 20"/>
          <p:cNvSpPr/>
          <p:nvPr/>
        </p:nvSpPr>
        <p:spPr>
          <a:xfrm>
            <a:off x="1677670" y="139255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56248" y="44996"/>
                </a:moveTo>
                <a:lnTo>
                  <a:pt x="45008" y="44996"/>
                </a:lnTo>
                <a:lnTo>
                  <a:pt x="27490" y="48533"/>
                </a:lnTo>
                <a:lnTo>
                  <a:pt x="13184" y="58180"/>
                </a:lnTo>
                <a:lnTo>
                  <a:pt x="3537" y="72487"/>
                </a:lnTo>
                <a:lnTo>
                  <a:pt x="0" y="90004"/>
                </a:lnTo>
                <a:lnTo>
                  <a:pt x="0" y="314998"/>
                </a:lnTo>
                <a:lnTo>
                  <a:pt x="3537" y="332513"/>
                </a:lnTo>
                <a:lnTo>
                  <a:pt x="13184" y="346816"/>
                </a:lnTo>
                <a:lnTo>
                  <a:pt x="27490" y="356458"/>
                </a:lnTo>
                <a:lnTo>
                  <a:pt x="45008" y="359994"/>
                </a:lnTo>
                <a:lnTo>
                  <a:pt x="314998" y="359994"/>
                </a:lnTo>
                <a:lnTo>
                  <a:pt x="332515" y="356458"/>
                </a:lnTo>
                <a:lnTo>
                  <a:pt x="346822" y="346816"/>
                </a:lnTo>
                <a:lnTo>
                  <a:pt x="353104" y="337502"/>
                </a:lnTo>
                <a:lnTo>
                  <a:pt x="45008" y="337502"/>
                </a:lnTo>
                <a:lnTo>
                  <a:pt x="36257" y="335732"/>
                </a:lnTo>
                <a:lnTo>
                  <a:pt x="29103" y="330908"/>
                </a:lnTo>
                <a:lnTo>
                  <a:pt x="24275" y="323754"/>
                </a:lnTo>
                <a:lnTo>
                  <a:pt x="22504" y="314998"/>
                </a:lnTo>
                <a:lnTo>
                  <a:pt x="22504" y="135001"/>
                </a:lnTo>
                <a:lnTo>
                  <a:pt x="24275" y="126255"/>
                </a:lnTo>
                <a:lnTo>
                  <a:pt x="29103" y="119100"/>
                </a:lnTo>
                <a:lnTo>
                  <a:pt x="36257" y="114269"/>
                </a:lnTo>
                <a:lnTo>
                  <a:pt x="45008" y="112496"/>
                </a:lnTo>
                <a:lnTo>
                  <a:pt x="360006" y="112496"/>
                </a:lnTo>
                <a:lnTo>
                  <a:pt x="360006" y="90004"/>
                </a:lnTo>
                <a:lnTo>
                  <a:pt x="357734" y="78752"/>
                </a:lnTo>
                <a:lnTo>
                  <a:pt x="78752" y="78752"/>
                </a:lnTo>
                <a:lnTo>
                  <a:pt x="70001" y="76979"/>
                </a:lnTo>
                <a:lnTo>
                  <a:pt x="62847" y="72148"/>
                </a:lnTo>
                <a:lnTo>
                  <a:pt x="58019" y="64993"/>
                </a:lnTo>
                <a:lnTo>
                  <a:pt x="56248" y="56248"/>
                </a:lnTo>
                <a:lnTo>
                  <a:pt x="56248" y="44996"/>
                </a:lnTo>
                <a:close/>
              </a:path>
              <a:path w="360044" h="360044">
                <a:moveTo>
                  <a:pt x="360006" y="112496"/>
                </a:moveTo>
                <a:lnTo>
                  <a:pt x="314998" y="112496"/>
                </a:lnTo>
                <a:lnTo>
                  <a:pt x="323754" y="114269"/>
                </a:lnTo>
                <a:lnTo>
                  <a:pt x="330908" y="119100"/>
                </a:lnTo>
                <a:lnTo>
                  <a:pt x="335732" y="126255"/>
                </a:lnTo>
                <a:lnTo>
                  <a:pt x="337502" y="135001"/>
                </a:lnTo>
                <a:lnTo>
                  <a:pt x="337502" y="314998"/>
                </a:lnTo>
                <a:lnTo>
                  <a:pt x="335732" y="323754"/>
                </a:lnTo>
                <a:lnTo>
                  <a:pt x="330908" y="330908"/>
                </a:lnTo>
                <a:lnTo>
                  <a:pt x="323754" y="335732"/>
                </a:lnTo>
                <a:lnTo>
                  <a:pt x="314998" y="337502"/>
                </a:lnTo>
                <a:lnTo>
                  <a:pt x="353104" y="337502"/>
                </a:lnTo>
                <a:lnTo>
                  <a:pt x="356469" y="332513"/>
                </a:lnTo>
                <a:lnTo>
                  <a:pt x="360006" y="314998"/>
                </a:lnTo>
                <a:lnTo>
                  <a:pt x="360006" y="112496"/>
                </a:lnTo>
                <a:close/>
              </a:path>
              <a:path w="360044" h="360044">
                <a:moveTo>
                  <a:pt x="189953" y="158495"/>
                </a:moveTo>
                <a:lnTo>
                  <a:pt x="180111" y="158495"/>
                </a:lnTo>
                <a:lnTo>
                  <a:pt x="160134" y="198983"/>
                </a:lnTo>
                <a:lnTo>
                  <a:pt x="157518" y="200875"/>
                </a:lnTo>
                <a:lnTo>
                  <a:pt x="112852" y="207365"/>
                </a:lnTo>
                <a:lnTo>
                  <a:pt x="109804" y="216738"/>
                </a:lnTo>
                <a:lnTo>
                  <a:pt x="142125" y="248246"/>
                </a:lnTo>
                <a:lnTo>
                  <a:pt x="143128" y="251320"/>
                </a:lnTo>
                <a:lnTo>
                  <a:pt x="135496" y="295808"/>
                </a:lnTo>
                <a:lnTo>
                  <a:pt x="143459" y="301599"/>
                </a:lnTo>
                <a:lnTo>
                  <a:pt x="183413" y="280593"/>
                </a:lnTo>
                <a:lnTo>
                  <a:pt x="231958" y="280593"/>
                </a:lnTo>
                <a:lnTo>
                  <a:pt x="226936" y="251320"/>
                </a:lnTo>
                <a:lnTo>
                  <a:pt x="227939" y="248246"/>
                </a:lnTo>
                <a:lnTo>
                  <a:pt x="260261" y="216738"/>
                </a:lnTo>
                <a:lnTo>
                  <a:pt x="257213" y="207365"/>
                </a:lnTo>
                <a:lnTo>
                  <a:pt x="212547" y="200875"/>
                </a:lnTo>
                <a:lnTo>
                  <a:pt x="209930" y="198983"/>
                </a:lnTo>
                <a:lnTo>
                  <a:pt x="189953" y="158495"/>
                </a:lnTo>
                <a:close/>
              </a:path>
              <a:path w="360044" h="360044">
                <a:moveTo>
                  <a:pt x="231958" y="280593"/>
                </a:moveTo>
                <a:lnTo>
                  <a:pt x="186651" y="280593"/>
                </a:lnTo>
                <a:lnTo>
                  <a:pt x="226606" y="301599"/>
                </a:lnTo>
                <a:lnTo>
                  <a:pt x="234568" y="295808"/>
                </a:lnTo>
                <a:lnTo>
                  <a:pt x="231958" y="280593"/>
                </a:lnTo>
                <a:close/>
              </a:path>
              <a:path w="360044" h="360044">
                <a:moveTo>
                  <a:pt x="236258" y="44996"/>
                </a:moveTo>
                <a:lnTo>
                  <a:pt x="123748" y="44996"/>
                </a:lnTo>
                <a:lnTo>
                  <a:pt x="123748" y="56248"/>
                </a:lnTo>
                <a:lnTo>
                  <a:pt x="121977" y="64993"/>
                </a:lnTo>
                <a:lnTo>
                  <a:pt x="117151" y="72148"/>
                </a:lnTo>
                <a:lnTo>
                  <a:pt x="110000" y="76979"/>
                </a:lnTo>
                <a:lnTo>
                  <a:pt x="101257" y="78752"/>
                </a:lnTo>
                <a:lnTo>
                  <a:pt x="258749" y="78752"/>
                </a:lnTo>
                <a:lnTo>
                  <a:pt x="250006" y="76979"/>
                </a:lnTo>
                <a:lnTo>
                  <a:pt x="242855" y="72148"/>
                </a:lnTo>
                <a:lnTo>
                  <a:pt x="238029" y="64993"/>
                </a:lnTo>
                <a:lnTo>
                  <a:pt x="236258" y="56248"/>
                </a:lnTo>
                <a:lnTo>
                  <a:pt x="236258" y="44996"/>
                </a:lnTo>
                <a:close/>
              </a:path>
              <a:path w="360044" h="360044">
                <a:moveTo>
                  <a:pt x="314998" y="44996"/>
                </a:moveTo>
                <a:lnTo>
                  <a:pt x="303758" y="44996"/>
                </a:lnTo>
                <a:lnTo>
                  <a:pt x="303758" y="56248"/>
                </a:lnTo>
                <a:lnTo>
                  <a:pt x="301985" y="64993"/>
                </a:lnTo>
                <a:lnTo>
                  <a:pt x="297154" y="72148"/>
                </a:lnTo>
                <a:lnTo>
                  <a:pt x="289999" y="76979"/>
                </a:lnTo>
                <a:lnTo>
                  <a:pt x="281254" y="78752"/>
                </a:lnTo>
                <a:lnTo>
                  <a:pt x="357734" y="78752"/>
                </a:lnTo>
                <a:lnTo>
                  <a:pt x="356469" y="72487"/>
                </a:lnTo>
                <a:lnTo>
                  <a:pt x="346822" y="58180"/>
                </a:lnTo>
                <a:lnTo>
                  <a:pt x="332515" y="48533"/>
                </a:lnTo>
                <a:lnTo>
                  <a:pt x="314998" y="44996"/>
                </a:lnTo>
                <a:close/>
              </a:path>
              <a:path w="360044" h="360044">
                <a:moveTo>
                  <a:pt x="107467" y="0"/>
                </a:moveTo>
                <a:lnTo>
                  <a:pt x="72529" y="0"/>
                </a:lnTo>
                <a:lnTo>
                  <a:pt x="67500" y="5029"/>
                </a:lnTo>
                <a:lnTo>
                  <a:pt x="67500" y="62471"/>
                </a:lnTo>
                <a:lnTo>
                  <a:pt x="72529" y="67500"/>
                </a:lnTo>
                <a:lnTo>
                  <a:pt x="107467" y="67500"/>
                </a:lnTo>
                <a:lnTo>
                  <a:pt x="112496" y="62471"/>
                </a:lnTo>
                <a:lnTo>
                  <a:pt x="112496" y="5029"/>
                </a:lnTo>
                <a:lnTo>
                  <a:pt x="107467" y="0"/>
                </a:lnTo>
                <a:close/>
              </a:path>
              <a:path w="360044" h="360044">
                <a:moveTo>
                  <a:pt x="287477" y="0"/>
                </a:moveTo>
                <a:lnTo>
                  <a:pt x="252539" y="0"/>
                </a:lnTo>
                <a:lnTo>
                  <a:pt x="247497" y="5029"/>
                </a:lnTo>
                <a:lnTo>
                  <a:pt x="247497" y="62471"/>
                </a:lnTo>
                <a:lnTo>
                  <a:pt x="252539" y="67500"/>
                </a:lnTo>
                <a:lnTo>
                  <a:pt x="287477" y="67500"/>
                </a:lnTo>
                <a:lnTo>
                  <a:pt x="292506" y="62471"/>
                </a:lnTo>
                <a:lnTo>
                  <a:pt x="292506" y="5029"/>
                </a:lnTo>
                <a:lnTo>
                  <a:pt x="287477" y="0"/>
                </a:lnTo>
                <a:close/>
              </a:path>
            </a:pathLst>
          </a:custGeom>
          <a:solidFill>
            <a:srgbClr val="6EAB50">
              <a:alpha val="6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850" y="1371600"/>
            <a:ext cx="360862" cy="359973"/>
          </a:xfrm>
          <a:prstGeom prst="rect">
            <a:avLst/>
          </a:prstGeom>
        </p:spPr>
      </p:pic>
      <p:sp>
        <p:nvSpPr>
          <p:cNvPr id="26" name="object 5">
            <a:extLst>
              <a:ext uri="{FF2B5EF4-FFF2-40B4-BE49-F238E27FC236}">
                <a16:creationId xmlns:a16="http://schemas.microsoft.com/office/drawing/2014/main" id="{95F3E8D5-F732-4C5D-BF51-A9AD71E2FA70}"/>
              </a:ext>
            </a:extLst>
          </p:cNvPr>
          <p:cNvSpPr txBox="1"/>
          <p:nvPr/>
        </p:nvSpPr>
        <p:spPr>
          <a:xfrm>
            <a:off x="6449698" y="82667"/>
            <a:ext cx="1062352" cy="19877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Номинация 1.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27" name="object 23">
            <a:extLst>
              <a:ext uri="{FF2B5EF4-FFF2-40B4-BE49-F238E27FC236}">
                <a16:creationId xmlns:a16="http://schemas.microsoft.com/office/drawing/2014/main" id="{97CA8DD8-65B7-4373-829E-414A6069681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780" y="281439"/>
            <a:ext cx="661670" cy="550088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4" t="80550" r="51443" b="13402"/>
          <a:stretch/>
        </p:blipFill>
        <p:spPr bwMode="auto">
          <a:xfrm>
            <a:off x="444500" y="4648200"/>
            <a:ext cx="2488676" cy="41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20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/>
          <p:cNvSpPr/>
          <p:nvPr/>
        </p:nvSpPr>
        <p:spPr>
          <a:xfrm>
            <a:off x="-31750" y="0"/>
            <a:ext cx="346075" cy="475615"/>
          </a:xfrm>
          <a:custGeom>
            <a:avLst/>
            <a:gdLst/>
            <a:ahLst/>
            <a:cxnLst/>
            <a:rect l="l" t="t" r="r" b="b"/>
            <a:pathLst>
              <a:path w="346075" h="475615">
                <a:moveTo>
                  <a:pt x="0" y="475208"/>
                </a:moveTo>
                <a:lnTo>
                  <a:pt x="345605" y="475208"/>
                </a:lnTo>
                <a:lnTo>
                  <a:pt x="345605" y="0"/>
                </a:lnTo>
                <a:lnTo>
                  <a:pt x="0" y="0"/>
                </a:lnTo>
                <a:lnTo>
                  <a:pt x="0" y="475208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214399" y="0"/>
            <a:ext cx="346075" cy="475615"/>
          </a:xfrm>
          <a:custGeom>
            <a:avLst/>
            <a:gdLst/>
            <a:ahLst/>
            <a:cxnLst/>
            <a:rect l="l" t="t" r="r" b="b"/>
            <a:pathLst>
              <a:path w="346075" h="475615">
                <a:moveTo>
                  <a:pt x="0" y="475208"/>
                </a:moveTo>
                <a:lnTo>
                  <a:pt x="345605" y="475208"/>
                </a:lnTo>
                <a:lnTo>
                  <a:pt x="345605" y="0"/>
                </a:lnTo>
                <a:lnTo>
                  <a:pt x="0" y="0"/>
                </a:lnTo>
                <a:lnTo>
                  <a:pt x="0" y="475208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44275" y="182053"/>
            <a:ext cx="863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800" b="1" spc="30" dirty="0">
                <a:solidFill>
                  <a:srgbClr val="32468D"/>
                </a:solidFill>
                <a:latin typeface="Arial"/>
                <a:cs typeface="Arial"/>
              </a:rPr>
              <a:t>9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040007"/>
            <a:ext cx="7560309" cy="288290"/>
          </a:xfrm>
          <a:custGeom>
            <a:avLst/>
            <a:gdLst/>
            <a:ahLst/>
            <a:cxnLst/>
            <a:rect l="l" t="t" r="r" b="b"/>
            <a:pathLst>
              <a:path w="7560309" h="288289">
                <a:moveTo>
                  <a:pt x="0" y="287997"/>
                </a:moveTo>
                <a:lnTo>
                  <a:pt x="7560005" y="287997"/>
                </a:lnTo>
                <a:lnTo>
                  <a:pt x="7560005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rgbClr val="DEE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3599" y="1295400"/>
            <a:ext cx="6649720" cy="3195002"/>
            <a:chOff x="453599" y="669607"/>
            <a:chExt cx="6649720" cy="3820795"/>
          </a:xfrm>
        </p:grpSpPr>
        <p:sp>
          <p:nvSpPr>
            <p:cNvPr id="6" name="object 6"/>
            <p:cNvSpPr/>
            <p:nvPr/>
          </p:nvSpPr>
          <p:spPr>
            <a:xfrm>
              <a:off x="459949" y="838703"/>
              <a:ext cx="6637020" cy="3645535"/>
            </a:xfrm>
            <a:custGeom>
              <a:avLst/>
              <a:gdLst/>
              <a:ahLst/>
              <a:cxnLst/>
              <a:rect l="l" t="t" r="r" b="b"/>
              <a:pathLst>
                <a:path w="6637020" h="3645535">
                  <a:moveTo>
                    <a:pt x="0" y="0"/>
                  </a:moveTo>
                  <a:lnTo>
                    <a:pt x="0" y="3177324"/>
                  </a:lnTo>
                  <a:lnTo>
                    <a:pt x="7312" y="3447883"/>
                  </a:lnTo>
                  <a:lnTo>
                    <a:pt x="58499" y="3586819"/>
                  </a:lnTo>
                  <a:lnTo>
                    <a:pt x="197435" y="3638006"/>
                  </a:lnTo>
                  <a:lnTo>
                    <a:pt x="467995" y="3645319"/>
                  </a:lnTo>
                  <a:lnTo>
                    <a:pt x="6636499" y="3645319"/>
                  </a:lnTo>
                  <a:lnTo>
                    <a:pt x="6636499" y="467995"/>
                  </a:lnTo>
                  <a:lnTo>
                    <a:pt x="6629186" y="197435"/>
                  </a:lnTo>
                  <a:lnTo>
                    <a:pt x="6577999" y="58499"/>
                  </a:lnTo>
                  <a:lnTo>
                    <a:pt x="6439063" y="7312"/>
                  </a:lnTo>
                  <a:lnTo>
                    <a:pt x="6168504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246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9073" y="669607"/>
              <a:ext cx="607695" cy="304165"/>
            </a:xfrm>
            <a:custGeom>
              <a:avLst/>
              <a:gdLst/>
              <a:ahLst/>
              <a:cxnLst/>
              <a:rect l="l" t="t" r="r" b="b"/>
              <a:pathLst>
                <a:path w="607694" h="304165">
                  <a:moveTo>
                    <a:pt x="607326" y="0"/>
                  </a:moveTo>
                  <a:lnTo>
                    <a:pt x="0" y="0"/>
                  </a:lnTo>
                  <a:lnTo>
                    <a:pt x="0" y="303796"/>
                  </a:lnTo>
                  <a:lnTo>
                    <a:pt x="607326" y="303796"/>
                  </a:lnTo>
                  <a:lnTo>
                    <a:pt x="607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605" y="80610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29514" y="0"/>
                  </a:moveTo>
                  <a:lnTo>
                    <a:pt x="18023" y="2320"/>
                  </a:lnTo>
                  <a:lnTo>
                    <a:pt x="8642" y="8648"/>
                  </a:lnTo>
                  <a:lnTo>
                    <a:pt x="2318" y="18034"/>
                  </a:lnTo>
                  <a:lnTo>
                    <a:pt x="0" y="29527"/>
                  </a:lnTo>
                  <a:lnTo>
                    <a:pt x="2318" y="41013"/>
                  </a:lnTo>
                  <a:lnTo>
                    <a:pt x="8642" y="50395"/>
                  </a:lnTo>
                  <a:lnTo>
                    <a:pt x="18023" y="56721"/>
                  </a:lnTo>
                  <a:lnTo>
                    <a:pt x="29514" y="59042"/>
                  </a:lnTo>
                  <a:lnTo>
                    <a:pt x="41005" y="56721"/>
                  </a:lnTo>
                  <a:lnTo>
                    <a:pt x="50387" y="50395"/>
                  </a:lnTo>
                  <a:lnTo>
                    <a:pt x="56711" y="41013"/>
                  </a:lnTo>
                  <a:lnTo>
                    <a:pt x="59029" y="29527"/>
                  </a:lnTo>
                  <a:lnTo>
                    <a:pt x="56711" y="18034"/>
                  </a:lnTo>
                  <a:lnTo>
                    <a:pt x="50387" y="8648"/>
                  </a:lnTo>
                  <a:lnTo>
                    <a:pt x="41005" y="2320"/>
                  </a:lnTo>
                  <a:lnTo>
                    <a:pt x="29514" y="0"/>
                  </a:lnTo>
                  <a:close/>
                </a:path>
              </a:pathLst>
            </a:custGeom>
            <a:solidFill>
              <a:srgbClr val="3246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8100" y="676247"/>
              <a:ext cx="360680" cy="368935"/>
            </a:xfrm>
            <a:custGeom>
              <a:avLst/>
              <a:gdLst/>
              <a:ahLst/>
              <a:cxnLst/>
              <a:rect l="l" t="t" r="r" b="b"/>
              <a:pathLst>
                <a:path w="360680" h="368934">
                  <a:moveTo>
                    <a:pt x="241585" y="228854"/>
                  </a:moveTo>
                  <a:lnTo>
                    <a:pt x="203377" y="228854"/>
                  </a:lnTo>
                  <a:lnTo>
                    <a:pt x="233578" y="259740"/>
                  </a:lnTo>
                  <a:lnTo>
                    <a:pt x="228066" y="265785"/>
                  </a:lnTo>
                  <a:lnTo>
                    <a:pt x="228866" y="274193"/>
                  </a:lnTo>
                  <a:lnTo>
                    <a:pt x="255567" y="301236"/>
                  </a:lnTo>
                  <a:lnTo>
                    <a:pt x="319443" y="366674"/>
                  </a:lnTo>
                  <a:lnTo>
                    <a:pt x="322097" y="368325"/>
                  </a:lnTo>
                  <a:lnTo>
                    <a:pt x="326644" y="367436"/>
                  </a:lnTo>
                  <a:lnTo>
                    <a:pt x="327482" y="367182"/>
                  </a:lnTo>
                  <a:lnTo>
                    <a:pt x="360248" y="333781"/>
                  </a:lnTo>
                  <a:lnTo>
                    <a:pt x="360248" y="330885"/>
                  </a:lnTo>
                  <a:lnTo>
                    <a:pt x="271505" y="240258"/>
                  </a:lnTo>
                  <a:lnTo>
                    <a:pt x="252755" y="240258"/>
                  </a:lnTo>
                  <a:lnTo>
                    <a:pt x="241585" y="228854"/>
                  </a:lnTo>
                  <a:close/>
                </a:path>
                <a:path w="360680" h="368934">
                  <a:moveTo>
                    <a:pt x="134569" y="0"/>
                  </a:moveTo>
                  <a:lnTo>
                    <a:pt x="116268" y="0"/>
                  </a:lnTo>
                  <a:lnTo>
                    <a:pt x="111734" y="609"/>
                  </a:lnTo>
                  <a:lnTo>
                    <a:pt x="109474" y="889"/>
                  </a:lnTo>
                  <a:lnTo>
                    <a:pt x="65874" y="15125"/>
                  </a:lnTo>
                  <a:lnTo>
                    <a:pt x="29733" y="44810"/>
                  </a:lnTo>
                  <a:lnTo>
                    <a:pt x="6718" y="85953"/>
                  </a:lnTo>
                  <a:lnTo>
                    <a:pt x="152" y="118084"/>
                  </a:lnTo>
                  <a:lnTo>
                    <a:pt x="0" y="118465"/>
                  </a:lnTo>
                  <a:lnTo>
                    <a:pt x="0" y="137731"/>
                  </a:lnTo>
                  <a:lnTo>
                    <a:pt x="127" y="138214"/>
                  </a:lnTo>
                  <a:lnTo>
                    <a:pt x="736" y="142951"/>
                  </a:lnTo>
                  <a:lnTo>
                    <a:pt x="12871" y="185629"/>
                  </a:lnTo>
                  <a:lnTo>
                    <a:pt x="57209" y="235948"/>
                  </a:lnTo>
                  <a:lnTo>
                    <a:pt x="113103" y="255824"/>
                  </a:lnTo>
                  <a:lnTo>
                    <a:pt x="144741" y="254850"/>
                  </a:lnTo>
                  <a:lnTo>
                    <a:pt x="183609" y="241892"/>
                  </a:lnTo>
                  <a:lnTo>
                    <a:pt x="200799" y="230733"/>
                  </a:lnTo>
                  <a:lnTo>
                    <a:pt x="202681" y="229361"/>
                  </a:lnTo>
                  <a:lnTo>
                    <a:pt x="124129" y="229361"/>
                  </a:lnTo>
                  <a:lnTo>
                    <a:pt x="85474" y="220934"/>
                  </a:lnTo>
                  <a:lnTo>
                    <a:pt x="54343" y="198859"/>
                  </a:lnTo>
                  <a:lnTo>
                    <a:pt x="33632" y="166579"/>
                  </a:lnTo>
                  <a:lnTo>
                    <a:pt x="26238" y="127533"/>
                  </a:lnTo>
                  <a:lnTo>
                    <a:pt x="34263" y="88213"/>
                  </a:lnTo>
                  <a:lnTo>
                    <a:pt x="55770" y="56072"/>
                  </a:lnTo>
                  <a:lnTo>
                    <a:pt x="87619" y="34505"/>
                  </a:lnTo>
                  <a:lnTo>
                    <a:pt x="126669" y="26911"/>
                  </a:lnTo>
                  <a:lnTo>
                    <a:pt x="201691" y="26911"/>
                  </a:lnTo>
                  <a:lnTo>
                    <a:pt x="185356" y="15417"/>
                  </a:lnTo>
                  <a:lnTo>
                    <a:pt x="141211" y="889"/>
                  </a:lnTo>
                  <a:lnTo>
                    <a:pt x="138988" y="609"/>
                  </a:lnTo>
                  <a:lnTo>
                    <a:pt x="134569" y="0"/>
                  </a:lnTo>
                  <a:close/>
                </a:path>
                <a:path w="360680" h="368934">
                  <a:moveTo>
                    <a:pt x="264769" y="235750"/>
                  </a:moveTo>
                  <a:lnTo>
                    <a:pt x="257073" y="236969"/>
                  </a:lnTo>
                  <a:lnTo>
                    <a:pt x="254698" y="238379"/>
                  </a:lnTo>
                  <a:lnTo>
                    <a:pt x="252755" y="240258"/>
                  </a:lnTo>
                  <a:lnTo>
                    <a:pt x="271505" y="240258"/>
                  </a:lnTo>
                  <a:lnTo>
                    <a:pt x="268732" y="237426"/>
                  </a:lnTo>
                  <a:lnTo>
                    <a:pt x="264769" y="235750"/>
                  </a:lnTo>
                  <a:close/>
                </a:path>
                <a:path w="360680" h="368934">
                  <a:moveTo>
                    <a:pt x="201691" y="26911"/>
                  </a:moveTo>
                  <a:lnTo>
                    <a:pt x="126669" y="26911"/>
                  </a:lnTo>
                  <a:lnTo>
                    <a:pt x="164447" y="35082"/>
                  </a:lnTo>
                  <a:lnTo>
                    <a:pt x="195541" y="56629"/>
                  </a:lnTo>
                  <a:lnTo>
                    <a:pt x="216663" y="88644"/>
                  </a:lnTo>
                  <a:lnTo>
                    <a:pt x="224523" y="128219"/>
                  </a:lnTo>
                  <a:lnTo>
                    <a:pt x="216571" y="167941"/>
                  </a:lnTo>
                  <a:lnTo>
                    <a:pt x="195086" y="200207"/>
                  </a:lnTo>
                  <a:lnTo>
                    <a:pt x="163220" y="221764"/>
                  </a:lnTo>
                  <a:lnTo>
                    <a:pt x="124129" y="229361"/>
                  </a:lnTo>
                  <a:lnTo>
                    <a:pt x="202681" y="229361"/>
                  </a:lnTo>
                  <a:lnTo>
                    <a:pt x="203377" y="228854"/>
                  </a:lnTo>
                  <a:lnTo>
                    <a:pt x="241585" y="228854"/>
                  </a:lnTo>
                  <a:lnTo>
                    <a:pt x="222592" y="209461"/>
                  </a:lnTo>
                  <a:lnTo>
                    <a:pt x="242357" y="175036"/>
                  </a:lnTo>
                  <a:lnTo>
                    <a:pt x="250685" y="136690"/>
                  </a:lnTo>
                  <a:lnTo>
                    <a:pt x="250998" y="126595"/>
                  </a:lnTo>
                  <a:lnTo>
                    <a:pt x="250542" y="116571"/>
                  </a:lnTo>
                  <a:lnTo>
                    <a:pt x="238061" y="71424"/>
                  </a:lnTo>
                  <a:lnTo>
                    <a:pt x="207126" y="30735"/>
                  </a:lnTo>
                  <a:lnTo>
                    <a:pt x="201691" y="26911"/>
                  </a:lnTo>
                  <a:close/>
                </a:path>
              </a:pathLst>
            </a:custGeom>
            <a:solidFill>
              <a:srgbClr val="9BC5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343" y="703158"/>
              <a:ext cx="198285" cy="2024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63606" y="1752600"/>
            <a:ext cx="6322695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6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Результаты: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ru-RU" sz="16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востребованность Лагерных смен (увеличение количества участников);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ru-RU" sz="16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успешная </a:t>
            </a:r>
            <a:r>
              <a:rPr lang="ru-RU" sz="16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профориентационная</a:t>
            </a:r>
            <a:r>
              <a:rPr lang="ru-RU" sz="16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 деятельность;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ru-RU" sz="16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увеличение количества инвалидов, принятых на обучение по программам СПО и ПО, из числа участников Лагерных смен;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ru-RU" sz="16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оздоровительный эффект;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ru-RU" sz="16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совершенствование работы БПОО по </a:t>
            </a:r>
            <a:r>
              <a:rPr lang="ru-RU" sz="16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профориентационной</a:t>
            </a:r>
            <a:r>
              <a:rPr lang="ru-RU" sz="16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 деятельности.</a:t>
            </a:r>
          </a:p>
          <a:p>
            <a:pPr marL="12700" marR="5080">
              <a:spcBef>
                <a:spcPts val="100"/>
              </a:spcBef>
            </a:pP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949" y="59731"/>
            <a:ext cx="5986780" cy="137858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/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Удмуртской Республики «Ижевский торгово-экономический техникум»</a:t>
            </a:r>
          </a:p>
          <a:p>
            <a:pPr marL="12700">
              <a:spcBef>
                <a:spcPts val="350"/>
              </a:spcBef>
            </a:pPr>
            <a:r>
              <a:rPr lang="ru-RU" sz="1000" b="1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Тема конкурсной работы: 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Практика по организации и проведению республиканской 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профориентационной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, обучающей и оздоровительной лагерной смены для победителей  (призеров, участников) чемпионатов профессионального инвалидностью и ограниченными возможностями здоровья «</a:t>
            </a:r>
            <a:r>
              <a:rPr lang="ru-RU" sz="1000" spc="60" dirty="0" err="1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Абилимпикс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»</a:t>
            </a:r>
            <a:br>
              <a:rPr lang="ru-RU" sz="600" b="1" dirty="0">
                <a:solidFill>
                  <a:srgbClr val="0E34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</a:b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Фамилия, имя, отчество конкурсанта(</a:t>
            </a:r>
            <a:r>
              <a:rPr lang="ru-RU" sz="1000" b="1" spc="60" dirty="0" err="1">
                <a:solidFill>
                  <a:srgbClr val="283583"/>
                </a:solidFill>
                <a:latin typeface="Arial"/>
                <a:cs typeface="Arial"/>
              </a:rPr>
              <a:t>ов</a:t>
            </a:r>
            <a:r>
              <a:rPr lang="ru-RU" sz="1000" b="1" spc="60" dirty="0">
                <a:solidFill>
                  <a:srgbClr val="283583"/>
                </a:solidFill>
                <a:latin typeface="Arial"/>
                <a:cs typeface="Arial"/>
              </a:rPr>
              <a:t>):</a:t>
            </a: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 Жаворонкова Т.З., Злобина В.Л., </a:t>
            </a:r>
          </a:p>
          <a:p>
            <a:pPr marL="12700">
              <a:spcBef>
                <a:spcPts val="350"/>
              </a:spcBef>
            </a:pPr>
            <a:r>
              <a:rPr lang="ru-RU" sz="1000" spc="60" dirty="0">
                <a:solidFill>
                  <a:srgbClr val="283583"/>
                </a:solidFill>
                <a:latin typeface="Arial" pitchFamily="34" charset="0"/>
                <a:cs typeface="Arial" pitchFamily="34" charset="0"/>
              </a:rPr>
              <a:t>			      Трегубова Г.А., Пономарева О.А.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5300" y="4547454"/>
            <a:ext cx="4723765" cy="44884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ru-RU" sz="700" b="1" spc="30" dirty="0">
                <a:solidFill>
                  <a:srgbClr val="32468D"/>
                </a:solidFill>
                <a:latin typeface="Arial"/>
                <a:cs typeface="Arial"/>
              </a:rPr>
              <a:t>Контакты:</a:t>
            </a:r>
            <a:endParaRPr lang="ru-RU" sz="700" dirty="0">
              <a:latin typeface="Arial"/>
              <a:cs typeface="Arial"/>
            </a:endParaRPr>
          </a:p>
          <a:p>
            <a:pPr marL="12700">
              <a:spcBef>
                <a:spcPts val="285"/>
              </a:spcBef>
            </a:pPr>
            <a:r>
              <a:rPr lang="ru-RU" sz="700" b="1" spc="30" dirty="0">
                <a:solidFill>
                  <a:srgbClr val="32468D"/>
                </a:solidFill>
                <a:latin typeface="Arial"/>
                <a:cs typeface="Arial"/>
              </a:rPr>
              <a:t>Злобина В.Л.</a:t>
            </a:r>
            <a:r>
              <a:rPr lang="ru-RU" sz="700" b="1" spc="-15" dirty="0">
                <a:solidFill>
                  <a:srgbClr val="32468D"/>
                </a:solidFill>
                <a:latin typeface="Arial"/>
                <a:cs typeface="Arial"/>
              </a:rPr>
              <a:t>,</a:t>
            </a:r>
            <a:r>
              <a:rPr lang="ru-RU" sz="700" b="1" dirty="0">
                <a:solidFill>
                  <a:srgbClr val="32468D"/>
                </a:solidFill>
                <a:latin typeface="Arial"/>
                <a:cs typeface="Arial"/>
              </a:rPr>
              <a:t> </a:t>
            </a:r>
            <a:r>
              <a:rPr lang="ru-RU" sz="700" spc="10" dirty="0">
                <a:solidFill>
                  <a:srgbClr val="32468D"/>
                </a:solidFill>
                <a:latin typeface="Verdana"/>
                <a:cs typeface="Arial"/>
              </a:rPr>
              <a:t>заместитель руководителя по ИМР</a:t>
            </a:r>
            <a:endParaRPr lang="ru-RU" sz="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endParaRPr lang="ru-RU" sz="700" dirty="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0841" y="4860139"/>
            <a:ext cx="74295" cy="74295"/>
            <a:chOff x="310841" y="4860139"/>
            <a:chExt cx="74295" cy="74295"/>
          </a:xfrm>
        </p:grpSpPr>
        <p:sp>
          <p:nvSpPr>
            <p:cNvPr id="15" name="object 15"/>
            <p:cNvSpPr/>
            <p:nvPr/>
          </p:nvSpPr>
          <p:spPr>
            <a:xfrm>
              <a:off x="310841" y="4860139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68046" y="0"/>
                  </a:moveTo>
                  <a:lnTo>
                    <a:pt x="6248" y="0"/>
                  </a:lnTo>
                  <a:lnTo>
                    <a:pt x="0" y="6248"/>
                  </a:lnTo>
                  <a:lnTo>
                    <a:pt x="0" y="68046"/>
                  </a:lnTo>
                  <a:lnTo>
                    <a:pt x="6248" y="74282"/>
                  </a:lnTo>
                  <a:lnTo>
                    <a:pt x="68046" y="74282"/>
                  </a:lnTo>
                  <a:lnTo>
                    <a:pt x="74282" y="68046"/>
                  </a:lnTo>
                  <a:lnTo>
                    <a:pt x="74282" y="60350"/>
                  </a:lnTo>
                  <a:lnTo>
                    <a:pt x="74282" y="6248"/>
                  </a:lnTo>
                  <a:lnTo>
                    <a:pt x="68046" y="0"/>
                  </a:lnTo>
                  <a:close/>
                </a:path>
              </a:pathLst>
            </a:custGeom>
            <a:solidFill>
              <a:srgbClr val="3246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615" y="4877342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12852"/>
                  </a:moveTo>
                  <a:lnTo>
                    <a:pt x="0" y="37833"/>
                  </a:lnTo>
                  <a:lnTo>
                    <a:pt x="2044" y="39877"/>
                  </a:lnTo>
                  <a:lnTo>
                    <a:pt x="48704" y="39877"/>
                  </a:lnTo>
                  <a:lnTo>
                    <a:pt x="50736" y="37833"/>
                  </a:lnTo>
                  <a:lnTo>
                    <a:pt x="50736" y="28994"/>
                  </a:lnTo>
                  <a:lnTo>
                    <a:pt x="22250" y="28994"/>
                  </a:lnTo>
                  <a:lnTo>
                    <a:pt x="12319" y="21716"/>
                  </a:lnTo>
                  <a:lnTo>
                    <a:pt x="1816" y="14617"/>
                  </a:lnTo>
                  <a:lnTo>
                    <a:pt x="850" y="13792"/>
                  </a:lnTo>
                  <a:lnTo>
                    <a:pt x="0" y="12852"/>
                  </a:lnTo>
                  <a:close/>
                </a:path>
                <a:path w="50800" h="40004">
                  <a:moveTo>
                    <a:pt x="50736" y="12852"/>
                  </a:moveTo>
                  <a:lnTo>
                    <a:pt x="49885" y="13792"/>
                  </a:lnTo>
                  <a:lnTo>
                    <a:pt x="48933" y="14617"/>
                  </a:lnTo>
                  <a:lnTo>
                    <a:pt x="38417" y="21755"/>
                  </a:lnTo>
                  <a:lnTo>
                    <a:pt x="28486" y="28994"/>
                  </a:lnTo>
                  <a:lnTo>
                    <a:pt x="50736" y="28994"/>
                  </a:lnTo>
                  <a:lnTo>
                    <a:pt x="50736" y="12852"/>
                  </a:lnTo>
                  <a:close/>
                </a:path>
                <a:path w="50800" h="40004">
                  <a:moveTo>
                    <a:pt x="48666" y="0"/>
                  </a:moveTo>
                  <a:lnTo>
                    <a:pt x="1498" y="0"/>
                  </a:lnTo>
                  <a:lnTo>
                    <a:pt x="0" y="2387"/>
                  </a:lnTo>
                  <a:lnTo>
                    <a:pt x="0" y="7734"/>
                  </a:lnTo>
                  <a:lnTo>
                    <a:pt x="2857" y="10934"/>
                  </a:lnTo>
                  <a:lnTo>
                    <a:pt x="4876" y="12293"/>
                  </a:lnTo>
                  <a:lnTo>
                    <a:pt x="13703" y="18414"/>
                  </a:lnTo>
                  <a:lnTo>
                    <a:pt x="19939" y="22771"/>
                  </a:lnTo>
                  <a:lnTo>
                    <a:pt x="23050" y="25374"/>
                  </a:lnTo>
                  <a:lnTo>
                    <a:pt x="27686" y="25374"/>
                  </a:lnTo>
                  <a:lnTo>
                    <a:pt x="30810" y="22771"/>
                  </a:lnTo>
                  <a:lnTo>
                    <a:pt x="32651" y="21501"/>
                  </a:lnTo>
                  <a:lnTo>
                    <a:pt x="37033" y="18414"/>
                  </a:lnTo>
                  <a:lnTo>
                    <a:pt x="48387" y="10566"/>
                  </a:lnTo>
                  <a:lnTo>
                    <a:pt x="50715" y="7734"/>
                  </a:lnTo>
                  <a:lnTo>
                    <a:pt x="50736" y="2044"/>
                  </a:lnTo>
                  <a:lnTo>
                    <a:pt x="486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219841" y="3681844"/>
            <a:ext cx="556895" cy="566420"/>
          </a:xfrm>
          <a:custGeom>
            <a:avLst/>
            <a:gdLst/>
            <a:ahLst/>
            <a:cxnLst/>
            <a:rect l="l" t="t" r="r" b="b"/>
            <a:pathLst>
              <a:path w="556895" h="566420">
                <a:moveTo>
                  <a:pt x="347357" y="0"/>
                </a:moveTo>
                <a:lnTo>
                  <a:pt x="56184" y="0"/>
                </a:lnTo>
                <a:lnTo>
                  <a:pt x="34477" y="4589"/>
                </a:lnTo>
                <a:lnTo>
                  <a:pt x="16600" y="17044"/>
                </a:lnTo>
                <a:lnTo>
                  <a:pt x="4469" y="35399"/>
                </a:lnTo>
                <a:lnTo>
                  <a:pt x="0" y="57683"/>
                </a:lnTo>
                <a:lnTo>
                  <a:pt x="0" y="471906"/>
                </a:lnTo>
                <a:lnTo>
                  <a:pt x="7183" y="508776"/>
                </a:lnTo>
                <a:lnTo>
                  <a:pt x="26819" y="538764"/>
                </a:lnTo>
                <a:lnTo>
                  <a:pt x="56032" y="558919"/>
                </a:lnTo>
                <a:lnTo>
                  <a:pt x="91948" y="566293"/>
                </a:lnTo>
                <a:lnTo>
                  <a:pt x="454634" y="566293"/>
                </a:lnTo>
                <a:lnTo>
                  <a:pt x="491348" y="558919"/>
                </a:lnTo>
                <a:lnTo>
                  <a:pt x="522316" y="538764"/>
                </a:lnTo>
                <a:lnTo>
                  <a:pt x="528860" y="529590"/>
                </a:lnTo>
                <a:lnTo>
                  <a:pt x="91948" y="529590"/>
                </a:lnTo>
                <a:lnTo>
                  <a:pt x="72394" y="525002"/>
                </a:lnTo>
                <a:lnTo>
                  <a:pt x="54278" y="512549"/>
                </a:lnTo>
                <a:lnTo>
                  <a:pt x="40950" y="494196"/>
                </a:lnTo>
                <a:lnTo>
                  <a:pt x="35763" y="471906"/>
                </a:lnTo>
                <a:lnTo>
                  <a:pt x="35763" y="57683"/>
                </a:lnTo>
                <a:lnTo>
                  <a:pt x="37518" y="50799"/>
                </a:lnTo>
                <a:lnTo>
                  <a:pt x="42144" y="45881"/>
                </a:lnTo>
                <a:lnTo>
                  <a:pt x="48686" y="42931"/>
                </a:lnTo>
                <a:lnTo>
                  <a:pt x="56184" y="41948"/>
                </a:lnTo>
                <a:lnTo>
                  <a:pt x="395844" y="41948"/>
                </a:lnTo>
                <a:lnTo>
                  <a:pt x="394765" y="35399"/>
                </a:lnTo>
                <a:lnTo>
                  <a:pt x="384389" y="17044"/>
                </a:lnTo>
                <a:lnTo>
                  <a:pt x="368267" y="4589"/>
                </a:lnTo>
                <a:lnTo>
                  <a:pt x="347357" y="0"/>
                </a:lnTo>
                <a:close/>
              </a:path>
              <a:path w="556895" h="566420">
                <a:moveTo>
                  <a:pt x="395844" y="41948"/>
                </a:moveTo>
                <a:lnTo>
                  <a:pt x="347357" y="41948"/>
                </a:lnTo>
                <a:lnTo>
                  <a:pt x="354863" y="42931"/>
                </a:lnTo>
                <a:lnTo>
                  <a:pt x="361408" y="45881"/>
                </a:lnTo>
                <a:lnTo>
                  <a:pt x="366036" y="50799"/>
                </a:lnTo>
                <a:lnTo>
                  <a:pt x="367792" y="57683"/>
                </a:lnTo>
                <a:lnTo>
                  <a:pt x="367792" y="471906"/>
                </a:lnTo>
                <a:lnTo>
                  <a:pt x="368749" y="487557"/>
                </a:lnTo>
                <a:lnTo>
                  <a:pt x="371622" y="502715"/>
                </a:lnTo>
                <a:lnTo>
                  <a:pt x="376412" y="516889"/>
                </a:lnTo>
                <a:lnTo>
                  <a:pt x="383120" y="529590"/>
                </a:lnTo>
                <a:lnTo>
                  <a:pt x="454634" y="529590"/>
                </a:lnTo>
                <a:lnTo>
                  <a:pt x="437314" y="526803"/>
                </a:lnTo>
                <a:lnTo>
                  <a:pt x="423344" y="519101"/>
                </a:lnTo>
                <a:lnTo>
                  <a:pt x="412247" y="507467"/>
                </a:lnTo>
                <a:lnTo>
                  <a:pt x="403542" y="492887"/>
                </a:lnTo>
                <a:lnTo>
                  <a:pt x="547146" y="492887"/>
                </a:lnTo>
                <a:lnTo>
                  <a:pt x="551688" y="471906"/>
                </a:lnTo>
                <a:lnTo>
                  <a:pt x="549931" y="464210"/>
                </a:lnTo>
                <a:lnTo>
                  <a:pt x="545299" y="457493"/>
                </a:lnTo>
                <a:lnTo>
                  <a:pt x="538754" y="452741"/>
                </a:lnTo>
                <a:lnTo>
                  <a:pt x="531253" y="450938"/>
                </a:lnTo>
                <a:lnTo>
                  <a:pt x="398437" y="450938"/>
                </a:lnTo>
                <a:lnTo>
                  <a:pt x="398437" y="57683"/>
                </a:lnTo>
                <a:lnTo>
                  <a:pt x="395844" y="41948"/>
                </a:lnTo>
                <a:close/>
              </a:path>
              <a:path w="556895" h="566420">
                <a:moveTo>
                  <a:pt x="547146" y="492887"/>
                </a:moveTo>
                <a:lnTo>
                  <a:pt x="505714" y="492887"/>
                </a:lnTo>
                <a:lnTo>
                  <a:pt x="499170" y="507467"/>
                </a:lnTo>
                <a:lnTo>
                  <a:pt x="487837" y="519101"/>
                </a:lnTo>
                <a:lnTo>
                  <a:pt x="472672" y="526803"/>
                </a:lnTo>
                <a:lnTo>
                  <a:pt x="454634" y="529590"/>
                </a:lnTo>
                <a:lnTo>
                  <a:pt x="528860" y="529590"/>
                </a:lnTo>
                <a:lnTo>
                  <a:pt x="543706" y="508776"/>
                </a:lnTo>
                <a:lnTo>
                  <a:pt x="547146" y="492887"/>
                </a:lnTo>
                <a:close/>
              </a:path>
              <a:path w="556895" h="566420">
                <a:moveTo>
                  <a:pt x="311607" y="414235"/>
                </a:moveTo>
                <a:lnTo>
                  <a:pt x="91948" y="414235"/>
                </a:lnTo>
                <a:lnTo>
                  <a:pt x="84447" y="416038"/>
                </a:lnTo>
                <a:lnTo>
                  <a:pt x="77901" y="420790"/>
                </a:lnTo>
                <a:lnTo>
                  <a:pt x="73270" y="427507"/>
                </a:lnTo>
                <a:lnTo>
                  <a:pt x="71513" y="435203"/>
                </a:lnTo>
                <a:lnTo>
                  <a:pt x="73270" y="442907"/>
                </a:lnTo>
                <a:lnTo>
                  <a:pt x="77901" y="449627"/>
                </a:lnTo>
                <a:lnTo>
                  <a:pt x="84447" y="454380"/>
                </a:lnTo>
                <a:lnTo>
                  <a:pt x="91948" y="456184"/>
                </a:lnTo>
                <a:lnTo>
                  <a:pt x="311607" y="456184"/>
                </a:lnTo>
                <a:lnTo>
                  <a:pt x="319105" y="454380"/>
                </a:lnTo>
                <a:lnTo>
                  <a:pt x="325647" y="449627"/>
                </a:lnTo>
                <a:lnTo>
                  <a:pt x="330273" y="442907"/>
                </a:lnTo>
                <a:lnTo>
                  <a:pt x="332028" y="435203"/>
                </a:lnTo>
                <a:lnTo>
                  <a:pt x="330273" y="427507"/>
                </a:lnTo>
                <a:lnTo>
                  <a:pt x="325647" y="420790"/>
                </a:lnTo>
                <a:lnTo>
                  <a:pt x="319105" y="416038"/>
                </a:lnTo>
                <a:lnTo>
                  <a:pt x="311607" y="414235"/>
                </a:lnTo>
                <a:close/>
              </a:path>
              <a:path w="556895" h="566420">
                <a:moveTo>
                  <a:pt x="515924" y="0"/>
                </a:moveTo>
                <a:lnTo>
                  <a:pt x="480174" y="0"/>
                </a:lnTo>
                <a:lnTo>
                  <a:pt x="463014" y="3687"/>
                </a:lnTo>
                <a:lnTo>
                  <a:pt x="450162" y="13766"/>
                </a:lnTo>
                <a:lnTo>
                  <a:pt x="442099" y="28760"/>
                </a:lnTo>
                <a:lnTo>
                  <a:pt x="439305" y="47193"/>
                </a:lnTo>
                <a:lnTo>
                  <a:pt x="439305" y="330339"/>
                </a:lnTo>
                <a:lnTo>
                  <a:pt x="485279" y="419481"/>
                </a:lnTo>
                <a:lnTo>
                  <a:pt x="485279" y="424726"/>
                </a:lnTo>
                <a:lnTo>
                  <a:pt x="490385" y="429971"/>
                </a:lnTo>
                <a:lnTo>
                  <a:pt x="505714" y="429971"/>
                </a:lnTo>
                <a:lnTo>
                  <a:pt x="515924" y="419481"/>
                </a:lnTo>
                <a:lnTo>
                  <a:pt x="539966" y="367042"/>
                </a:lnTo>
                <a:lnTo>
                  <a:pt x="500608" y="367042"/>
                </a:lnTo>
                <a:lnTo>
                  <a:pt x="485279" y="340829"/>
                </a:lnTo>
                <a:lnTo>
                  <a:pt x="551983" y="340829"/>
                </a:lnTo>
                <a:lnTo>
                  <a:pt x="556793" y="330339"/>
                </a:lnTo>
                <a:lnTo>
                  <a:pt x="556793" y="304126"/>
                </a:lnTo>
                <a:lnTo>
                  <a:pt x="475068" y="304126"/>
                </a:lnTo>
                <a:lnTo>
                  <a:pt x="475068" y="115366"/>
                </a:lnTo>
                <a:lnTo>
                  <a:pt x="556793" y="115366"/>
                </a:lnTo>
                <a:lnTo>
                  <a:pt x="556793" y="78651"/>
                </a:lnTo>
                <a:lnTo>
                  <a:pt x="475068" y="78651"/>
                </a:lnTo>
                <a:lnTo>
                  <a:pt x="475068" y="41948"/>
                </a:lnTo>
                <a:lnTo>
                  <a:pt x="480174" y="36703"/>
                </a:lnTo>
                <a:lnTo>
                  <a:pt x="555203" y="36703"/>
                </a:lnTo>
                <a:lnTo>
                  <a:pt x="553999" y="28760"/>
                </a:lnTo>
                <a:lnTo>
                  <a:pt x="545936" y="13766"/>
                </a:lnTo>
                <a:lnTo>
                  <a:pt x="533085" y="3687"/>
                </a:lnTo>
                <a:lnTo>
                  <a:pt x="515924" y="0"/>
                </a:lnTo>
                <a:close/>
              </a:path>
              <a:path w="556895" h="566420">
                <a:moveTo>
                  <a:pt x="551983" y="340829"/>
                </a:moveTo>
                <a:lnTo>
                  <a:pt x="510819" y="340829"/>
                </a:lnTo>
                <a:lnTo>
                  <a:pt x="500608" y="367042"/>
                </a:lnTo>
                <a:lnTo>
                  <a:pt x="539966" y="367042"/>
                </a:lnTo>
                <a:lnTo>
                  <a:pt x="551983" y="340829"/>
                </a:lnTo>
                <a:close/>
              </a:path>
              <a:path w="556895" h="566420">
                <a:moveTo>
                  <a:pt x="311607" y="304126"/>
                </a:moveTo>
                <a:lnTo>
                  <a:pt x="91948" y="304126"/>
                </a:lnTo>
                <a:lnTo>
                  <a:pt x="84447" y="305110"/>
                </a:lnTo>
                <a:lnTo>
                  <a:pt x="77901" y="308059"/>
                </a:lnTo>
                <a:lnTo>
                  <a:pt x="73270" y="312972"/>
                </a:lnTo>
                <a:lnTo>
                  <a:pt x="71513" y="319849"/>
                </a:lnTo>
                <a:lnTo>
                  <a:pt x="73270" y="329766"/>
                </a:lnTo>
                <a:lnTo>
                  <a:pt x="77901" y="336240"/>
                </a:lnTo>
                <a:lnTo>
                  <a:pt x="84447" y="339764"/>
                </a:lnTo>
                <a:lnTo>
                  <a:pt x="91948" y="340829"/>
                </a:lnTo>
                <a:lnTo>
                  <a:pt x="311607" y="340829"/>
                </a:lnTo>
                <a:lnTo>
                  <a:pt x="319105" y="339764"/>
                </a:lnTo>
                <a:lnTo>
                  <a:pt x="325647" y="336240"/>
                </a:lnTo>
                <a:lnTo>
                  <a:pt x="330273" y="329766"/>
                </a:lnTo>
                <a:lnTo>
                  <a:pt x="332028" y="319849"/>
                </a:lnTo>
                <a:lnTo>
                  <a:pt x="330273" y="312972"/>
                </a:lnTo>
                <a:lnTo>
                  <a:pt x="325647" y="308059"/>
                </a:lnTo>
                <a:lnTo>
                  <a:pt x="319105" y="305110"/>
                </a:lnTo>
                <a:lnTo>
                  <a:pt x="311607" y="304126"/>
                </a:lnTo>
                <a:close/>
              </a:path>
              <a:path w="556895" h="566420">
                <a:moveTo>
                  <a:pt x="556793" y="115366"/>
                </a:moveTo>
                <a:lnTo>
                  <a:pt x="521042" y="115366"/>
                </a:lnTo>
                <a:lnTo>
                  <a:pt x="521042" y="304126"/>
                </a:lnTo>
                <a:lnTo>
                  <a:pt x="556793" y="304126"/>
                </a:lnTo>
                <a:lnTo>
                  <a:pt x="556793" y="115366"/>
                </a:lnTo>
                <a:close/>
              </a:path>
              <a:path w="556895" h="566420">
                <a:moveTo>
                  <a:pt x="311607" y="188760"/>
                </a:moveTo>
                <a:lnTo>
                  <a:pt x="91948" y="188760"/>
                </a:lnTo>
                <a:lnTo>
                  <a:pt x="84447" y="190563"/>
                </a:lnTo>
                <a:lnTo>
                  <a:pt x="77901" y="195316"/>
                </a:lnTo>
                <a:lnTo>
                  <a:pt x="73270" y="202036"/>
                </a:lnTo>
                <a:lnTo>
                  <a:pt x="71513" y="209740"/>
                </a:lnTo>
                <a:lnTo>
                  <a:pt x="73270" y="217442"/>
                </a:lnTo>
                <a:lnTo>
                  <a:pt x="77901" y="224158"/>
                </a:lnTo>
                <a:lnTo>
                  <a:pt x="84447" y="228907"/>
                </a:lnTo>
                <a:lnTo>
                  <a:pt x="91948" y="230708"/>
                </a:lnTo>
                <a:lnTo>
                  <a:pt x="311607" y="230708"/>
                </a:lnTo>
                <a:lnTo>
                  <a:pt x="319105" y="228907"/>
                </a:lnTo>
                <a:lnTo>
                  <a:pt x="325647" y="224158"/>
                </a:lnTo>
                <a:lnTo>
                  <a:pt x="330273" y="217442"/>
                </a:lnTo>
                <a:lnTo>
                  <a:pt x="332028" y="209740"/>
                </a:lnTo>
                <a:lnTo>
                  <a:pt x="330273" y="202036"/>
                </a:lnTo>
                <a:lnTo>
                  <a:pt x="325647" y="195316"/>
                </a:lnTo>
                <a:lnTo>
                  <a:pt x="319105" y="190563"/>
                </a:lnTo>
                <a:lnTo>
                  <a:pt x="311607" y="188760"/>
                </a:lnTo>
                <a:close/>
              </a:path>
              <a:path w="556895" h="566420">
                <a:moveTo>
                  <a:pt x="311607" y="78651"/>
                </a:moveTo>
                <a:lnTo>
                  <a:pt x="91948" y="78651"/>
                </a:lnTo>
                <a:lnTo>
                  <a:pt x="84447" y="80454"/>
                </a:lnTo>
                <a:lnTo>
                  <a:pt x="77901" y="85207"/>
                </a:lnTo>
                <a:lnTo>
                  <a:pt x="73270" y="91927"/>
                </a:lnTo>
                <a:lnTo>
                  <a:pt x="71513" y="99631"/>
                </a:lnTo>
                <a:lnTo>
                  <a:pt x="73270" y="104300"/>
                </a:lnTo>
                <a:lnTo>
                  <a:pt x="77901" y="109459"/>
                </a:lnTo>
                <a:lnTo>
                  <a:pt x="84447" y="113635"/>
                </a:lnTo>
                <a:lnTo>
                  <a:pt x="91948" y="115354"/>
                </a:lnTo>
                <a:lnTo>
                  <a:pt x="311607" y="115354"/>
                </a:lnTo>
                <a:lnTo>
                  <a:pt x="319105" y="113635"/>
                </a:lnTo>
                <a:lnTo>
                  <a:pt x="325647" y="109459"/>
                </a:lnTo>
                <a:lnTo>
                  <a:pt x="330273" y="104300"/>
                </a:lnTo>
                <a:lnTo>
                  <a:pt x="332028" y="99631"/>
                </a:lnTo>
                <a:lnTo>
                  <a:pt x="330273" y="91927"/>
                </a:lnTo>
                <a:lnTo>
                  <a:pt x="325647" y="85207"/>
                </a:lnTo>
                <a:lnTo>
                  <a:pt x="319105" y="80454"/>
                </a:lnTo>
                <a:lnTo>
                  <a:pt x="311607" y="78651"/>
                </a:lnTo>
                <a:close/>
              </a:path>
              <a:path w="556895" h="566420">
                <a:moveTo>
                  <a:pt x="555203" y="36703"/>
                </a:moveTo>
                <a:lnTo>
                  <a:pt x="521042" y="36703"/>
                </a:lnTo>
                <a:lnTo>
                  <a:pt x="521042" y="78651"/>
                </a:lnTo>
                <a:lnTo>
                  <a:pt x="556793" y="78651"/>
                </a:lnTo>
                <a:lnTo>
                  <a:pt x="556793" y="47193"/>
                </a:lnTo>
                <a:lnTo>
                  <a:pt x="555203" y="36703"/>
                </a:lnTo>
                <a:close/>
              </a:path>
            </a:pathLst>
          </a:custGeom>
          <a:solidFill>
            <a:srgbClr val="1E3F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3606" y="4845845"/>
            <a:ext cx="5752465" cy="10772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600" spc="-5" dirty="0">
                <a:solidFill>
                  <a:srgbClr val="32468D"/>
                </a:solidFill>
                <a:latin typeface="Verdana"/>
                <a:cs typeface="Verdana"/>
                <a:hlinkClick r:id="rId3"/>
              </a:rPr>
              <a:t>itet-innova@mail.ru</a:t>
            </a:r>
            <a:endParaRPr sz="600" dirty="0">
              <a:latin typeface="Verdana"/>
              <a:cs typeface="Verdan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F09359-D177-4BBE-8F3E-2B1E78855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86" y="53431"/>
            <a:ext cx="1203427" cy="72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0" y="127944"/>
            <a:ext cx="2686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800" b="1" spc="105" dirty="0">
                <a:solidFill>
                  <a:srgbClr val="32468D"/>
                </a:solidFill>
                <a:latin typeface="Arial"/>
                <a:cs typeface="Arial"/>
              </a:rPr>
              <a:t>9</a:t>
            </a:r>
            <a:endParaRPr lang="ru-RU"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801</TotalTime>
  <Words>1207</Words>
  <Application>Microsoft Office PowerPoint</Application>
  <PresentationFormat>Произвольный</PresentationFormat>
  <Paragraphs>107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Futura PT Bold</vt:lpstr>
      <vt:lpstr>Futura PT Medium</vt:lpstr>
      <vt:lpstr>Times New Roman</vt:lpstr>
      <vt:lpstr>Verdana</vt:lpstr>
      <vt:lpstr>Wingdings</vt:lpstr>
      <vt:lpstr>Office Theme</vt:lpstr>
      <vt:lpstr>Бюджетное профессиональное образовательное учреждение Удмуртской Республики «Ижевский торгово-экономический техникум» Базовая профессиональная образовательная организация Ресурсный учебно-методический центр среднего профессионального образования Удмуртской Республики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Сборник лучших практик, методических разработок,  проектов в сфере инклюзивного образования</dc:title>
  <dc:creator>Мой компьютер</dc:creator>
  <cp:lastModifiedBy>R</cp:lastModifiedBy>
  <cp:revision>28</cp:revision>
  <dcterms:created xsi:type="dcterms:W3CDTF">2022-07-12T08:13:56Z</dcterms:created>
  <dcterms:modified xsi:type="dcterms:W3CDTF">2024-02-14T14:55:39Z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Creator">
    <vt:lpwstr>Adobe InDesign 14.0 (Windows)</vt:lpwstr>
  </property>
  <property fmtid="{D5CDD505-2E9C-101B-9397-08002B2CF9AE}" pid="4" name="LastSaved">
    <vt:filetime>2022-07-12T00:00:00Z</vt:filetime>
  </property>
</Properties>
</file>