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embeddings/oleObject5.bin" ContentType="application/vnd.openxmlformats-officedocument.oleObject"/>
  <Override PartName="/ppt/tags/tag6.xml" ContentType="application/vnd.openxmlformats-officedocument.presentationml.tags+xml"/>
  <Override PartName="/ppt/embeddings/oleObject6.bin" ContentType="application/vnd.openxmlformats-officedocument.oleObject"/>
  <Override PartName="/ppt/tags/tag7.xml" ContentType="application/vnd.openxmlformats-officedocument.presentationml.tags+xml"/>
  <Override PartName="/ppt/embeddings/oleObject7.bin" ContentType="application/vnd.openxmlformats-officedocument.oleObject"/>
  <Override PartName="/ppt/tags/tag8.xml" ContentType="application/vnd.openxmlformats-officedocument.presentationml.tags+xml"/>
  <Override PartName="/ppt/embeddings/oleObject8.bin" ContentType="application/vnd.openxmlformats-officedocument.oleObject"/>
  <Override PartName="/ppt/tags/tag9.xml" ContentType="application/vnd.openxmlformats-officedocument.presentationml.tags+xml"/>
  <Override PartName="/ppt/embeddings/oleObject9.bin" ContentType="application/vnd.openxmlformats-officedocument.oleObject"/>
  <Override PartName="/ppt/tags/tag10.xml" ContentType="application/vnd.openxmlformats-officedocument.presentationml.tags+xml"/>
  <Override PartName="/ppt/embeddings/oleObject10.bin" ContentType="application/vnd.openxmlformats-officedocument.oleObject"/>
  <Override PartName="/ppt/tags/tag11.xml" ContentType="application/vnd.openxmlformats-officedocument.presentationml.tags+xml"/>
  <Override PartName="/ppt/embeddings/oleObject11.bin" ContentType="application/vnd.openxmlformats-officedocument.oleObject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86" r:id="rId2"/>
  </p:sldMasterIdLst>
  <p:notesMasterIdLst>
    <p:notesMasterId r:id="rId11"/>
  </p:notesMasterIdLst>
  <p:sldIdLst>
    <p:sldId id="335" r:id="rId3"/>
    <p:sldId id="337" r:id="rId4"/>
    <p:sldId id="339" r:id="rId5"/>
    <p:sldId id="338" r:id="rId6"/>
    <p:sldId id="343" r:id="rId7"/>
    <p:sldId id="340" r:id="rId8"/>
    <p:sldId id="341" r:id="rId9"/>
    <p:sldId id="34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825"/>
    <a:srgbClr val="F02B26"/>
    <a:srgbClr val="FF6600"/>
    <a:srgbClr val="FBA157"/>
    <a:srgbClr val="99FF33"/>
    <a:srgbClr val="AEAEAE"/>
    <a:srgbClr val="157A85"/>
    <a:srgbClr val="283832"/>
    <a:srgbClr val="233127"/>
    <a:srgbClr val="1A2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71" autoAdjust="0"/>
  </p:normalViewPr>
  <p:slideViewPr>
    <p:cSldViewPr>
      <p:cViewPr>
        <p:scale>
          <a:sx n="134" d="100"/>
          <a:sy n="134" d="100"/>
        </p:scale>
        <p:origin x="-112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41FD-8615-4A57-B0F6-1361EB0F7EE3}" type="datetimeFigureOut">
              <a:rPr lang="ru-RU" smtClean="0"/>
              <a:t>09/05/17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3FA2C-C41F-4378-A621-B5739432D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59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3FA2C-C41F-4378-A621-B5739432D4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3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image" Target="../media/image4.jpeg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3.emf"/><Relationship Id="rId7" Type="http://schemas.openxmlformats.org/officeDocument/2006/relationships/image" Target="../media/image9.jpeg"/><Relationship Id="rId8" Type="http://schemas.openxmlformats.org/officeDocument/2006/relationships/oleObject" Target="../embeddings/oleObject13.bin"/><Relationship Id="rId9" Type="http://schemas.openxmlformats.org/officeDocument/2006/relationships/image" Target="../media/image5.emf"/><Relationship Id="rId10" Type="http://schemas.openxmlformats.org/officeDocument/2006/relationships/image" Target="../media/image4.jpeg"/><Relationship Id="rId1" Type="http://schemas.openxmlformats.org/officeDocument/2006/relationships/vmlDrawing" Target="../drawings/vmlDrawing12.vml"/><Relationship Id="rId2" Type="http://schemas.openxmlformats.org/officeDocument/2006/relationships/tags" Target="../tags/tag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6" Type="http://schemas.openxmlformats.org/officeDocument/2006/relationships/image" Target="../media/image6.jpeg"/><Relationship Id="rId7" Type="http://schemas.openxmlformats.org/officeDocument/2006/relationships/image" Target="../media/image8.jpeg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5.emf"/><Relationship Id="rId6" Type="http://schemas.openxmlformats.org/officeDocument/2006/relationships/image" Target="../media/image6.jpeg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9.vml"/><Relationship Id="rId2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591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591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AutoShape 10"/>
          <p:cNvSpPr>
            <a:spLocks noChangeArrowheads="1"/>
          </p:cNvSpPr>
          <p:nvPr userDrawn="1"/>
        </p:nvSpPr>
        <p:spPr bwMode="white">
          <a:xfrm rot="18012657" flipH="1" flipV="1">
            <a:off x="4107285" y="3488538"/>
            <a:ext cx="2200394" cy="2298673"/>
          </a:xfrm>
          <a:prstGeom prst="pentagon">
            <a:avLst/>
          </a:prstGeom>
          <a:noFill/>
          <a:ln w="12700" cap="flat" cmpd="sng" algn="ctr">
            <a:solidFill>
              <a:schemeClr val="bg1"/>
            </a:solidFill>
            <a:prstDash val="solid"/>
            <a:headEnd/>
            <a:tailEnd/>
          </a:ln>
          <a:effectLst/>
        </p:spPr>
        <p:txBody>
          <a:bodyPr rot="10800000" vert="eaVert" lIns="0" tIns="0" rIns="0" bIns="0" anchor="ctr"/>
          <a:lstStyle/>
          <a:p>
            <a:pPr>
              <a:defRPr/>
            </a:pPr>
            <a:endParaRPr lang="en-US" sz="1200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3124021" y="6470634"/>
            <a:ext cx="2083463" cy="21715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E3E3E"/>
                </a:solidFill>
                <a:latin typeface="Calibri" panose="020F0502020204030204" pitchFamily="34" charset="0"/>
                <a:sym typeface="Calibri"/>
              </a:rPr>
              <a:t>КОНФИДЕНЦИАЛЬНО</a:t>
            </a:r>
            <a:endParaRPr lang="en-US" dirty="0">
              <a:solidFill>
                <a:srgbClr val="3E3E3E"/>
              </a:solidFill>
              <a:latin typeface="Calibri" panose="020F0502020204030204" pitchFamily="34" charset="0"/>
              <a:sym typeface="Calibri"/>
            </a:endParaRPr>
          </a:p>
        </p:txBody>
      </p:sp>
      <p:pic>
        <p:nvPicPr>
          <p:cNvPr id="17" name="Image 1" descr="DTEK_BRANDBOOK_WIP_2012dec13th.jpg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0" t="31862" r="14458" b="43944"/>
          <a:stretch/>
        </p:blipFill>
        <p:spPr bwMode="auto">
          <a:xfrm>
            <a:off x="7647400" y="6231847"/>
            <a:ext cx="1336721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\\server3.sablya\Transport\For_Julia\DTEK_PrezNovator\DTEK_Shablon_PPT_Prez_Vnutr_-01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974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16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E27F0622-183D-4EFE-B78A-4B0A255DE34D}" type="datetimeFigureOut">
              <a:rPr lang="ru-RU" smtClean="0">
                <a:solidFill>
                  <a:srgbClr val="3E3E3E"/>
                </a:solidFill>
              </a:rPr>
              <a:pPr/>
              <a:t>09/05/17</a:t>
            </a:fld>
            <a:endParaRPr lang="ru-RU" dirty="0">
              <a:solidFill>
                <a:srgbClr val="3E3E3E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>
              <a:solidFill>
                <a:srgbClr val="3E3E3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5170D659-A4D3-4D11-9506-84F4D2227C4E}" type="slidenum">
              <a:rPr lang="ru-RU" smtClean="0">
                <a:solidFill>
                  <a:srgbClr val="3E3E3E"/>
                </a:solidFill>
              </a:rPr>
              <a:pPr/>
              <a:t>‹#›</a:t>
            </a:fld>
            <a:endParaRPr lang="ru-RU" dirty="0">
              <a:solidFill>
                <a:srgbClr val="3E3E3E"/>
              </a:solidFill>
            </a:endParaRPr>
          </a:p>
        </p:txBody>
      </p:sp>
      <p:pic>
        <p:nvPicPr>
          <p:cNvPr id="3074" name="Picture 2" descr="\\server3.sablya\Transport\For_Julia\DTEK_PrezNovator\DTEK_Shablon_PPT_Prez_Vnutr_-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444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7125" y="1065600"/>
            <a:ext cx="8834400" cy="505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7125" y="118800"/>
            <a:ext cx="8834400" cy="50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68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2354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7125" y="1065600"/>
            <a:ext cx="8834400" cy="505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7125" y="118800"/>
            <a:ext cx="8834400" cy="50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62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7125" y="1065600"/>
            <a:ext cx="8834400" cy="505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7125" y="118800"/>
            <a:ext cx="8834400" cy="50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93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8"/>
          <p:cNvGrpSpPr/>
          <p:nvPr userDrawn="1"/>
        </p:nvGrpSpPr>
        <p:grpSpPr>
          <a:xfrm>
            <a:off x="3" y="-180925"/>
            <a:ext cx="3779910" cy="7210375"/>
            <a:chOff x="3" y="-171400"/>
            <a:chExt cx="3779910" cy="7202445"/>
          </a:xfrm>
        </p:grpSpPr>
        <p:sp>
          <p:nvSpPr>
            <p:cNvPr id="13" name="Rectangle 15"/>
            <p:cNvSpPr/>
            <p:nvPr userDrawn="1"/>
          </p:nvSpPr>
          <p:spPr bwMode="gray">
            <a:xfrm rot="16200000">
              <a:off x="-2148581" y="2153689"/>
              <a:ext cx="6852895" cy="2555727"/>
            </a:xfrm>
            <a:prstGeom prst="rect">
              <a:avLst/>
            </a:prstGeom>
            <a:solidFill>
              <a:srgbClr val="FFD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white">
            <a:xfrm rot="12671188">
              <a:off x="1299293" y="4483166"/>
              <a:ext cx="2462898" cy="2547879"/>
            </a:xfrm>
            <a:prstGeom prst="pentagon">
              <a:avLst/>
            </a:prstGeom>
            <a:noFill/>
            <a:ln w="12700" cap="flat" cmpd="sng" algn="ctr">
              <a:solidFill>
                <a:schemeClr val="bg1">
                  <a:alpha val="70000"/>
                </a:schemeClr>
              </a:solidFill>
              <a:prstDash val="solid"/>
              <a:headEnd/>
              <a:tailEnd/>
            </a:ln>
            <a:effectLst/>
          </p:spPr>
          <p:txBody>
            <a:bodyPr vert="eaVert" lIns="0" tIns="0" rIns="0" bIns="0" anchor="ctr"/>
            <a:lstStyle/>
            <a:p>
              <a:pPr>
                <a:defRPr/>
              </a:pPr>
              <a:endParaRPr lang="en-US" sz="1200" kern="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white">
            <a:xfrm rot="16200000">
              <a:off x="15098" y="2173198"/>
              <a:ext cx="2558675" cy="2522591"/>
            </a:xfrm>
            <a:prstGeom prst="pentagon">
              <a:avLst/>
            </a:prstGeom>
            <a:noFill/>
            <a:ln w="12700" cap="flat" cmpd="sng" algn="ctr">
              <a:solidFill>
                <a:schemeClr val="bg1">
                  <a:alpha val="70000"/>
                </a:schemeClr>
              </a:solidFill>
              <a:prstDash val="solid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sz="1200" kern="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white">
            <a:xfrm rot="19780510" flipH="1">
              <a:off x="1317015" y="-171400"/>
              <a:ext cx="2462898" cy="2547879"/>
            </a:xfrm>
            <a:prstGeom prst="pentagon">
              <a:avLst/>
            </a:prstGeom>
            <a:noFill/>
            <a:ln w="12700" cap="flat" cmpd="sng" algn="ctr">
              <a:solidFill>
                <a:schemeClr val="bg1">
                  <a:alpha val="70000"/>
                </a:schemeClr>
              </a:solidFill>
              <a:prstDash val="solid"/>
              <a:headEnd/>
              <a:tailEnd/>
            </a:ln>
            <a:effectLst/>
          </p:spPr>
          <p:txBody>
            <a:bodyPr rot="10800000" vert="eaVert" lIns="0" tIns="0" rIns="0" bIns="0" anchor="ctr"/>
            <a:lstStyle/>
            <a:p>
              <a:pPr>
                <a:defRPr/>
              </a:pPr>
              <a:endParaRPr lang="en-US" sz="1200" kern="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572377" y="118800"/>
            <a:ext cx="5751523" cy="50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571764" y="1068388"/>
            <a:ext cx="5751513" cy="2724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0" name="Image 1" descr="DTEK_BRANDBOOK_WIP_2012dec13th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0" t="31862" r="14458" b="43944"/>
          <a:stretch/>
        </p:blipFill>
        <p:spPr bwMode="auto">
          <a:xfrm>
            <a:off x="7647400" y="6231847"/>
            <a:ext cx="1336721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81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591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591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6" y="119516"/>
            <a:ext cx="8793160" cy="507750"/>
          </a:xfrm>
          <a:prstGeom prst="rect">
            <a:avLst/>
          </a:prstGeom>
        </p:spPr>
        <p:txBody>
          <a:bodyPr/>
          <a:lstStyle>
            <a:lvl1pPr>
              <a:defRPr sz="1800" b="1" i="0" cap="small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013" y="773113"/>
            <a:ext cx="8793161" cy="5451417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Calibri" pitchFamily="34" charset="0"/>
                <a:cs typeface="Calibri" pitchFamily="34" charset="0"/>
              </a:defRPr>
            </a:lvl1pPr>
            <a:lvl2pPr marL="87313" indent="-87313">
              <a:buClrTx/>
              <a:buSzPct val="90000"/>
              <a:defRPr sz="1200">
                <a:latin typeface="Calibri" pitchFamily="34" charset="0"/>
                <a:cs typeface="Calibri" pitchFamily="34" charset="0"/>
              </a:defRPr>
            </a:lvl2pPr>
            <a:lvl3pPr marL="271463" indent="-96838">
              <a:buClrTx/>
              <a:buSzPct val="90000"/>
              <a:defRPr sz="1200">
                <a:latin typeface="Calibri" pitchFamily="34" charset="0"/>
                <a:cs typeface="Calibri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3662" y="6481716"/>
            <a:ext cx="217158" cy="217158"/>
          </a:xfrm>
          <a:prstGeom prst="ellipse">
            <a:avLst/>
          </a:prstGeom>
          <a:ln w="19050">
            <a:noFill/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Calibri"/>
                <a:cs typeface="Arial" pitchFamily="34" charset="0"/>
              </a:defRPr>
            </a:lvl1pPr>
          </a:lstStyle>
          <a:p>
            <a:fld id="{2754ED01-E2A0-4C1E-8E21-014B99041579}" type="slidenum">
              <a:rPr lang="en-US" smtClean="0">
                <a:solidFill>
                  <a:srgbClr val="3E3E3E"/>
                </a:solidFill>
              </a:rPr>
              <a:pPr/>
              <a:t>‹#›</a:t>
            </a:fld>
            <a:endParaRPr lang="en-US" dirty="0">
              <a:solidFill>
                <a:srgbClr val="3E3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3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8"/>
          <p:cNvGrpSpPr/>
          <p:nvPr userDrawn="1"/>
        </p:nvGrpSpPr>
        <p:grpSpPr>
          <a:xfrm>
            <a:off x="3" y="-180925"/>
            <a:ext cx="3779910" cy="7210375"/>
            <a:chOff x="3" y="-171400"/>
            <a:chExt cx="3779910" cy="7202445"/>
          </a:xfrm>
        </p:grpSpPr>
        <p:sp>
          <p:nvSpPr>
            <p:cNvPr id="13" name="Rectangle 15"/>
            <p:cNvSpPr/>
            <p:nvPr userDrawn="1"/>
          </p:nvSpPr>
          <p:spPr bwMode="gray">
            <a:xfrm rot="16200000">
              <a:off x="-2148581" y="2153689"/>
              <a:ext cx="6852895" cy="2555727"/>
            </a:xfrm>
            <a:prstGeom prst="rect">
              <a:avLst/>
            </a:prstGeom>
            <a:solidFill>
              <a:srgbClr val="FFD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white">
            <a:xfrm rot="12671188">
              <a:off x="1299293" y="4483166"/>
              <a:ext cx="2462898" cy="2547879"/>
            </a:xfrm>
            <a:prstGeom prst="pentagon">
              <a:avLst/>
            </a:prstGeom>
            <a:noFill/>
            <a:ln w="12700" cap="flat" cmpd="sng" algn="ctr">
              <a:solidFill>
                <a:schemeClr val="bg1">
                  <a:alpha val="70000"/>
                </a:schemeClr>
              </a:solidFill>
              <a:prstDash val="solid"/>
              <a:headEnd/>
              <a:tailEnd/>
            </a:ln>
            <a:effectLst/>
          </p:spPr>
          <p:txBody>
            <a:bodyPr vert="eaVert" lIns="0" tIns="0" rIns="0" bIns="0" anchor="ctr"/>
            <a:lstStyle/>
            <a:p>
              <a:pPr>
                <a:defRPr/>
              </a:pPr>
              <a:endParaRPr lang="ru-RU" sz="1200" kern="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white">
            <a:xfrm rot="16200000">
              <a:off x="15098" y="2173198"/>
              <a:ext cx="2558675" cy="2522591"/>
            </a:xfrm>
            <a:prstGeom prst="pentagon">
              <a:avLst/>
            </a:prstGeom>
            <a:noFill/>
            <a:ln w="12700" cap="flat" cmpd="sng" algn="ctr">
              <a:solidFill>
                <a:schemeClr val="bg1">
                  <a:alpha val="70000"/>
                </a:schemeClr>
              </a:solidFill>
              <a:prstDash val="solid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ru-RU" sz="1200" kern="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white">
            <a:xfrm rot="19780510" flipH="1">
              <a:off x="1317015" y="-171400"/>
              <a:ext cx="2462898" cy="2547879"/>
            </a:xfrm>
            <a:prstGeom prst="pentagon">
              <a:avLst/>
            </a:prstGeom>
            <a:noFill/>
            <a:ln w="12700" cap="flat" cmpd="sng" algn="ctr">
              <a:solidFill>
                <a:schemeClr val="bg1">
                  <a:alpha val="70000"/>
                </a:schemeClr>
              </a:solidFill>
              <a:prstDash val="solid"/>
              <a:headEnd/>
              <a:tailEnd/>
            </a:ln>
            <a:effectLst/>
          </p:spPr>
          <p:txBody>
            <a:bodyPr rot="10800000" vert="eaVert" lIns="0" tIns="0" rIns="0" bIns="0" anchor="ctr"/>
            <a:lstStyle/>
            <a:p>
              <a:pPr>
                <a:defRPr/>
              </a:pPr>
              <a:endParaRPr lang="ru-RU" sz="1200" kern="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572373" y="118800"/>
            <a:ext cx="5751523" cy="507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571752" y="1068388"/>
            <a:ext cx="5751513" cy="27241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20" name="Image 1" descr="DTEK_BRANDBOOK_WIP_2012dec13th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0" t="31862" r="14458" b="43944"/>
          <a:stretch/>
        </p:blipFill>
        <p:spPr bwMode="auto">
          <a:xfrm>
            <a:off x="7647400" y="6231847"/>
            <a:ext cx="1336721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78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erver3.sablya\Transport\For_Julia\DTEK_PrezNovator\DTEK_Shablon_PPT_Prez_Vnutr_-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875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 userDrawn="1"/>
        </p:nvSpPr>
        <p:spPr>
          <a:xfrm>
            <a:off x="8796182" y="6525938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defRPr/>
            </a:pPr>
            <a:fld id="{9D53E389-1311-4796-9190-1F74A8EADEA2}" type="slidenum">
              <a:rPr lang="en-US" sz="800" smtClean="0">
                <a:solidFill>
                  <a:srgbClr val="4D4D4D"/>
                </a:solidFill>
              </a:rPr>
              <a:pPr algn="ctr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4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591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591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\\server3.sablya\Transport\For_Julia\DTEK_PrezNovator\DTEK_Shablon_PPT_Prez_Vnutr_-02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-11875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 userDrawn="1"/>
        </p:nvSpPr>
        <p:spPr>
          <a:xfrm>
            <a:off x="8796177" y="6525938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defRPr/>
            </a:pPr>
            <a:fld id="{9D53E389-1311-4796-9190-1F74A8EADEA2}" type="slidenum">
              <a:rPr lang="en-US" sz="800" smtClean="0">
                <a:solidFill>
                  <a:srgbClr val="4D4D4D"/>
                </a:solidFill>
                <a:latin typeface="Calibri" panose="020F0502020204030204" pitchFamily="34" charset="0"/>
                <a:sym typeface="Calibri"/>
              </a:rPr>
              <a:pPr algn="ctr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  <a:latin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83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7" y="1591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" y="1591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/>
          <p:cNvSpPr/>
          <p:nvPr userDrawn="1"/>
        </p:nvSpPr>
        <p:spPr>
          <a:xfrm rot="16200000" flipV="1">
            <a:off x="4231605" y="-4253828"/>
            <a:ext cx="677863" cy="9141069"/>
          </a:xfrm>
          <a:prstGeom prst="rect">
            <a:avLst/>
          </a:prstGeom>
          <a:solidFill>
            <a:srgbClr val="FFD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96717" y="6373813"/>
            <a:ext cx="606962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800" dirty="0">
                <a:solidFill>
                  <a:srgbClr val="3E3E3E"/>
                </a:solidFill>
              </a:rPr>
              <a:t>Сноски</a:t>
            </a:r>
            <a:endParaRPr lang="en-US" sz="800" dirty="0">
              <a:solidFill>
                <a:srgbClr val="3E3E3E"/>
              </a:solidFill>
            </a:endParaRPr>
          </a:p>
        </p:txBody>
      </p:sp>
      <p:sp>
        <p:nvSpPr>
          <p:cNvPr id="5" name="Прямоугольник 15"/>
          <p:cNvSpPr/>
          <p:nvPr userDrawn="1"/>
        </p:nvSpPr>
        <p:spPr>
          <a:xfrm>
            <a:off x="1269025" y="6376988"/>
            <a:ext cx="7564315" cy="398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Прямоугольник 16"/>
          <p:cNvSpPr/>
          <p:nvPr userDrawn="1"/>
        </p:nvSpPr>
        <p:spPr>
          <a:xfrm>
            <a:off x="8779121" y="6376988"/>
            <a:ext cx="224203" cy="3984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7" name="TextBox 12"/>
          <p:cNvSpPr txBox="1"/>
          <p:nvPr userDrawn="1"/>
        </p:nvSpPr>
        <p:spPr>
          <a:xfrm>
            <a:off x="8796706" y="6526213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fld id="{D22CE166-FF2E-4C3B-9F36-8B4EA26FD6FC}" type="slidenum">
              <a:rPr lang="de-DE" sz="800">
                <a:solidFill>
                  <a:srgbClr val="4D4D4D"/>
                </a:solidFill>
              </a:rPr>
              <a:pPr algn="ctr">
                <a:defRPr/>
              </a:pPr>
              <a:t>‹#›</a:t>
            </a:fld>
            <a:endParaRPr lang="de-DE" sz="800" dirty="0">
              <a:solidFill>
                <a:srgbClr val="4D4D4D"/>
              </a:solidFill>
            </a:endParaRPr>
          </a:p>
        </p:txBody>
      </p:sp>
      <p:sp>
        <p:nvSpPr>
          <p:cNvPr id="8" name="FooterSimple"/>
          <p:cNvSpPr/>
          <p:nvPr userDrawn="1"/>
        </p:nvSpPr>
        <p:spPr>
          <a:xfrm>
            <a:off x="1302728" y="6535738"/>
            <a:ext cx="644769" cy="107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>
              <a:defRPr/>
            </a:pPr>
            <a:endParaRPr lang="de-DE" sz="700" dirty="0">
              <a:solidFill>
                <a:srgbClr val="808080"/>
              </a:solidFill>
            </a:endParaRPr>
          </a:p>
        </p:txBody>
      </p:sp>
      <p:pic>
        <p:nvPicPr>
          <p:cNvPr id="9" name="Image 1" descr="DTEK_BRANDBOOK_WIP_2012dec13th.jpg"/>
          <p:cNvPicPr>
            <a:picLocks noChangeAspect="1"/>
          </p:cNvPicPr>
          <p:nvPr userDrawn="1"/>
        </p:nvPicPr>
        <p:blipFill>
          <a:blip r:embed="rId7"/>
          <a:srcRect l="45061" t="35626" r="16896" b="45992"/>
          <a:stretch>
            <a:fillRect/>
          </a:stretch>
        </p:blipFill>
        <p:spPr bwMode="auto">
          <a:xfrm>
            <a:off x="73269" y="6357938"/>
            <a:ext cx="1213338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467" y="1591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8" name="think-cell Slide" r:id="rId8" imgW="270" imgH="270" progId="">
                  <p:embed/>
                </p:oleObj>
              </mc:Choice>
              <mc:Fallback>
                <p:oleObj name="think-cell Slide" r:id="rId8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" y="1591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\\server3.sablya\Transport\For_Julia\DTEK_PrezNovator\DTEK_Shablon_PPT_Prez_Vnutr_-02.jpg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-11113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2"/>
          <p:cNvSpPr txBox="1"/>
          <p:nvPr userDrawn="1"/>
        </p:nvSpPr>
        <p:spPr>
          <a:xfrm>
            <a:off x="8796706" y="6526213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fld id="{0892F8C8-61CA-4AC9-8B1E-857739A82695}" type="slidenum">
              <a:rPr lang="en-US" sz="800">
                <a:solidFill>
                  <a:srgbClr val="4D4D4D"/>
                </a:solidFill>
                <a:latin typeface="Calibri" panose="020F0502020204030204" pitchFamily="34" charset="0"/>
                <a:sym typeface="Calibri"/>
              </a:rPr>
              <a:pPr algn="ctr">
                <a:defRPr/>
              </a:pPr>
              <a:t>‹#›</a:t>
            </a:fld>
            <a:endParaRPr lang="en-US" sz="800" dirty="0">
              <a:solidFill>
                <a:srgbClr val="4D4D4D"/>
              </a:solidFill>
              <a:latin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264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erver3.sablya\Transport\For_Julia\DTEK_PrezNovator\DTEK_Shablon_PPT_Prez_Vnutr_-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875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 userDrawn="1"/>
        </p:nvSpPr>
        <p:spPr>
          <a:xfrm>
            <a:off x="8796182" y="6525938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defRPr/>
            </a:pPr>
            <a:fld id="{9D53E389-1311-4796-9190-1F74A8EADEA2}" type="slidenum">
              <a:rPr lang="en-US" sz="800" smtClean="0">
                <a:solidFill>
                  <a:srgbClr val="4D4D4D"/>
                </a:solidFill>
              </a:rPr>
              <a:pPr algn="ctr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3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erver3.sablya\Transport\For_Julia\DTEK_PrezNovator\DTEK_Shablon_PPT_Prez_Vnutr_-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875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 userDrawn="1"/>
        </p:nvSpPr>
        <p:spPr>
          <a:xfrm>
            <a:off x="8796182" y="6525938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defRPr/>
            </a:pPr>
            <a:fld id="{9D53E389-1311-4796-9190-1F74A8EADEA2}" type="slidenum">
              <a:rPr lang="en-US" sz="800" smtClean="0">
                <a:solidFill>
                  <a:srgbClr val="4D4D4D"/>
                </a:solidFill>
              </a:rPr>
              <a:pPr algn="ctr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8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erver3.sablya\Transport\For_Julia\DTEK_PrezNovator\DTEK_Shablon_PPT_Prez_Vnutr_-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875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 userDrawn="1"/>
        </p:nvSpPr>
        <p:spPr>
          <a:xfrm>
            <a:off x="8796180" y="6525938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9D53E389-1311-4796-9190-1F74A8EADEA2}" type="slidenum">
              <a:rPr lang="en-US" sz="738" smtClean="0">
                <a:solidFill>
                  <a:srgbClr val="4D4D4D"/>
                </a:solidFill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738" dirty="0" smtClean="0">
              <a:solidFill>
                <a:srgbClr val="4D4D4D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3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41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F149-83C4-4179-9681-702531CCFDA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09/05/17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1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3336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F149-83C4-4179-9681-702531CCFDA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09/05/17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121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6E44-2F31-4609-A4EC-94973F6161DF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09/05/17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894C-9C8F-4984-B14A-2F6990C826D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1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591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591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7125" y="118800"/>
            <a:ext cx="8834400" cy="507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3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591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591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591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591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8"/>
          <p:cNvGrpSpPr/>
          <p:nvPr userDrawn="1"/>
        </p:nvGrpSpPr>
        <p:grpSpPr>
          <a:xfrm>
            <a:off x="3" y="-180925"/>
            <a:ext cx="3779910" cy="7210375"/>
            <a:chOff x="3" y="-171400"/>
            <a:chExt cx="3779910" cy="7202445"/>
          </a:xfrm>
        </p:grpSpPr>
        <p:sp>
          <p:nvSpPr>
            <p:cNvPr id="13" name="Rectangle 15"/>
            <p:cNvSpPr/>
            <p:nvPr userDrawn="1"/>
          </p:nvSpPr>
          <p:spPr bwMode="gray">
            <a:xfrm rot="16200000">
              <a:off x="-2148581" y="2153689"/>
              <a:ext cx="6852895" cy="2555727"/>
            </a:xfrm>
            <a:prstGeom prst="rect">
              <a:avLst/>
            </a:prstGeom>
            <a:solidFill>
              <a:srgbClr val="FFD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 pitchFamily="34" charset="0"/>
                <a:sym typeface="Calibri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white">
            <a:xfrm rot="12671188">
              <a:off x="1299293" y="4483166"/>
              <a:ext cx="2462898" cy="2547879"/>
            </a:xfrm>
            <a:prstGeom prst="pentagon">
              <a:avLst/>
            </a:prstGeom>
            <a:noFill/>
            <a:ln w="12700" cap="flat" cmpd="sng" algn="ctr">
              <a:solidFill>
                <a:schemeClr val="bg1">
                  <a:alpha val="70000"/>
                </a:schemeClr>
              </a:solidFill>
              <a:prstDash val="solid"/>
              <a:headEnd/>
              <a:tailEnd/>
            </a:ln>
            <a:effectLst/>
          </p:spPr>
          <p:txBody>
            <a:bodyPr vert="eaVert" lIns="0" tIns="0" rIns="0" bIns="0" anchor="ctr"/>
            <a:lstStyle/>
            <a:p>
              <a:pPr>
                <a:defRPr/>
              </a:pPr>
              <a:endParaRPr lang="en-US" sz="1200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white">
            <a:xfrm rot="16200000">
              <a:off x="15098" y="2173198"/>
              <a:ext cx="2558675" cy="2522591"/>
            </a:xfrm>
            <a:prstGeom prst="pentagon">
              <a:avLst/>
            </a:prstGeom>
            <a:noFill/>
            <a:ln w="12700" cap="flat" cmpd="sng" algn="ctr">
              <a:solidFill>
                <a:schemeClr val="bg1">
                  <a:alpha val="70000"/>
                </a:schemeClr>
              </a:solidFill>
              <a:prstDash val="solid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sz="1200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white">
            <a:xfrm rot="19780510" flipH="1">
              <a:off x="1317015" y="-171400"/>
              <a:ext cx="2462898" cy="2547879"/>
            </a:xfrm>
            <a:prstGeom prst="pentagon">
              <a:avLst/>
            </a:prstGeom>
            <a:noFill/>
            <a:ln w="12700" cap="flat" cmpd="sng" algn="ctr">
              <a:solidFill>
                <a:schemeClr val="bg1">
                  <a:alpha val="70000"/>
                </a:schemeClr>
              </a:solidFill>
              <a:prstDash val="solid"/>
              <a:headEnd/>
              <a:tailEnd/>
            </a:ln>
            <a:effectLst/>
          </p:spPr>
          <p:txBody>
            <a:bodyPr rot="10800000" vert="eaVert" lIns="0" tIns="0" rIns="0" bIns="0" anchor="ctr"/>
            <a:lstStyle/>
            <a:p>
              <a:pPr>
                <a:defRPr/>
              </a:pPr>
              <a:endParaRPr lang="en-US" sz="1200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20" name="Image 1" descr="DTEK_BRANDBOOK_WIP_2012dec13th.jpg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0" t="31862" r="14458" b="43944"/>
          <a:stretch/>
        </p:blipFill>
        <p:spPr bwMode="auto">
          <a:xfrm>
            <a:off x="7647400" y="6231847"/>
            <a:ext cx="1336721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\\server3.sablya\Transport\For_Julia\DTEK_PrezNovator\DTEK_Shablon_PPT_Prez_Vnutr_-03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8831" y="0"/>
            <a:ext cx="916283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359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591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591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4601456" y="3434494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cap="small" dirty="0" smtClean="0">
                <a:solidFill>
                  <a:srgbClr val="3E3E3E"/>
                </a:solidFill>
                <a:latin typeface="Calibri" panose="020F0502020204030204" pitchFamily="34" charset="0"/>
                <a:sym typeface="Calibri"/>
              </a:rPr>
              <a:t>Thank You Slide</a:t>
            </a:r>
            <a:endParaRPr lang="en-US" b="1" cap="small" dirty="0">
              <a:solidFill>
                <a:srgbClr val="3E3E3E"/>
              </a:solidFill>
              <a:latin typeface="Calibri" panose="020F0502020204030204" pitchFamily="34" charset="0"/>
              <a:sym typeface="Calibri"/>
            </a:endParaRPr>
          </a:p>
        </p:txBody>
      </p:sp>
      <p:grpSp>
        <p:nvGrpSpPr>
          <p:cNvPr id="3" name="Группа 8"/>
          <p:cNvGrpSpPr/>
          <p:nvPr userDrawn="1"/>
        </p:nvGrpSpPr>
        <p:grpSpPr>
          <a:xfrm>
            <a:off x="3" y="-180925"/>
            <a:ext cx="3779910" cy="7210375"/>
            <a:chOff x="3" y="-171400"/>
            <a:chExt cx="3779910" cy="7202445"/>
          </a:xfrm>
        </p:grpSpPr>
        <p:sp>
          <p:nvSpPr>
            <p:cNvPr id="18" name="Rectangle 15"/>
            <p:cNvSpPr/>
            <p:nvPr userDrawn="1"/>
          </p:nvSpPr>
          <p:spPr bwMode="gray">
            <a:xfrm rot="16200000">
              <a:off x="-2148581" y="2153689"/>
              <a:ext cx="6852895" cy="2555727"/>
            </a:xfrm>
            <a:prstGeom prst="rect">
              <a:avLst/>
            </a:prstGeom>
            <a:solidFill>
              <a:srgbClr val="FFD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 pitchFamily="34" charset="0"/>
                <a:sym typeface="Calibri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white">
            <a:xfrm rot="12671188">
              <a:off x="1299293" y="4483166"/>
              <a:ext cx="2462898" cy="2547879"/>
            </a:xfrm>
            <a:prstGeom prst="pentagon">
              <a:avLst/>
            </a:prstGeom>
            <a:noFill/>
            <a:ln w="12700" cap="flat" cmpd="sng" algn="ctr">
              <a:solidFill>
                <a:schemeClr val="bg1">
                  <a:alpha val="70000"/>
                </a:schemeClr>
              </a:solidFill>
              <a:prstDash val="solid"/>
              <a:headEnd/>
              <a:tailEnd/>
            </a:ln>
            <a:effectLst/>
          </p:spPr>
          <p:txBody>
            <a:bodyPr vert="eaVert" lIns="0" tIns="0" rIns="0" bIns="0" anchor="ctr"/>
            <a:lstStyle/>
            <a:p>
              <a:pPr>
                <a:defRPr/>
              </a:pPr>
              <a:endParaRPr lang="en-US" sz="1200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AutoShape 6"/>
            <p:cNvSpPr>
              <a:spLocks noChangeArrowheads="1"/>
            </p:cNvSpPr>
            <p:nvPr/>
          </p:nvSpPr>
          <p:spPr bwMode="white">
            <a:xfrm rot="16200000">
              <a:off x="15098" y="2173198"/>
              <a:ext cx="2558675" cy="2522591"/>
            </a:xfrm>
            <a:prstGeom prst="pentagon">
              <a:avLst/>
            </a:prstGeom>
            <a:noFill/>
            <a:ln w="12700" cap="flat" cmpd="sng" algn="ctr">
              <a:solidFill>
                <a:schemeClr val="bg1">
                  <a:alpha val="70000"/>
                </a:schemeClr>
              </a:solidFill>
              <a:prstDash val="solid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sz="1200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white">
            <a:xfrm rot="19780510" flipH="1">
              <a:off x="1317015" y="-171400"/>
              <a:ext cx="2462898" cy="2547879"/>
            </a:xfrm>
            <a:prstGeom prst="pentagon">
              <a:avLst/>
            </a:prstGeom>
            <a:noFill/>
            <a:ln w="12700" cap="flat" cmpd="sng" algn="ctr">
              <a:solidFill>
                <a:schemeClr val="bg1">
                  <a:alpha val="70000"/>
                </a:schemeClr>
              </a:solidFill>
              <a:prstDash val="solid"/>
              <a:headEnd/>
              <a:tailEnd/>
            </a:ln>
            <a:effectLst/>
          </p:spPr>
          <p:txBody>
            <a:bodyPr rot="10800000" vert="eaVert" lIns="0" tIns="0" rIns="0" bIns="0" anchor="ctr"/>
            <a:lstStyle/>
            <a:p>
              <a:pPr>
                <a:defRPr/>
              </a:pPr>
              <a:endParaRPr lang="en-US" sz="1200" kern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7" name="Image 1" descr="DTEK_BRANDBOOK_WIP_2012dec13th.jpg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0" t="31862" r="14458" b="43944"/>
          <a:stretch/>
        </p:blipFill>
        <p:spPr bwMode="auto">
          <a:xfrm>
            <a:off x="7647400" y="6231847"/>
            <a:ext cx="1336721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591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591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9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591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591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75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591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591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4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vmlDrawing" Target="../drawings/vmlDrawing1.vml"/><Relationship Id="rId26" Type="http://schemas.openxmlformats.org/officeDocument/2006/relationships/tags" Target="../tags/tag1.xml"/><Relationship Id="rId27" Type="http://schemas.openxmlformats.org/officeDocument/2006/relationships/oleObject" Target="../embeddings/oleObject1.bin"/><Relationship Id="rId28" Type="http://schemas.openxmlformats.org/officeDocument/2006/relationships/image" Target="../media/image3.emf"/><Relationship Id="rId29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6"/>
            </p:custDataLst>
            <p:extLst/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" name="think-cell Slide" r:id="rId27" imgW="360" imgH="360" progId="TCLayout.ActiveDocument.1">
                  <p:embed/>
                </p:oleObj>
              </mc:Choice>
              <mc:Fallback>
                <p:oleObj name="think-cell Slide" r:id="rId2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5"/>
          <p:cNvSpPr/>
          <p:nvPr/>
        </p:nvSpPr>
        <p:spPr>
          <a:xfrm rot="16200000" flipV="1">
            <a:off x="4231965" y="-4254585"/>
            <a:ext cx="677529" cy="9141456"/>
          </a:xfrm>
          <a:prstGeom prst="rect">
            <a:avLst/>
          </a:prstGeom>
          <a:solidFill>
            <a:srgbClr val="FFD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  <a:sym typeface="Calibri"/>
            </a:endParaRPr>
          </a:p>
        </p:txBody>
      </p:sp>
      <p:pic>
        <p:nvPicPr>
          <p:cNvPr id="19" name="Picture 2" descr="\\server3.sablya\Transport\For_Julia\DTEK_PrezNovator\DTEK_Shablon_PPT_Prez_Vnutr_-02.jpg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-2543" y="-8699"/>
            <a:ext cx="9144000" cy="6858000"/>
          </a:xfrm>
          <a:prstGeom prst="rect">
            <a:avLst/>
          </a:prstGeom>
          <a:noFill/>
        </p:spPr>
      </p:pic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157127" y="118800"/>
            <a:ext cx="8832900" cy="507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57125" y="1066804"/>
            <a:ext cx="8834400" cy="50593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796177" y="6525938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 anchor="ctr">
            <a:noAutofit/>
          </a:bodyPr>
          <a:lstStyle/>
          <a:p>
            <a:pPr algn="ctr">
              <a:defRPr/>
            </a:pPr>
            <a:fld id="{9D53E389-1311-4796-9190-1F74A8EADEA2}" type="slidenum">
              <a:rPr lang="en-US" sz="800" smtClean="0">
                <a:solidFill>
                  <a:srgbClr val="4D4D4D"/>
                </a:solidFill>
                <a:latin typeface="Calibri" panose="020F0502020204030204" pitchFamily="34" charset="0"/>
                <a:sym typeface="Calibri"/>
              </a:rPr>
              <a:pPr algn="ctr">
                <a:defRPr/>
              </a:pPr>
              <a:t>‹#›</a:t>
            </a:fld>
            <a:endParaRPr lang="en-US" sz="800" dirty="0" smtClean="0">
              <a:solidFill>
                <a:srgbClr val="4D4D4D"/>
              </a:solidFill>
              <a:latin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85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 cap="all" baseline="0">
          <a:solidFill>
            <a:schemeClr val="tx1"/>
          </a:solidFill>
          <a:latin typeface="Calibri"/>
          <a:ea typeface="+mj-ea"/>
          <a:cs typeface="+mj-cs"/>
          <a:sym typeface="Calibri"/>
        </a:defRPr>
      </a:lvl1pPr>
    </p:titleStyle>
    <p:bodyStyle>
      <a:lvl1pPr marL="87313" indent="-87313" algn="l" defTabSz="914400" rtl="0" eaLnBrk="1" latinLnBrk="0" hangingPunct="1">
        <a:spcBef>
          <a:spcPts val="800"/>
        </a:spcBef>
        <a:buFont typeface="Arial" pitchFamily="34" charset="0"/>
        <a:buNone/>
        <a:defRPr sz="1400" b="1" kern="1200">
          <a:solidFill>
            <a:schemeClr val="tx1"/>
          </a:solidFill>
          <a:latin typeface="Calibri"/>
          <a:ea typeface="+mn-ea"/>
          <a:cs typeface="Arial" pitchFamily="34" charset="0"/>
          <a:sym typeface="Calibri"/>
        </a:defRPr>
      </a:lvl1pPr>
      <a:lvl2pPr marL="361950" indent="-171450" algn="l" defTabSz="914400" rtl="0" eaLnBrk="1" latinLnBrk="0" hangingPunct="1">
        <a:spcBef>
          <a:spcPts val="300"/>
        </a:spcBef>
        <a:buClrTx/>
        <a:buSzPct val="90000"/>
        <a:buFont typeface="Wingdings" pitchFamily="2" charset="2"/>
        <a:buChar char="§"/>
        <a:defRPr sz="1400" kern="1200">
          <a:solidFill>
            <a:schemeClr val="tx1"/>
          </a:solidFill>
          <a:latin typeface="Calibri"/>
          <a:ea typeface="+mn-ea"/>
          <a:cs typeface="Arial" pitchFamily="34" charset="0"/>
          <a:sym typeface="Calibri"/>
        </a:defRPr>
      </a:lvl2pPr>
      <a:lvl3pPr marL="628650" indent="-180975" algn="l" defTabSz="914400" rtl="0" eaLnBrk="1" latinLnBrk="0" hangingPunct="1">
        <a:spcBef>
          <a:spcPts val="300"/>
        </a:spcBef>
        <a:buClrTx/>
        <a:buSzPct val="90000"/>
        <a:buFont typeface="Wingdings" pitchFamily="2" charset="2"/>
        <a:buChar char="§"/>
        <a:defRPr sz="1400" kern="1200">
          <a:solidFill>
            <a:schemeClr val="tx1"/>
          </a:solidFill>
          <a:latin typeface="Calibri"/>
          <a:ea typeface="+mn-ea"/>
          <a:cs typeface="Arial" pitchFamily="34" charset="0"/>
          <a:sym typeface="Calibri"/>
        </a:defRPr>
      </a:lvl3pPr>
      <a:lvl4pPr marL="895350" indent="-171450" algn="l" defTabSz="914400" rtl="0" eaLnBrk="1" latinLnBrk="0" hangingPunct="1">
        <a:spcBef>
          <a:spcPts val="300"/>
        </a:spcBef>
        <a:buClr>
          <a:schemeClr val="tx1"/>
        </a:buClr>
        <a:buSzPct val="90000"/>
        <a:buFont typeface="Wingdings" pitchFamily="2" charset="2"/>
        <a:buChar char="§"/>
        <a:defRPr sz="1400" kern="1200">
          <a:solidFill>
            <a:schemeClr val="tx1"/>
          </a:solidFill>
          <a:latin typeface="Calibri"/>
          <a:ea typeface="+mn-ea"/>
          <a:cs typeface="+mn-cs"/>
          <a:sym typeface="Calibri"/>
        </a:defRPr>
      </a:lvl4pPr>
      <a:lvl5pPr marL="1162050" indent="-171450" algn="l" defTabSz="914400" rtl="0" eaLnBrk="1" latinLnBrk="0" hangingPunct="1">
        <a:spcBef>
          <a:spcPts val="300"/>
        </a:spcBef>
        <a:buClr>
          <a:schemeClr val="tx1"/>
        </a:buClr>
        <a:buSzPct val="90000"/>
        <a:buFont typeface="Wingdings" pitchFamily="2" charset="2"/>
        <a:buChar char="§"/>
        <a:defRPr sz="1400" kern="1200">
          <a:solidFill>
            <a:schemeClr val="tx1"/>
          </a:solidFill>
          <a:latin typeface="Calibri"/>
          <a:ea typeface="+mn-ea"/>
          <a:cs typeface="+mn-cs"/>
          <a:sym typeface="Calibri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tx1"/>
        </a:buClr>
        <a:buSzPct val="9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49" y="1554956"/>
            <a:ext cx="8497093" cy="42473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2" y="-1"/>
            <a:ext cx="8497092" cy="10908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849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F149-83C4-4179-9681-702531CCFDAC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09/05/17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57450" y="6356352"/>
            <a:ext cx="4229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7343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E638-3F78-4E0D-883A-B278700C48C0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4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5"/>
          <p:cNvSpPr/>
          <p:nvPr/>
        </p:nvSpPr>
        <p:spPr>
          <a:xfrm flipV="1">
            <a:off x="-36512" y="0"/>
            <a:ext cx="9180512" cy="6885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2051720" y="116632"/>
            <a:ext cx="7344816" cy="3102390"/>
            <a:chOff x="2595198" y="785426"/>
            <a:chExt cx="7020937" cy="4696973"/>
          </a:xfrm>
        </p:grpSpPr>
        <p:sp>
          <p:nvSpPr>
            <p:cNvPr id="12" name="Скругленный прямоугольник 11"/>
            <p:cNvSpPr/>
            <p:nvPr/>
          </p:nvSpPr>
          <p:spPr bwMode="auto">
            <a:xfrm>
              <a:off x="2699793" y="1532692"/>
              <a:ext cx="936102" cy="709347"/>
            </a:xfrm>
            <a:prstGeom prst="roundRect">
              <a:avLst/>
            </a:prstGeom>
            <a:ln w="12700">
              <a:noFill/>
              <a:round/>
              <a:headEnd/>
              <a:tailE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endParaRPr lang="ru-RU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13" name="Скругленный прямоугольник 12"/>
            <p:cNvSpPr/>
            <p:nvPr/>
          </p:nvSpPr>
          <p:spPr bwMode="auto">
            <a:xfrm>
              <a:off x="2699793" y="2612812"/>
              <a:ext cx="936102" cy="709347"/>
            </a:xfrm>
            <a:prstGeom prst="roundRect">
              <a:avLst/>
            </a:prstGeom>
            <a:ln w="12700">
              <a:noFill/>
              <a:round/>
              <a:headEnd/>
              <a:tailE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endParaRPr lang="ru-RU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14" name="Скругленный прямоугольник 13"/>
            <p:cNvSpPr/>
            <p:nvPr/>
          </p:nvSpPr>
          <p:spPr bwMode="auto">
            <a:xfrm>
              <a:off x="2699794" y="3692932"/>
              <a:ext cx="936102" cy="709347"/>
            </a:xfrm>
            <a:prstGeom prst="roundRect">
              <a:avLst/>
            </a:prstGeom>
            <a:ln w="12700">
              <a:noFill/>
              <a:round/>
              <a:headEnd/>
              <a:tailE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endParaRPr lang="ru-RU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 bwMode="auto">
            <a:xfrm>
              <a:off x="2699794" y="4773052"/>
              <a:ext cx="936101" cy="709347"/>
            </a:xfrm>
            <a:prstGeom prst="roundRect">
              <a:avLst/>
            </a:prstGeom>
            <a:ln w="12700">
              <a:noFill/>
              <a:round/>
              <a:headEnd/>
              <a:tailEnd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endParaRPr lang="ru-RU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95198" y="785426"/>
              <a:ext cx="7020937" cy="559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1" dirty="0" smtClean="0">
                  <a:solidFill>
                    <a:schemeClr val="bg1"/>
                  </a:solidFill>
                </a:rPr>
                <a:t>ПРОГРАММНЫЙ ПАКЕТ ПРИЛОЖЕНИЙ ДЛЯ РЕШЕНИЯ БИЗНЕС ЗАДАЧ. </a:t>
              </a:r>
              <a:endParaRPr lang="ru-RU" b="1" i="1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16" descr="C:\Users\IvanitskiyVV\Desktop\index-service-icon-0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6704" y="1574680"/>
              <a:ext cx="1042281" cy="625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1" descr="C:\Users\IvanitskiyVV\Desktop\guest-df18596c2dcab82a27e1c16d6078427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354" y="2689993"/>
              <a:ext cx="554981" cy="55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Прямоугольник 32"/>
            <p:cNvSpPr/>
            <p:nvPr/>
          </p:nvSpPr>
          <p:spPr>
            <a:xfrm>
              <a:off x="3653332" y="1489157"/>
              <a:ext cx="2019812" cy="419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b="1" dirty="0" smtClean="0">
                  <a:solidFill>
                    <a:schemeClr val="bg1">
                      <a:lumMod val="95000"/>
                    </a:schemeClr>
                  </a:solidFill>
                </a:rPr>
                <a:t>Управления производством</a:t>
              </a:r>
              <a:endParaRPr lang="ru-RU" sz="1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3653333" y="2562643"/>
              <a:ext cx="1794388" cy="419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b="1" dirty="0" smtClean="0">
                  <a:solidFill>
                    <a:schemeClr val="bg1">
                      <a:lumMod val="95000"/>
                    </a:schemeClr>
                  </a:solidFill>
                </a:rPr>
                <a:t>Управления персоналом</a:t>
              </a:r>
              <a:endParaRPr lang="ru-RU" sz="1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3653333" y="3652835"/>
              <a:ext cx="1998787" cy="419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b="1" dirty="0" smtClean="0">
                  <a:solidFill>
                    <a:schemeClr val="bg1">
                      <a:lumMod val="95000"/>
                    </a:schemeClr>
                  </a:solidFill>
                </a:rPr>
                <a:t>Управления инвестициями</a:t>
              </a:r>
              <a:endParaRPr lang="ru-RU" sz="1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36" name="Picture 2" descr="C:\Users\zdebskiyrm.DTEKGROUP\Desktop\kompass-2c-d7611909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5590" y="4784834"/>
              <a:ext cx="636290" cy="636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Прямоугольник 37"/>
            <p:cNvSpPr/>
            <p:nvPr/>
          </p:nvSpPr>
          <p:spPr>
            <a:xfrm>
              <a:off x="3668173" y="1766598"/>
              <a:ext cx="5692601" cy="559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900" b="1" dirty="0" smtClean="0">
                  <a:solidFill>
                    <a:schemeClr val="bg1">
                      <a:lumMod val="95000"/>
                    </a:schemeClr>
                  </a:solidFill>
                </a:rPr>
                <a:t>Приложение позволяет выполнять анализ состояния оборудования, выявлять производственные потери,  контролировать и планировать ремонтные программы.  </a:t>
              </a:r>
              <a:endParaRPr lang="ru-RU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668174" y="2856790"/>
              <a:ext cx="5715279" cy="768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900" b="1" dirty="0" smtClean="0">
                  <a:solidFill>
                    <a:schemeClr val="bg1">
                      <a:lumMod val="95000"/>
                    </a:schemeClr>
                  </a:solidFill>
                </a:rPr>
                <a:t>Приложение позволяет автоматизировать систему построение </a:t>
              </a:r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</a:rPr>
                <a:t>KPI</a:t>
              </a:r>
              <a:r>
                <a:rPr lang="uk-UA" sz="900" b="1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ru-RU" sz="900" b="1" dirty="0" smtClean="0">
                  <a:solidFill>
                    <a:schemeClr val="bg1">
                      <a:lumMod val="95000"/>
                    </a:schemeClr>
                  </a:solidFill>
                </a:rPr>
                <a:t>предприятия исходя из стратегических целей компании. За счет области управления заявками создается эффективно работающая служба инициации – исполнения задач.</a:t>
              </a:r>
              <a:endParaRPr lang="ru-RU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3653333" y="3946980"/>
              <a:ext cx="5721402" cy="559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900" b="1" dirty="0" smtClean="0">
                  <a:solidFill>
                    <a:schemeClr val="bg1">
                      <a:lumMod val="95000"/>
                    </a:schemeClr>
                  </a:solidFill>
                </a:rPr>
                <a:t>За счет области реестра инвестиционных проектор – мероприятий создается построение эффективно работающей службы заказа,  контроля и реализации  проектов, а также выбор более привлекательных.</a:t>
              </a:r>
              <a:endParaRPr lang="ru-RU" sz="9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2" name="Picture 3" descr="C:\Users\zdebskiyrm.DTEKGROUP\Desktop\icon_portfel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275" y="3629036"/>
              <a:ext cx="837138" cy="83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Группа 43"/>
          <p:cNvGrpSpPr/>
          <p:nvPr/>
        </p:nvGrpSpPr>
        <p:grpSpPr>
          <a:xfrm>
            <a:off x="158612" y="2852936"/>
            <a:ext cx="1620000" cy="3143530"/>
            <a:chOff x="158612" y="3062797"/>
            <a:chExt cx="1620000" cy="3143530"/>
          </a:xfrm>
        </p:grpSpPr>
        <p:pic>
          <p:nvPicPr>
            <p:cNvPr id="43" name="Picture 2" descr="C:\Users\IvanitskiyVV\Desktop\5801250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06" t="641" r="55000" b="-641"/>
            <a:stretch/>
          </p:blipFill>
          <p:spPr bwMode="auto">
            <a:xfrm>
              <a:off x="158612" y="3062797"/>
              <a:ext cx="1620000" cy="3143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23" y="3356992"/>
              <a:ext cx="1351749" cy="2520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Овал 44"/>
          <p:cNvSpPr/>
          <p:nvPr/>
        </p:nvSpPr>
        <p:spPr bwMode="auto">
          <a:xfrm>
            <a:off x="267923" y="6021288"/>
            <a:ext cx="1386308" cy="1449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 bwMode="auto">
          <a:xfrm>
            <a:off x="649612" y="6351786"/>
            <a:ext cx="8494388" cy="253106"/>
          </a:xfrm>
          <a:prstGeom prst="rect">
            <a:avLst/>
          </a:prstGeom>
          <a:solidFill>
            <a:srgbClr val="DF28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129" y="3445711"/>
            <a:ext cx="6894513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140427" y="2708920"/>
            <a:ext cx="21516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Бенчмаркинг (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benchmarking)</a:t>
            </a:r>
            <a:endParaRPr lang="ru-RU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68352" y="2915652"/>
            <a:ext cx="57961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b="1" dirty="0">
                <a:solidFill>
                  <a:schemeClr val="bg1">
                    <a:lumMod val="95000"/>
                  </a:schemeClr>
                </a:solidFill>
              </a:rPr>
              <a:t>Инструмент сравнения процессов одной организации с другой,  для устранения проблемных зон</a:t>
            </a:r>
            <a:r>
              <a:rPr lang="en-US" sz="9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900" b="1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900" b="1" dirty="0" smtClean="0">
                <a:solidFill>
                  <a:schemeClr val="bg1">
                    <a:lumMod val="95000"/>
                  </a:schemeClr>
                </a:solidFill>
              </a:rPr>
              <a:t>разработки </a:t>
            </a:r>
            <a:r>
              <a:rPr lang="ru-RU" sz="900" b="1" dirty="0">
                <a:solidFill>
                  <a:schemeClr val="bg1">
                    <a:lumMod val="95000"/>
                  </a:schemeClr>
                </a:solidFill>
              </a:rPr>
              <a:t>стратегических планов для достижения желаемого </a:t>
            </a:r>
            <a:r>
              <a:rPr lang="ru-RU" sz="900" b="1" dirty="0" smtClean="0">
                <a:solidFill>
                  <a:schemeClr val="bg1">
                    <a:lumMod val="95000"/>
                  </a:schemeClr>
                </a:solidFill>
              </a:rPr>
              <a:t>уровня.</a:t>
            </a:r>
            <a:endParaRPr lang="ru-RU" sz="9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ru-RU" sz="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solidFill>
                  <a:schemeClr val="bg1"/>
                </a:solidFill>
                <a:latin typeface="Copperplate Gothic Bold"/>
                <a:cs typeface="Copperplate Gothic Bold"/>
              </a:rPr>
              <a:t>LEAN</a:t>
            </a:r>
            <a:r>
              <a:rPr lang="en-GB" sz="2000" i="1" dirty="0" smtClean="0">
                <a:solidFill>
                  <a:srgbClr val="DF2825"/>
                </a:solidFill>
                <a:latin typeface="Copperplate Gothic Bold"/>
                <a:cs typeface="Copperplate Gothic Bold"/>
              </a:rPr>
              <a:t>SOFT</a:t>
            </a:r>
            <a:endParaRPr lang="ru-RU" sz="2000" i="1" dirty="0">
              <a:solidFill>
                <a:srgbClr val="DF2825"/>
              </a:solidFill>
              <a:latin typeface="Copperplate Gothic Bold"/>
              <a:cs typeface="Copperplate Gothic Bold"/>
            </a:endParaRPr>
          </a:p>
        </p:txBody>
      </p:sp>
      <p:pic>
        <p:nvPicPr>
          <p:cNvPr id="6" name="Изображение 5" descr="logo_tw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09320"/>
            <a:ext cx="598092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5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5"/>
          <p:cNvSpPr/>
          <p:nvPr/>
        </p:nvSpPr>
        <p:spPr>
          <a:xfrm flipV="1">
            <a:off x="-36512" y="0"/>
            <a:ext cx="9180512" cy="6885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496" y="18864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 Реестр инвестиционных проектов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611560" y="620688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dirty="0">
                <a:solidFill>
                  <a:schemeClr val="bg2">
                    <a:lumMod val="75000"/>
                  </a:schemeClr>
                </a:solidFill>
              </a:rPr>
              <a:t>ИНСТРУМЕНТ ПРОРАБОТКИ И ВЫБОРА  ЭКОНОМИЧЕСКИ ПРИВЛЕКАТЕЛЬНЫХ ПРОЕКТОВ.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36512" y="5662989"/>
            <a:ext cx="9180512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 smtClean="0">
                <a:solidFill>
                  <a:schemeClr val="bg1">
                    <a:lumMod val="95000"/>
                  </a:schemeClr>
                </a:solidFill>
              </a:rPr>
              <a:t>Реестр инвестиционных проектов принимает участие в формировании целеполагания компании. На основании результата текущего года и эффект от утвержденных проектов, которые влияют на производственные показатели,  формируются целевые показатели на следующий год.</a:t>
            </a:r>
            <a:endParaRPr lang="ru-RU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5576" y="4293096"/>
            <a:ext cx="82222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sz="1100" dirty="0"/>
              <a:t>Формирует отчет эффективности инвестиций. Отображает список инвестиционных проектов/ мероприятий и лучшие проектные практики руководителей.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5576" y="3717032"/>
            <a:ext cx="8253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sz="1100" dirty="0"/>
              <a:t>Назначает руководителей инвестиционных проектов, ответственных за утверждения и внедрения. Формирует базовые цели по инвестиционным проектам.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5576" y="4869160"/>
            <a:ext cx="8209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sz="1100" dirty="0"/>
              <a:t>Отслеживает достижение целей по инвестиционным проектам</a:t>
            </a:r>
            <a:r>
              <a:rPr lang="en-US" sz="1100" dirty="0"/>
              <a:t>. </a:t>
            </a:r>
            <a:r>
              <a:rPr lang="ru-RU" sz="1100" dirty="0"/>
              <a:t>Просчитывает эффект/потери по  отклоненным проектным показателям.</a:t>
            </a: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395536" y="1052736"/>
            <a:ext cx="842493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552728" cy="2887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Прямоугольник 23"/>
          <p:cNvSpPr/>
          <p:nvPr/>
        </p:nvSpPr>
        <p:spPr bwMode="auto">
          <a:xfrm>
            <a:off x="649612" y="6351786"/>
            <a:ext cx="8494388" cy="253106"/>
          </a:xfrm>
          <a:prstGeom prst="rect">
            <a:avLst/>
          </a:prstGeom>
          <a:solidFill>
            <a:srgbClr val="DF28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4496" y="3789040"/>
            <a:ext cx="475783" cy="3017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4496" y="4365104"/>
            <a:ext cx="475783" cy="301718"/>
          </a:xfrm>
          <a:prstGeom prst="roundRect">
            <a:avLst/>
          </a:prstGeom>
          <a:solidFill>
            <a:srgbClr val="DF282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4496" y="4890811"/>
            <a:ext cx="475783" cy="3017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21" name="Изображение 20" descr="logo_tw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09320"/>
            <a:ext cx="598092" cy="548680"/>
          </a:xfrm>
          <a:prstGeom prst="rect">
            <a:avLst/>
          </a:prstGeom>
        </p:spPr>
      </p:pic>
      <p:pic>
        <p:nvPicPr>
          <p:cNvPr id="22" name="Изображение 21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19" y="116632"/>
            <a:ext cx="2066317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1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5"/>
          <p:cNvSpPr/>
          <p:nvPr/>
        </p:nvSpPr>
        <p:spPr>
          <a:xfrm flipV="1">
            <a:off x="-36512" y="0"/>
            <a:ext cx="9180512" cy="6885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C:\Users\User\Desktop\LeanSoft\tablet_th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894513" cy="288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7504" y="179348"/>
            <a:ext cx="399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Управления персоналом</a:t>
            </a:r>
            <a:endParaRPr lang="ru-RU" sz="2400" b="1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23528" y="1052736"/>
            <a:ext cx="842493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 bwMode="auto">
          <a:xfrm>
            <a:off x="649612" y="6351786"/>
            <a:ext cx="8494388" cy="253106"/>
          </a:xfrm>
          <a:prstGeom prst="rect">
            <a:avLst/>
          </a:prstGeom>
          <a:solidFill>
            <a:srgbClr val="DF28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5847655"/>
            <a:ext cx="9180512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algn="just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Комплексная система автоматизации HR процессов. Гибкий и настраиваемый инструмент, позволяющий повысить эффективность управления персоналом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4496" y="3789040"/>
            <a:ext cx="475783" cy="3017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4496" y="4365104"/>
            <a:ext cx="475783" cy="301718"/>
          </a:xfrm>
          <a:prstGeom prst="roundRect">
            <a:avLst/>
          </a:prstGeom>
          <a:solidFill>
            <a:srgbClr val="DF282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4496" y="4890811"/>
            <a:ext cx="475783" cy="3017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8762" y="620688"/>
            <a:ext cx="8541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dirty="0" smtClean="0">
                <a:solidFill>
                  <a:schemeClr val="bg2">
                    <a:lumMod val="75000"/>
                  </a:schemeClr>
                </a:solidFill>
              </a:rPr>
              <a:t>АВТОМАТИЗАЦИИ HR ПРОЦЕССОВ</a:t>
            </a:r>
            <a:endParaRPr lang="ru-RU" sz="14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8457" y="4319518"/>
            <a:ext cx="83920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Автоматизация оценки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персонала -дает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возможность сделать процедуру оценки и документооборот универсальными для различных групп сотрудников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88457" y="4895582"/>
            <a:ext cx="8357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Интеграция систем целеполагание и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KPI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, при котором весь персонал работает на достижение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цели компании 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88457" y="3744615"/>
            <a:ext cx="8292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Автоматизация </a:t>
            </a:r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</a:rPr>
              <a:t>KPI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 -позволяет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собирать из корпоративных учетных средств все необходимые данные в нужных разрезах с требуемой периодичностью.</a:t>
            </a:r>
          </a:p>
        </p:txBody>
      </p:sp>
      <p:pic>
        <p:nvPicPr>
          <p:cNvPr id="20" name="Изображение 19" descr="logo_tw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09320"/>
            <a:ext cx="598092" cy="548680"/>
          </a:xfrm>
          <a:prstGeom prst="rect">
            <a:avLst/>
          </a:prstGeom>
        </p:spPr>
      </p:pic>
      <p:pic>
        <p:nvPicPr>
          <p:cNvPr id="22" name="Изображение 21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19" y="116632"/>
            <a:ext cx="2066317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3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5"/>
          <p:cNvSpPr/>
          <p:nvPr/>
        </p:nvSpPr>
        <p:spPr>
          <a:xfrm flipV="1">
            <a:off x="-36512" y="0"/>
            <a:ext cx="9180512" cy="6885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 descr="C:\Users\User\Desktop\LeanSoft\tablet_tw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0089"/>
            <a:ext cx="684076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74517" y="620688"/>
            <a:ext cx="846948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400" b="1" i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МЕХАНИЗМ ИНИЦИАЦИИ – ИСПОЛНЕНИЯ ЗАДАЧ.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7504" y="1886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Управления заявками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36512" y="5847655"/>
            <a:ext cx="9180512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>
                <a:solidFill>
                  <a:schemeClr val="bg1"/>
                </a:solidFill>
              </a:rPr>
              <a:t>После инициации и утверждения инвестиционного проекта, в области управления заявками формируется проектная задача, с </a:t>
            </a:r>
            <a:r>
              <a:rPr lang="ru-RU" sz="1200" b="1" dirty="0" smtClean="0">
                <a:solidFill>
                  <a:schemeClr val="bg1"/>
                </a:solidFill>
              </a:rPr>
              <a:t>распределениям </a:t>
            </a:r>
            <a:r>
              <a:rPr lang="ru-RU" sz="1200" b="1" dirty="0">
                <a:solidFill>
                  <a:schemeClr val="bg1"/>
                </a:solidFill>
              </a:rPr>
              <a:t>зон </a:t>
            </a:r>
            <a:r>
              <a:rPr lang="ru-RU" sz="1200" b="1" dirty="0" smtClean="0">
                <a:solidFill>
                  <a:schemeClr val="bg1"/>
                </a:solidFill>
              </a:rPr>
              <a:t>ответственности для постановки  </a:t>
            </a:r>
            <a:r>
              <a:rPr lang="en-US" sz="1200" b="1" dirty="0" smtClean="0">
                <a:solidFill>
                  <a:schemeClr val="bg1"/>
                </a:solidFill>
              </a:rPr>
              <a:t>KPI</a:t>
            </a:r>
            <a:r>
              <a:rPr lang="ru-RU" sz="1200" b="1" dirty="0" smtClean="0">
                <a:solidFill>
                  <a:schemeClr val="bg1"/>
                </a:solidFill>
              </a:rPr>
              <a:t>, 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ru-RU" sz="1200" b="1" dirty="0">
                <a:solidFill>
                  <a:schemeClr val="bg1"/>
                </a:solidFill>
              </a:rPr>
              <a:t>что создает эффективную службу инициации – исполнения задач. </a:t>
            </a: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323528" y="1030089"/>
            <a:ext cx="842493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5576" y="3717032"/>
            <a:ext cx="8155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700"/>
            </a:lvl1pPr>
          </a:lstStyle>
          <a:p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Формирует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статистику по количеству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просроченных заявок, время реагирования персонала, качество выполнения целей и  задач.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Распределяет затраты по закрытым заявкам согласно процесса и оборудования.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5576" y="4293096"/>
            <a:ext cx="8220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700"/>
            </a:lvl1pPr>
          </a:lstStyle>
          <a:p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Формирует показатели эффективности работы персонала.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Сравнивает достигнутые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показатели с утвержденными целями компании.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Отвечает за формирования и отслеживания показателей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KPI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5576" y="4869160"/>
            <a:ext cx="8220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700"/>
            </a:lvl1pPr>
          </a:lstStyle>
          <a:p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Отображает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затраты по процессам и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оборудованию,  эффективность эксплуатации и  ремонтной программы, качество внедренных инвестиционных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проектов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 и их эффект.</a:t>
            </a:r>
            <a:endParaRPr lang="ru-RU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649612" y="6351786"/>
            <a:ext cx="8494388" cy="253106"/>
          </a:xfrm>
          <a:prstGeom prst="rect">
            <a:avLst/>
          </a:prstGeom>
          <a:solidFill>
            <a:srgbClr val="DF28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4496" y="3789040"/>
            <a:ext cx="475783" cy="3017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4496" y="4365104"/>
            <a:ext cx="475783" cy="301718"/>
          </a:xfrm>
          <a:prstGeom prst="roundRect">
            <a:avLst/>
          </a:prstGeom>
          <a:solidFill>
            <a:srgbClr val="DF282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4496" y="4890811"/>
            <a:ext cx="475783" cy="3017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22" name="Изображение 21" descr="logo_tw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09320"/>
            <a:ext cx="598092" cy="548680"/>
          </a:xfrm>
          <a:prstGeom prst="rect">
            <a:avLst/>
          </a:prstGeom>
        </p:spPr>
      </p:pic>
      <p:pic>
        <p:nvPicPr>
          <p:cNvPr id="24" name="Изображение 23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19" y="116632"/>
            <a:ext cx="2066317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1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5"/>
          <p:cNvSpPr/>
          <p:nvPr/>
        </p:nvSpPr>
        <p:spPr>
          <a:xfrm flipV="1">
            <a:off x="-36512" y="0"/>
            <a:ext cx="9180512" cy="6885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23528" y="1052736"/>
            <a:ext cx="842493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 bwMode="auto">
          <a:xfrm>
            <a:off x="649612" y="6351786"/>
            <a:ext cx="8494388" cy="253106"/>
          </a:xfrm>
          <a:prstGeom prst="rect">
            <a:avLst/>
          </a:prstGeom>
          <a:solidFill>
            <a:srgbClr val="DF28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5847655"/>
            <a:ext cx="9180512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algn="just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Управления заявками – эффективный инструмент планирования, учета, контроля и анализа всех  бизнес-процессов и решения  задач в масштабе предприятия (организации).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4496" y="3789040"/>
            <a:ext cx="475783" cy="3017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4496" y="4365104"/>
            <a:ext cx="475783" cy="301718"/>
          </a:xfrm>
          <a:prstGeom prst="roundRect">
            <a:avLst/>
          </a:prstGeom>
          <a:solidFill>
            <a:srgbClr val="DF282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4496" y="4890811"/>
            <a:ext cx="475783" cy="3017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79512" y="179348"/>
            <a:ext cx="399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Аналитика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38762" y="620688"/>
            <a:ext cx="8541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dirty="0" smtClean="0">
                <a:solidFill>
                  <a:schemeClr val="bg2">
                    <a:lumMod val="75000"/>
                  </a:schemeClr>
                </a:solidFill>
              </a:rPr>
              <a:t>УПРАВЛЕНИЯ ЗАЯВКАМИ</a:t>
            </a:r>
            <a:endParaRPr lang="ru-RU" sz="14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1946" y="4293096"/>
            <a:ext cx="8392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Планирование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персонала -информация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о плановой потребности в персонале на основании инициированных задач в системе, для контроля затрат на трудовые ресурсы.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60140" y="4826226"/>
            <a:ext cx="8383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Выполнения </a:t>
            </a:r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</a:rPr>
              <a:t>KPI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мониторинг  показателей, таких как время реагирования персонала, качество выполнения целей и задач,  загрузка персонала.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052736"/>
            <a:ext cx="6894513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1945" y="3718193"/>
            <a:ext cx="8284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Управления складскими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запасами -на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основании информации о количестве выполненных  задач и списанных ТМЦ, система автоматически рассчитывает потребность запасов в разрезе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месяца, квартала, года. </a:t>
            </a:r>
            <a:endParaRPr lang="ru-RU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" name="Изображение 18" descr="logo_tw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09320"/>
            <a:ext cx="598092" cy="548680"/>
          </a:xfrm>
          <a:prstGeom prst="rect">
            <a:avLst/>
          </a:prstGeom>
        </p:spPr>
      </p:pic>
      <p:pic>
        <p:nvPicPr>
          <p:cNvPr id="23" name="Изображение 22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19" y="116632"/>
            <a:ext cx="2066317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7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5"/>
          <p:cNvSpPr/>
          <p:nvPr/>
        </p:nvSpPr>
        <p:spPr>
          <a:xfrm flipV="1">
            <a:off x="-36512" y="0"/>
            <a:ext cx="9180512" cy="6885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79348"/>
            <a:ext cx="399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Аналитика</a:t>
            </a:r>
            <a:endParaRPr lang="ru-RU" sz="2400" b="1" dirty="0">
              <a:solidFill>
                <a:schemeClr val="bg1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23528" y="1052736"/>
            <a:ext cx="842493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 bwMode="auto">
          <a:xfrm>
            <a:off x="649612" y="6351786"/>
            <a:ext cx="8494388" cy="253106"/>
          </a:xfrm>
          <a:prstGeom prst="rect">
            <a:avLst/>
          </a:prstGeom>
          <a:solidFill>
            <a:srgbClr val="DF28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5847655"/>
            <a:ext cx="9180512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algn="just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Область потерь, определения и исключения/минимизации потерь.  В условиях  ограниченных ресурсов, служит  инструментом  приоритезации, руководство может принять решение, на что направить усилия в первую очередь.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4496" y="3789040"/>
            <a:ext cx="475783" cy="3017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4496" y="4365104"/>
            <a:ext cx="475783" cy="301718"/>
          </a:xfrm>
          <a:prstGeom prst="roundRect">
            <a:avLst/>
          </a:prstGeom>
          <a:solidFill>
            <a:srgbClr val="DF282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4496" y="4890811"/>
            <a:ext cx="475783" cy="3017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8762" y="620688"/>
            <a:ext cx="8541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dirty="0" smtClean="0">
                <a:solidFill>
                  <a:schemeClr val="bg2">
                    <a:lumMod val="75000"/>
                  </a:schemeClr>
                </a:solidFill>
              </a:rPr>
              <a:t>ПОТЕРИ</a:t>
            </a:r>
            <a:endParaRPr lang="ru-RU" sz="14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052736"/>
            <a:ext cx="6894513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04885" y="3815462"/>
            <a:ext cx="8447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Целеполагание – фиксация потерь, </a:t>
            </a:r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которые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возникли в результате невыполнения целевых показателей компании.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04885" y="4391526"/>
            <a:ext cx="8479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Инвестиционные проекты – потери, от невыполнения или  не достижения целевых проектных показателей.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04885" y="4858196"/>
            <a:ext cx="8339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Персонал -  потери, связанные с неэффективным выполнением работы и нерациональным использованием ресурсов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времени,</a:t>
            </a:r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материалов,</a:t>
            </a:r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ТМЦ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19" name="Изображение 18" descr="logo_tw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09320"/>
            <a:ext cx="598092" cy="548680"/>
          </a:xfrm>
          <a:prstGeom prst="rect">
            <a:avLst/>
          </a:prstGeom>
        </p:spPr>
      </p:pic>
      <p:pic>
        <p:nvPicPr>
          <p:cNvPr id="21" name="Изображение 20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19" y="116632"/>
            <a:ext cx="2066317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4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5"/>
          <p:cNvSpPr/>
          <p:nvPr/>
        </p:nvSpPr>
        <p:spPr>
          <a:xfrm flipV="1">
            <a:off x="-36512" y="0"/>
            <a:ext cx="9180512" cy="6885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23528" y="1052736"/>
            <a:ext cx="842493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 bwMode="auto">
          <a:xfrm>
            <a:off x="649612" y="6351786"/>
            <a:ext cx="8494388" cy="253106"/>
          </a:xfrm>
          <a:prstGeom prst="rect">
            <a:avLst/>
          </a:prstGeom>
          <a:solidFill>
            <a:srgbClr val="DF28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5847655"/>
            <a:ext cx="9180512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algn="just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Область аналитики как инструмент  </a:t>
            </a:r>
            <a:r>
              <a:rPr lang="ru-RU" dirty="0"/>
              <a:t>планирования, так как корректность планирования ремонтов и технического обслуживания оборудования в первую очередь зависит от  наличия информации о реальном техническом состоянии оборудования.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4496" y="3789040"/>
            <a:ext cx="475783" cy="3017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4496" y="4365104"/>
            <a:ext cx="475783" cy="301718"/>
          </a:xfrm>
          <a:prstGeom prst="roundRect">
            <a:avLst/>
          </a:prstGeom>
          <a:solidFill>
            <a:srgbClr val="DF282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4496" y="4890811"/>
            <a:ext cx="475783" cy="3017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79512" y="179348"/>
            <a:ext cx="399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Аналитика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38762" y="620688"/>
            <a:ext cx="8541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dirty="0">
                <a:solidFill>
                  <a:schemeClr val="bg2">
                    <a:lumMod val="75000"/>
                  </a:schemeClr>
                </a:solidFill>
              </a:rPr>
              <a:t>РЕМОНТЫ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052736"/>
            <a:ext cx="6894513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27584" y="3717032"/>
            <a:ext cx="8228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Определения состояния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оборудования -степени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его износа, качество эксплуатации, формирования технико-экономических показателей  оборудования.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7585" y="4293096"/>
            <a:ext cx="8228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Формирования отчетов по количеству проведенных работ по техническом обслуживании оборудования, расход материалов в количественном и денежном выражении, а также трудозатрат на техническое обслуживание.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4826226"/>
            <a:ext cx="8316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Эффективность ремонтной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программы -позволяет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оптимизировать стратегию выбора конкретного объекта ремонта и, соответственно, сделать наиболее обоснованным финансирование ремонтных программ.</a:t>
            </a:r>
          </a:p>
        </p:txBody>
      </p:sp>
      <p:pic>
        <p:nvPicPr>
          <p:cNvPr id="19" name="Изображение 18" descr="logo_tw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09320"/>
            <a:ext cx="598092" cy="548680"/>
          </a:xfrm>
          <a:prstGeom prst="rect">
            <a:avLst/>
          </a:prstGeom>
        </p:spPr>
      </p:pic>
      <p:pic>
        <p:nvPicPr>
          <p:cNvPr id="21" name="Изображение 20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19" y="116632"/>
            <a:ext cx="2066317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3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5"/>
          <p:cNvSpPr/>
          <p:nvPr/>
        </p:nvSpPr>
        <p:spPr>
          <a:xfrm flipV="1">
            <a:off x="-36512" y="0"/>
            <a:ext cx="9180512" cy="6885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0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23528" y="1052736"/>
            <a:ext cx="842493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 bwMode="auto">
          <a:xfrm>
            <a:off x="649612" y="6351786"/>
            <a:ext cx="8494388" cy="253106"/>
          </a:xfrm>
          <a:prstGeom prst="rect">
            <a:avLst/>
          </a:prstGeom>
          <a:solidFill>
            <a:srgbClr val="DF282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ru-RU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5847655"/>
            <a:ext cx="9180512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algn="just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DF2825"/>
                </a:solidFill>
              </a:rPr>
              <a:t>BENCHMARKING</a:t>
            </a:r>
            <a:r>
              <a:rPr lang="en-US" i="1" dirty="0">
                <a:solidFill>
                  <a:srgbClr val="FF6600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/>
              <a:t>бизнес – </a:t>
            </a:r>
            <a:r>
              <a:rPr lang="ru-RU" dirty="0" smtClean="0"/>
              <a:t>процессов, </a:t>
            </a:r>
            <a:r>
              <a:rPr lang="ru-RU" dirty="0"/>
              <a:t>служит </a:t>
            </a:r>
            <a:r>
              <a:rPr lang="ru-RU" dirty="0" smtClean="0"/>
              <a:t>инструментом  </a:t>
            </a:r>
            <a:r>
              <a:rPr lang="ru-RU" dirty="0"/>
              <a:t>просмотра </a:t>
            </a:r>
            <a:r>
              <a:rPr lang="ru-RU" dirty="0" smtClean="0"/>
              <a:t> и сравнения текущих </a:t>
            </a:r>
            <a:r>
              <a:rPr lang="ru-RU" dirty="0"/>
              <a:t>показателей работы отдельно взятого подразделения </a:t>
            </a:r>
            <a:r>
              <a:rPr lang="ru-RU" dirty="0" smtClean="0"/>
              <a:t> </a:t>
            </a:r>
            <a:r>
              <a:rPr lang="ru-RU" dirty="0"/>
              <a:t>и компании в целом.  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4496" y="3789040"/>
            <a:ext cx="475783" cy="3017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4496" y="4365104"/>
            <a:ext cx="475783" cy="301718"/>
          </a:xfrm>
          <a:prstGeom prst="roundRect">
            <a:avLst/>
          </a:prstGeom>
          <a:solidFill>
            <a:srgbClr val="DF282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4496" y="4890811"/>
            <a:ext cx="475783" cy="30171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79512" y="179348"/>
            <a:ext cx="399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Аналитика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38762" y="620688"/>
            <a:ext cx="8541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dirty="0" smtClean="0">
                <a:solidFill>
                  <a:schemeClr val="bg2">
                    <a:lumMod val="75000"/>
                  </a:schemeClr>
                </a:solidFill>
              </a:rPr>
              <a:t>ОКНО РУКОВОДИТЕЛЯ </a:t>
            </a:r>
            <a:r>
              <a:rPr lang="ru-RU" sz="1400" b="1" i="1" dirty="0" smtClean="0">
                <a:solidFill>
                  <a:srgbClr val="DF2825"/>
                </a:solidFill>
              </a:rPr>
              <a:t>(</a:t>
            </a:r>
            <a:r>
              <a:rPr lang="en-US" sz="1400" b="1" i="1" dirty="0" smtClean="0">
                <a:solidFill>
                  <a:srgbClr val="DF2825"/>
                </a:solidFill>
              </a:rPr>
              <a:t>BENCHMARKING)</a:t>
            </a:r>
            <a:endParaRPr lang="ru-RU" sz="1400" b="1" i="1" dirty="0" smtClean="0">
              <a:solidFill>
                <a:srgbClr val="DF2825"/>
              </a:solidFill>
            </a:endParaRPr>
          </a:p>
          <a:p>
            <a:endParaRPr lang="ru-RU" sz="14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052736"/>
            <a:ext cx="6894513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815019" y="3724455"/>
            <a:ext cx="8297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Инструмент анализа продуктивной </a:t>
            </a:r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и рациональной работы персонала в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компании,  достижения и выполнения </a:t>
            </a:r>
            <a:r>
              <a:rPr lang="en-US" sz="1100" b="1" dirty="0" smtClean="0">
                <a:solidFill>
                  <a:schemeClr val="bg1">
                    <a:lumMod val="95000"/>
                  </a:schemeClr>
                </a:solidFill>
              </a:rPr>
              <a:t>KPI, </a:t>
            </a:r>
            <a:r>
              <a:rPr lang="uk-UA" sz="11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структурированный отчет по ежегодной оценке  деятельности персонала.</a:t>
            </a:r>
            <a:endParaRPr lang="ru-RU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27584" y="4293096"/>
            <a:ext cx="83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Инструмент формирования и отслеживания целей компании с учётом :  достигнутых результатов предыдущего года;</a:t>
            </a:r>
          </a:p>
          <a:p>
            <a:r>
              <a:rPr lang="ru-RU" sz="1100" b="1" dirty="0" smtClean="0">
                <a:solidFill>
                  <a:schemeClr val="bg1">
                    <a:lumMod val="95000"/>
                  </a:schemeClr>
                </a:solidFill>
              </a:rPr>
              <a:t>реестра проектов, которые имеют прямое влияние на целеполагание  компании.</a:t>
            </a:r>
            <a:endParaRPr lang="ru-RU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27584" y="4818803"/>
            <a:ext cx="83164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95000"/>
                  </a:schemeClr>
                </a:solidFill>
              </a:rPr>
              <a:t>Инструмент анализа экономической эффективности компании, который комплексно отражает степень эффективности использования материальных, трудовых и денежных ресурсов. </a:t>
            </a:r>
          </a:p>
        </p:txBody>
      </p:sp>
      <p:pic>
        <p:nvPicPr>
          <p:cNvPr id="22" name="Изображение 21" descr="logo_tw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09320"/>
            <a:ext cx="598092" cy="548680"/>
          </a:xfrm>
          <a:prstGeom prst="rect">
            <a:avLst/>
          </a:prstGeom>
        </p:spPr>
      </p:pic>
      <p:pic>
        <p:nvPicPr>
          <p:cNvPr id="26" name="Изображение 25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19" y="116632"/>
            <a:ext cx="2066317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6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lank">
  <a:themeElements>
    <a:clrScheme name="Corporate Scheme">
      <a:dk1>
        <a:srgbClr val="3E3E3E"/>
      </a:dk1>
      <a:lt1>
        <a:sysClr val="window" lastClr="FFFFFF"/>
      </a:lt1>
      <a:dk2>
        <a:srgbClr val="7F7F7F"/>
      </a:dk2>
      <a:lt2>
        <a:srgbClr val="F8F8F8"/>
      </a:lt2>
      <a:accent1>
        <a:srgbClr val="FFDD00"/>
      </a:accent1>
      <a:accent2>
        <a:srgbClr val="F2F2F2"/>
      </a:accent2>
      <a:accent3>
        <a:srgbClr val="FF9900"/>
      </a:accent3>
      <a:accent4>
        <a:srgbClr val="FFC000"/>
      </a:accent4>
      <a:accent5>
        <a:srgbClr val="D9D9D9"/>
      </a:accent5>
      <a:accent6>
        <a:srgbClr val="BFBFBF"/>
      </a:accent6>
      <a:hlink>
        <a:srgbClr val="5F5F5F"/>
      </a:hlink>
      <a:folHlink>
        <a:srgbClr val="F2F2F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080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10590</TotalTime>
  <Words>778</Words>
  <Application>Microsoft Macintosh PowerPoint</Application>
  <PresentationFormat>Экран (4:3)</PresentationFormat>
  <Paragraphs>75</Paragraphs>
  <Slides>8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blank</vt:lpstr>
      <vt:lpstr>Larissa-Design</vt:lpstr>
      <vt:lpstr>think-cell Slide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DTEK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Ivanitskiy Vladislav</dc:creator>
  <cp:lastModifiedBy>в т</cp:lastModifiedBy>
  <cp:revision>657</cp:revision>
  <dcterms:created xsi:type="dcterms:W3CDTF">2016-03-07T10:47:52Z</dcterms:created>
  <dcterms:modified xsi:type="dcterms:W3CDTF">2017-05-09T10:04:46Z</dcterms:modified>
</cp:coreProperties>
</file>