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7FA755-37E8-4B6C-B5E0-28E42537654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9E083F9-471E-43E3-A03D-ED465D212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7719FA2-7768-4ECC-9F2C-75FC7F43A186}"/>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5" name="Нижний колонтитул 4">
            <a:extLst>
              <a:ext uri="{FF2B5EF4-FFF2-40B4-BE49-F238E27FC236}">
                <a16:creationId xmlns:a16="http://schemas.microsoft.com/office/drawing/2014/main" id="{B1163170-B109-4694-910E-DAF70FD2F4F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316C14C-2125-48C9-8A0F-A946C1A7387B}"/>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413313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252C7-1860-4E6C-BF69-167F4024F97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4311966-DAB4-4930-8CFB-24666196B53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7BE13D8-211D-48AE-9C18-FDAD789CD8FA}"/>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5" name="Нижний колонтитул 4">
            <a:extLst>
              <a:ext uri="{FF2B5EF4-FFF2-40B4-BE49-F238E27FC236}">
                <a16:creationId xmlns:a16="http://schemas.microsoft.com/office/drawing/2014/main" id="{36FA07E5-8E01-45B5-86EF-B769F68123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ACA0688-7E1F-4E90-B770-AA1E4D0985DD}"/>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9829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890552-6A79-4129-9641-06D8FB58B1C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4F5AA-872B-4B74-84C9-95064AF525D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300391F-F93A-42C8-B68A-98BF9F2781B5}"/>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5" name="Нижний колонтитул 4">
            <a:extLst>
              <a:ext uri="{FF2B5EF4-FFF2-40B4-BE49-F238E27FC236}">
                <a16:creationId xmlns:a16="http://schemas.microsoft.com/office/drawing/2014/main" id="{B7EC73DE-38E2-4703-BECC-9E8E229729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D2350F-1771-46AA-9823-6F8C7ED9CC33}"/>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2561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104C4-BE9F-4BC1-9933-ABBB72CCF00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00E4205-2868-4F19-9638-03971B2140A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31D4064-BD6B-4CF8-AC81-3449F8190B60}"/>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5" name="Нижний колонтитул 4">
            <a:extLst>
              <a:ext uri="{FF2B5EF4-FFF2-40B4-BE49-F238E27FC236}">
                <a16:creationId xmlns:a16="http://schemas.microsoft.com/office/drawing/2014/main" id="{BDB45812-2D9D-4B72-868F-29AB0C3AE3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6D889ED-F412-4357-898E-7D312A6CBCC6}"/>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265110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CC18BC-79F8-4C31-985A-DF23751C843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1338FBD-DDF0-4928-83A8-AD87F4281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C7A69D8-5CCD-438C-9E16-9145F7E5B3AA}"/>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5" name="Нижний колонтитул 4">
            <a:extLst>
              <a:ext uri="{FF2B5EF4-FFF2-40B4-BE49-F238E27FC236}">
                <a16:creationId xmlns:a16="http://schemas.microsoft.com/office/drawing/2014/main" id="{9D5E0991-4F9E-4589-9F31-18EB1EB630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FFE5A6D-CBEB-4AF7-9F5E-24BE384474EF}"/>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93367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B5307-C7DD-4252-B61A-751D92E295B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E650DD7-C769-413E-96B6-27A7AC7B589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0003422-7764-4DE3-B8D9-074640A94D7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7AC6988-B72C-423C-9265-4E48639DA83D}"/>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6" name="Нижний колонтитул 5">
            <a:extLst>
              <a:ext uri="{FF2B5EF4-FFF2-40B4-BE49-F238E27FC236}">
                <a16:creationId xmlns:a16="http://schemas.microsoft.com/office/drawing/2014/main" id="{A275B7A6-262F-44BF-A29F-5F26A6F108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4D53E77-C851-4FA2-BA2F-BB9785B7E6F0}"/>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4114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7AF51-B36D-4542-93F8-6A4D7D2CD70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1E9496B-6DE9-47D1-97F6-E7A0D0E9E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810DE97-CF57-4B6D-876F-E9DE08AB78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A1EE38B-3C20-4545-A53B-2E2F8C22D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9FFCB9F-5AF7-49FA-AF01-C88BA888461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97EC716-5BE8-4446-A7B0-EE9996D9A079}"/>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8" name="Нижний колонтитул 7">
            <a:extLst>
              <a:ext uri="{FF2B5EF4-FFF2-40B4-BE49-F238E27FC236}">
                <a16:creationId xmlns:a16="http://schemas.microsoft.com/office/drawing/2014/main" id="{C9FC017F-1C9A-4A3B-B7C0-A613DA75587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6E7406F-8F9C-4B2D-A965-8A7671C68A5F}"/>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85877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C70C54-BAA5-4210-AA7B-E7E58629A77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D377E8F-51FB-4595-8AD0-AEE682CC78EA}"/>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4" name="Нижний колонтитул 3">
            <a:extLst>
              <a:ext uri="{FF2B5EF4-FFF2-40B4-BE49-F238E27FC236}">
                <a16:creationId xmlns:a16="http://schemas.microsoft.com/office/drawing/2014/main" id="{5A291612-D6B9-46FB-8CBC-316A4751BFF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0A0631E-B902-4453-AE9C-64D91B4AD7E3}"/>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17337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91CC3ED-471F-4C16-813B-F5C5292E593B}"/>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3" name="Нижний колонтитул 2">
            <a:extLst>
              <a:ext uri="{FF2B5EF4-FFF2-40B4-BE49-F238E27FC236}">
                <a16:creationId xmlns:a16="http://schemas.microsoft.com/office/drawing/2014/main" id="{6C66D2E7-7D43-461B-9F30-1E21C784BE7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5FBFDDC-66D3-4EF6-9DE6-9E0093296877}"/>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21692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6D1F9-45DA-49ED-87F5-A279297A712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3491F9B-B096-49E1-BD58-F52538133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1CE8D9-E21E-4C29-A61F-C3758E07D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9714A28-F5D1-4F8D-96BA-26AD44E7DB8F}"/>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6" name="Нижний колонтитул 5">
            <a:extLst>
              <a:ext uri="{FF2B5EF4-FFF2-40B4-BE49-F238E27FC236}">
                <a16:creationId xmlns:a16="http://schemas.microsoft.com/office/drawing/2014/main" id="{003C3039-8B3B-44F3-BD8E-0CCE3DC5E51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57CEBDB-B3CD-44FE-A37B-BF167CA2FC7B}"/>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7780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C64FF1-E28A-4328-AA8A-03B55243DC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45B9BDE-1672-4FEB-91DA-D61C10072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4A6DA4E-A639-48CB-85F9-3B922A506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D660AA6-E07C-4730-89EA-B56A267FEE58}"/>
              </a:ext>
            </a:extLst>
          </p:cNvPr>
          <p:cNvSpPr>
            <a:spLocks noGrp="1"/>
          </p:cNvSpPr>
          <p:nvPr>
            <p:ph type="dt" sz="half" idx="10"/>
          </p:nvPr>
        </p:nvSpPr>
        <p:spPr/>
        <p:txBody>
          <a:bodyPr/>
          <a:lstStyle/>
          <a:p>
            <a:fld id="{870F65BB-7DDC-4717-AF77-59A3293404C9}" type="datetimeFigureOut">
              <a:rPr lang="ru-RU" smtClean="0"/>
              <a:t>18.11.2023</a:t>
            </a:fld>
            <a:endParaRPr lang="ru-RU"/>
          </a:p>
        </p:txBody>
      </p:sp>
      <p:sp>
        <p:nvSpPr>
          <p:cNvPr id="6" name="Нижний колонтитул 5">
            <a:extLst>
              <a:ext uri="{FF2B5EF4-FFF2-40B4-BE49-F238E27FC236}">
                <a16:creationId xmlns:a16="http://schemas.microsoft.com/office/drawing/2014/main" id="{49CD8862-F980-426B-901E-40EC85DD6F5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9D5D2A-4507-4581-96E0-E3AF1A230074}"/>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31644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7FED4-24CE-41C3-9D22-F35AC85DB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FDB5630-D4E9-45C9-9155-10CA529F9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73A9E96-3208-43D5-8CDA-49D5F9010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F65BB-7DDC-4717-AF77-59A3293404C9}" type="datetimeFigureOut">
              <a:rPr lang="ru-RU" smtClean="0"/>
              <a:t>18.11.2023</a:t>
            </a:fld>
            <a:endParaRPr lang="ru-RU"/>
          </a:p>
        </p:txBody>
      </p:sp>
      <p:sp>
        <p:nvSpPr>
          <p:cNvPr id="5" name="Нижний колонтитул 4">
            <a:extLst>
              <a:ext uri="{FF2B5EF4-FFF2-40B4-BE49-F238E27FC236}">
                <a16:creationId xmlns:a16="http://schemas.microsoft.com/office/drawing/2014/main" id="{AF2F822B-CE2A-4783-9616-B5BFE4906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193351E-75A5-4A9A-907E-CBFF89935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894C4-3808-4903-9018-B2B00BD84BB5}" type="slidenum">
              <a:rPr lang="ru-RU" smtClean="0"/>
              <a:t>‹#›</a:t>
            </a:fld>
            <a:endParaRPr lang="ru-RU"/>
          </a:p>
        </p:txBody>
      </p:sp>
    </p:spTree>
    <p:extLst>
      <p:ext uri="{BB962C8B-B14F-4D97-AF65-F5344CB8AC3E}">
        <p14:creationId xmlns:p14="http://schemas.microsoft.com/office/powerpoint/2010/main" val="148663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2EED814-65B5-4303-8856-83F1A0E3D8B2}"/>
              </a:ext>
            </a:extLst>
          </p:cNvPr>
          <p:cNvSpPr>
            <a:spLocks noGrp="1"/>
          </p:cNvSpPr>
          <p:nvPr>
            <p:ph type="ctrTitle"/>
          </p:nvPr>
        </p:nvSpPr>
        <p:spPr>
          <a:xfrm>
            <a:off x="1524000" y="352337"/>
            <a:ext cx="9144000" cy="612397"/>
          </a:xfrm>
        </p:spPr>
        <p:txBody>
          <a:bodyPr>
            <a:normAutofit fontScale="90000"/>
          </a:bodyPr>
          <a:lstStyle/>
          <a:p>
            <a:r>
              <a:rPr lang="ru-RU" sz="1400" dirty="0">
                <a:latin typeface="Times New Roman" panose="02020603050405020304" pitchFamily="18" charset="0"/>
                <a:cs typeface="Times New Roman" panose="02020603050405020304" pitchFamily="18" charset="0"/>
              </a:rPr>
              <a:t>Отчет о выполнении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Лабораторной работы №0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по «Программированию»</a:t>
            </a:r>
          </a:p>
        </p:txBody>
      </p:sp>
      <p:sp>
        <p:nvSpPr>
          <p:cNvPr id="5" name="Подзаголовок 4">
            <a:extLst>
              <a:ext uri="{FF2B5EF4-FFF2-40B4-BE49-F238E27FC236}">
                <a16:creationId xmlns:a16="http://schemas.microsoft.com/office/drawing/2014/main" id="{023BB625-6F8D-409F-ABB1-FD49422EE520}"/>
              </a:ext>
            </a:extLst>
          </p:cNvPr>
          <p:cNvSpPr>
            <a:spLocks noGrp="1"/>
          </p:cNvSpPr>
          <p:nvPr>
            <p:ph type="subTitle" idx="1"/>
          </p:nvPr>
        </p:nvSpPr>
        <p:spPr>
          <a:xfrm>
            <a:off x="9369104" y="4849901"/>
            <a:ext cx="2597791" cy="1655762"/>
          </a:xfrm>
        </p:spPr>
        <p:txBody>
          <a:bodyPr>
            <a:normAutofit lnSpcReduction="10000"/>
          </a:bodyPr>
          <a:lstStyle/>
          <a:p>
            <a:pPr algn="r">
              <a:lnSpc>
                <a:spcPct val="150000"/>
              </a:lnSpc>
            </a:pPr>
            <a:r>
              <a:rPr lang="ru-RU" sz="1400" dirty="0">
                <a:latin typeface="Times New Roman" panose="02020603050405020304" pitchFamily="18" charset="0"/>
                <a:cs typeface="Times New Roman" panose="02020603050405020304" pitchFamily="18" charset="0"/>
              </a:rPr>
              <a:t>Студента группы РИЗ-130916у</a:t>
            </a:r>
          </a:p>
          <a:p>
            <a:pPr algn="r">
              <a:lnSpc>
                <a:spcPct val="150000"/>
              </a:lnSpc>
            </a:pPr>
            <a:r>
              <a:rPr lang="ru-RU" sz="1400" dirty="0">
                <a:latin typeface="Times New Roman" panose="02020603050405020304" pitchFamily="18" charset="0"/>
                <a:cs typeface="Times New Roman" panose="02020603050405020304" pitchFamily="18" charset="0"/>
              </a:rPr>
              <a:t>Савельева В.Н.</a:t>
            </a:r>
          </a:p>
          <a:p>
            <a:pPr algn="r">
              <a:lnSpc>
                <a:spcPct val="150000"/>
              </a:lnSpc>
            </a:pPr>
            <a:r>
              <a:rPr lang="ru-RU" sz="1400" dirty="0">
                <a:latin typeface="Times New Roman" panose="02020603050405020304" pitchFamily="18" charset="0"/>
                <a:cs typeface="Times New Roman" panose="02020603050405020304" pitchFamily="18" charset="0"/>
              </a:rPr>
              <a:t>1 семестр 2023</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г.</a:t>
            </a:r>
            <a:endParaRPr lang="en-US" sz="1400" dirty="0">
              <a:latin typeface="Times New Roman" panose="02020603050405020304" pitchFamily="18" charset="0"/>
              <a:cs typeface="Times New Roman" panose="02020603050405020304" pitchFamily="18" charset="0"/>
            </a:endParaRPr>
          </a:p>
          <a:p>
            <a:pPr algn="r">
              <a:lnSpc>
                <a:spcPct val="150000"/>
              </a:lnSpc>
            </a:pPr>
            <a:r>
              <a:rPr lang="ru-RU" sz="1400" dirty="0">
                <a:latin typeface="Times New Roman" panose="02020603050405020304" pitchFamily="18" charset="0"/>
                <a:cs typeface="Times New Roman" panose="02020603050405020304" pitchFamily="18" charset="0"/>
              </a:rPr>
              <a:t>Преподаватель: Архипов Н.А. </a:t>
            </a:r>
          </a:p>
        </p:txBody>
      </p:sp>
    </p:spTree>
    <p:extLst>
      <p:ext uri="{BB962C8B-B14F-4D97-AF65-F5344CB8AC3E}">
        <p14:creationId xmlns:p14="http://schemas.microsoft.com/office/powerpoint/2010/main" val="347758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Цель работы</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Тренировка навыков программирования на высоком уровне абстракции с применением платформы </a:t>
            </a:r>
            <a:r>
              <a:rPr lang="en-US" sz="1400" dirty="0">
                <a:solidFill>
                  <a:schemeClr val="tx1"/>
                </a:solidFill>
                <a:latin typeface="Times New Roman" panose="02020603050405020304" pitchFamily="18" charset="0"/>
                <a:cs typeface="Times New Roman" panose="02020603050405020304" pitchFamily="18" charset="0"/>
              </a:rPr>
              <a:t>Scratch</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7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Описание задачи</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Задача №1</a:t>
            </a:r>
          </a:p>
          <a:p>
            <a:r>
              <a:rPr lang="ru-RU" sz="1400" dirty="0">
                <a:solidFill>
                  <a:schemeClr val="tx1"/>
                </a:solidFill>
                <a:latin typeface="Times New Roman" panose="02020603050405020304" pitchFamily="18" charset="0"/>
                <a:cs typeface="Times New Roman" panose="02020603050405020304" pitchFamily="18" charset="0"/>
              </a:rPr>
              <a:t>Игра «лабиринт», см. образец на канале </a:t>
            </a:r>
            <a:r>
              <a:rPr lang="en-US" sz="1400" dirty="0" err="1">
                <a:solidFill>
                  <a:schemeClr val="tx1"/>
                </a:solidFill>
                <a:latin typeface="Times New Roman" panose="02020603050405020304" pitchFamily="18" charset="0"/>
                <a:cs typeface="Times New Roman" panose="02020603050405020304" pitchFamily="18" charset="0"/>
              </a:rPr>
              <a:t>itgenio</a:t>
            </a:r>
            <a:r>
              <a:rPr lang="en-US" sz="1400" dirty="0">
                <a:solidFill>
                  <a:schemeClr val="tx1"/>
                </a:solidFill>
                <a:latin typeface="Times New Roman" panose="02020603050405020304" pitchFamily="18" charset="0"/>
                <a:cs typeface="Times New Roman" panose="02020603050405020304" pitchFamily="18" charset="0"/>
              </a:rPr>
              <a:t> </a:t>
            </a:r>
            <a:r>
              <a:rPr lang="ru-RU" sz="1400" dirty="0">
                <a:solidFill>
                  <a:schemeClr val="tx1"/>
                </a:solidFill>
                <a:latin typeface="Times New Roman" panose="02020603050405020304" pitchFamily="18" charset="0"/>
                <a:cs typeface="Times New Roman" panose="02020603050405020304" pitchFamily="18" charset="0"/>
              </a:rPr>
              <a:t>на сайте </a:t>
            </a:r>
            <a:r>
              <a:rPr lang="en-US" sz="1400" dirty="0">
                <a:solidFill>
                  <a:schemeClr val="tx1"/>
                </a:solidFill>
                <a:latin typeface="Times New Roman" panose="02020603050405020304" pitchFamily="18" charset="0"/>
                <a:cs typeface="Times New Roman" panose="02020603050405020304" pitchFamily="18" charset="0"/>
              </a:rPr>
              <a:t>youtube.com. </a:t>
            </a:r>
            <a:r>
              <a:rPr lang="ru-RU" sz="1400" dirty="0">
                <a:solidFill>
                  <a:schemeClr val="tx1"/>
                </a:solidFill>
                <a:latin typeface="Times New Roman" panose="02020603050405020304" pitchFamily="18" charset="0"/>
                <a:cs typeface="Times New Roman" panose="02020603050405020304" pitchFamily="18" charset="0"/>
              </a:rPr>
              <a:t>В игре должно быть три уровня, на каждом уровне прибавляются антагонисты.  Например, на первом уровне один враг, на втором два, на третьем три. Но вы можете пофантазировать и сделать так, как нравится вам.</a:t>
            </a:r>
          </a:p>
        </p:txBody>
      </p:sp>
    </p:spTree>
    <p:extLst>
      <p:ext uri="{BB962C8B-B14F-4D97-AF65-F5344CB8AC3E}">
        <p14:creationId xmlns:p14="http://schemas.microsoft.com/office/powerpoint/2010/main" val="292029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48540"/>
            <a:ext cx="10515600" cy="532497"/>
          </a:xfrm>
        </p:spPr>
        <p:txBody>
          <a:bodyPr>
            <a:normAutofit/>
          </a:bodyPr>
          <a:lstStyle/>
          <a:p>
            <a:pPr algn="ctr"/>
            <a:r>
              <a:rPr lang="ru-RU" sz="1400" dirty="0">
                <a:latin typeface="Times New Roman" panose="02020603050405020304" pitchFamily="18" charset="0"/>
                <a:cs typeface="Times New Roman" panose="02020603050405020304" pitchFamily="18" charset="0"/>
              </a:rPr>
              <a:t>Ход выполнения</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https://scratch.mit.edu/projects/922265737</a:t>
            </a:r>
            <a:endParaRPr lang="ru-RU" sz="1400" dirty="0">
              <a:latin typeface="Times New Roman" panose="02020603050405020304" pitchFamily="18" charset="0"/>
              <a:cs typeface="Times New Roman" panose="02020603050405020304" pitchFamily="18" charset="0"/>
            </a:endParaRPr>
          </a:p>
        </p:txBody>
      </p:sp>
      <p:pic>
        <p:nvPicPr>
          <p:cNvPr id="6" name="Объект 5">
            <a:extLst>
              <a:ext uri="{FF2B5EF4-FFF2-40B4-BE49-F238E27FC236}">
                <a16:creationId xmlns:a16="http://schemas.microsoft.com/office/drawing/2014/main" id="{83C1DECD-A50F-42A0-85C7-E5F7771436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774862"/>
            <a:ext cx="3479962" cy="1708279"/>
          </a:xfrm>
        </p:spPr>
      </p:pic>
      <p:sp>
        <p:nvSpPr>
          <p:cNvPr id="7" name="Объект 6">
            <a:extLst>
              <a:ext uri="{FF2B5EF4-FFF2-40B4-BE49-F238E27FC236}">
                <a16:creationId xmlns:a16="http://schemas.microsoft.com/office/drawing/2014/main" id="{6A822437-D922-406A-9BF6-A5D2E5B6BA93}"/>
              </a:ext>
            </a:extLst>
          </p:cNvPr>
          <p:cNvSpPr>
            <a:spLocks noGrp="1"/>
          </p:cNvSpPr>
          <p:nvPr>
            <p:ph sz="half" idx="2"/>
          </p:nvPr>
        </p:nvSpPr>
        <p:spPr/>
        <p:txBody>
          <a:bodyPr>
            <a:normAutofit/>
          </a:bodyPr>
          <a:lstStyle/>
          <a:p>
            <a:r>
              <a:rPr lang="ru-RU" sz="1400" dirty="0">
                <a:latin typeface="Times New Roman" panose="02020603050405020304" pitchFamily="18" charset="0"/>
                <a:cs typeface="Times New Roman" panose="02020603050405020304" pitchFamily="18" charset="0"/>
              </a:rPr>
              <a:t>Программа имеет три элемента типа «фон»</a:t>
            </a:r>
          </a:p>
          <a:p>
            <a:r>
              <a:rPr lang="ru-RU" sz="1400" dirty="0">
                <a:latin typeface="Times New Roman" panose="02020603050405020304" pitchFamily="18" charset="0"/>
                <a:cs typeface="Times New Roman" panose="02020603050405020304" pitchFamily="18" charset="0"/>
              </a:rPr>
              <a:t>Фон «</a:t>
            </a:r>
            <a:r>
              <a:rPr lang="en-US" sz="1400" dirty="0">
                <a:latin typeface="Times New Roman" panose="02020603050405020304" pitchFamily="18" charset="0"/>
                <a:cs typeface="Times New Roman" panose="02020603050405020304" pitchFamily="18" charset="0"/>
              </a:rPr>
              <a:t>WELCOME</a:t>
            </a:r>
            <a:r>
              <a:rPr lang="ru-RU" sz="1400" dirty="0">
                <a:latin typeface="Times New Roman" panose="02020603050405020304" pitchFamily="18" charset="0"/>
                <a:cs typeface="Times New Roman" panose="02020603050405020304" pitchFamily="18" charset="0"/>
              </a:rPr>
              <a:t>» - начальный экран</a:t>
            </a:r>
          </a:p>
          <a:p>
            <a:r>
              <a:rPr lang="ru-RU" sz="1400" dirty="0">
                <a:latin typeface="Times New Roman" panose="02020603050405020304" pitchFamily="18" charset="0"/>
                <a:cs typeface="Times New Roman" panose="02020603050405020304" pitchFamily="18" charset="0"/>
              </a:rPr>
              <a:t>Фон «</a:t>
            </a:r>
            <a:r>
              <a:rPr lang="en-US" sz="1400" dirty="0">
                <a:latin typeface="Times New Roman" panose="02020603050405020304" pitchFamily="18" charset="0"/>
                <a:cs typeface="Times New Roman" panose="02020603050405020304" pitchFamily="18" charset="0"/>
              </a:rPr>
              <a:t>WELCOME</a:t>
            </a:r>
            <a:r>
              <a:rPr lang="ru-RU" sz="1400">
                <a:latin typeface="Times New Roman" panose="02020603050405020304" pitchFamily="18" charset="0"/>
                <a:cs typeface="Times New Roman" panose="02020603050405020304" pitchFamily="18" charset="0"/>
              </a:rPr>
              <a:t>» - начальный экран</a:t>
            </a:r>
          </a:p>
          <a:p>
            <a:endParaRPr lang="ru-RU" sz="1400"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0DF8C263-DC11-4AED-A853-453445166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63430"/>
            <a:ext cx="3458990" cy="1675616"/>
          </a:xfrm>
          <a:prstGeom prst="rect">
            <a:avLst/>
          </a:prstGeom>
        </p:spPr>
      </p:pic>
      <p:pic>
        <p:nvPicPr>
          <p:cNvPr id="12" name="Рисунок 11">
            <a:extLst>
              <a:ext uri="{FF2B5EF4-FFF2-40B4-BE49-F238E27FC236}">
                <a16:creationId xmlns:a16="http://schemas.microsoft.com/office/drawing/2014/main" id="{0CA7975C-1394-44FF-AB62-B16E7B2D1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886151"/>
            <a:ext cx="3503883" cy="1708279"/>
          </a:xfrm>
          <a:prstGeom prst="rect">
            <a:avLst/>
          </a:prstGeom>
        </p:spPr>
      </p:pic>
    </p:spTree>
    <p:extLst>
      <p:ext uri="{BB962C8B-B14F-4D97-AF65-F5344CB8AC3E}">
        <p14:creationId xmlns:p14="http://schemas.microsoft.com/office/powerpoint/2010/main" val="376242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Вывод</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72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Описание задачи</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Задача №2</a:t>
            </a:r>
          </a:p>
          <a:p>
            <a:r>
              <a:rPr lang="ru-RU" sz="1400" dirty="0">
                <a:solidFill>
                  <a:schemeClr val="tx1"/>
                </a:solidFill>
                <a:latin typeface="Times New Roman" panose="02020603050405020304" pitchFamily="18" charset="0"/>
                <a:cs typeface="Times New Roman" panose="02020603050405020304" pitchFamily="18" charset="0"/>
              </a:rPr>
              <a:t>Игра «Бутерброд», в игре необходимо реализовать несколько спрайтов, один из них холодильник (или минимум его дверь). В холодильнике лежит минимум четыре вида продуктов, помимо хлеба, т.е. 5 видов продуктов. На сцене, помимо холодильника и других предметов интерьера кухни (их вы можете выбрать по вкусу) расположен стол, на столе тарелка. При нажатии ЛКС (левой кнопки мыши) на дверь холодильника она открывается, далее при нажатии ЛКМ на продут, он прикрепляется к курсору и пользователь перетаскивает его на тарелку. Идея такова, любой пользователь при начале игры может открыть холодильник  и взяв вначале кусок хлеба, в произвольном порядке уложить на хлеб продукты, и венчает продукты вновь хлеб. Обязательное условие, при котором бутерброд является завершенным – между двумя кусочками хлеба должен быть минимум один продукт, т.е. если положить кусок хлеба на кусок хлеба – программа выдаст предупреждение: «Это не бутерброд». Если положить на кусок хлеба минимум, например кусок сыра, то бутерброд завершен. Игра должна сопровождаться проверками правильности бутерброда, а также при успешном завершении игры надписью победа и т.п. Также победы не может быть, если бутерброд готов, а холодильник открыт.</a:t>
            </a:r>
          </a:p>
        </p:txBody>
      </p:sp>
    </p:spTree>
    <p:extLst>
      <p:ext uri="{BB962C8B-B14F-4D97-AF65-F5344CB8AC3E}">
        <p14:creationId xmlns:p14="http://schemas.microsoft.com/office/powerpoint/2010/main" val="278986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453006"/>
          </a:xfrm>
        </p:spPr>
        <p:txBody>
          <a:bodyPr>
            <a:normAutofit fontScale="90000"/>
          </a:bodyPr>
          <a:lstStyle/>
          <a:p>
            <a:pPr algn="ctr"/>
            <a:r>
              <a:rPr lang="ru-RU" sz="1400" dirty="0">
                <a:latin typeface="Times New Roman" panose="02020603050405020304" pitchFamily="18" charset="0"/>
                <a:cs typeface="Times New Roman" panose="02020603050405020304" pitchFamily="18" charset="0"/>
              </a:rPr>
              <a:t>Ход выполнения</a:t>
            </a:r>
            <a:br>
              <a:rPr lang="ru-RU"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https://scratch.mit.edu/projects/922892493</a:t>
            </a:r>
            <a:endParaRPr lang="ru-RU" sz="1400" dirty="0">
              <a:latin typeface="Times New Roman" panose="02020603050405020304" pitchFamily="18" charset="0"/>
              <a:cs typeface="Times New Roman" panose="02020603050405020304" pitchFamily="18" charset="0"/>
            </a:endParaRP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7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Описание задачи</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Задача №3</a:t>
            </a:r>
          </a:p>
        </p:txBody>
      </p:sp>
    </p:spTree>
    <p:extLst>
      <p:ext uri="{BB962C8B-B14F-4D97-AF65-F5344CB8AC3E}">
        <p14:creationId xmlns:p14="http://schemas.microsoft.com/office/powerpoint/2010/main" val="212606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453006"/>
          </a:xfrm>
        </p:spPr>
        <p:txBody>
          <a:bodyPr>
            <a:normAutofit fontScale="90000"/>
          </a:bodyPr>
          <a:lstStyle/>
          <a:p>
            <a:pPr algn="ctr"/>
            <a:r>
              <a:rPr lang="ru-RU" sz="1400" dirty="0">
                <a:latin typeface="Times New Roman" panose="02020603050405020304" pitchFamily="18" charset="0"/>
                <a:cs typeface="Times New Roman" panose="02020603050405020304" pitchFamily="18" charset="0"/>
              </a:rPr>
              <a:t>Ход выполнения</a:t>
            </a:r>
            <a:br>
              <a:rPr lang="ru-RU"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https://scratch.mit.edu/projects/923810447</a:t>
            </a:r>
            <a:endParaRPr lang="ru-RU" sz="1400" dirty="0">
              <a:latin typeface="Times New Roman" panose="02020603050405020304" pitchFamily="18" charset="0"/>
              <a:cs typeface="Times New Roman" panose="02020603050405020304" pitchFamily="18" charset="0"/>
            </a:endParaRP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2177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400</Words>
  <Application>Microsoft Office PowerPoint</Application>
  <PresentationFormat>Широкоэкранный</PresentationFormat>
  <Paragraphs>22</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Calibri Light</vt:lpstr>
      <vt:lpstr>Times New Roman</vt:lpstr>
      <vt:lpstr>Тема Office</vt:lpstr>
      <vt:lpstr>Отчет о выполнении  Лабораторной работы №0  по «Программированию»</vt:lpstr>
      <vt:lpstr>Цель работы</vt:lpstr>
      <vt:lpstr>Описание задачи</vt:lpstr>
      <vt:lpstr>Ход выполнения https://scratch.mit.edu/projects/922265737</vt:lpstr>
      <vt:lpstr>Вывод</vt:lpstr>
      <vt:lpstr>Описание задачи</vt:lpstr>
      <vt:lpstr>Ход выполнения https://scratch.mit.edu/projects/922892493</vt:lpstr>
      <vt:lpstr>Описание задачи</vt:lpstr>
      <vt:lpstr>Ход выполнения https://scratch.mit.edu/projects/923810447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Отчет о выполнении  Лабораторной работы №0  по «Программированию»</dc:title>
  <dc:creator>user</dc:creator>
  <cp:lastModifiedBy>user</cp:lastModifiedBy>
  <cp:revision>12</cp:revision>
  <dcterms:created xsi:type="dcterms:W3CDTF">2023-11-11T14:55:20Z</dcterms:created>
  <dcterms:modified xsi:type="dcterms:W3CDTF">2023-11-18T09:12:20Z</dcterms:modified>
</cp:coreProperties>
</file>