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307" r:id="rId5"/>
    <p:sldId id="308" r:id="rId6"/>
    <p:sldId id="309" r:id="rId7"/>
    <p:sldId id="310" r:id="rId8"/>
    <p:sldId id="311" r:id="rId9"/>
    <p:sldId id="312" r:id="rId10"/>
    <p:sldId id="313" r:id="rId11"/>
    <p:sldId id="314" r:id="rId12"/>
    <p:sldId id="315" r:id="rId13"/>
    <p:sldId id="306"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0E52C956-ADB6-4A91-8C9A-3B7BF76F9E50}">
          <p14:sldIdLst>
            <p14:sldId id="256"/>
            <p14:sldId id="257"/>
            <p14:sldId id="284"/>
            <p14:sldId id="307"/>
            <p14:sldId id="308"/>
            <p14:sldId id="309"/>
            <p14:sldId id="310"/>
            <p14:sldId id="311"/>
            <p14:sldId id="312"/>
            <p14:sldId id="313"/>
            <p14:sldId id="314"/>
            <p14:sldId id="315"/>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7FA755-37E8-4B6C-B5E0-28E42537654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9E083F9-471E-43E3-A03D-ED465D212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7719FA2-7768-4ECC-9F2C-75FC7F43A186}"/>
              </a:ext>
            </a:extLst>
          </p:cNvPr>
          <p:cNvSpPr>
            <a:spLocks noGrp="1"/>
          </p:cNvSpPr>
          <p:nvPr>
            <p:ph type="dt" sz="half" idx="10"/>
          </p:nvPr>
        </p:nvSpPr>
        <p:spPr/>
        <p:txBody>
          <a:bodyPr/>
          <a:lstStyle/>
          <a:p>
            <a:fld id="{870F65BB-7DDC-4717-AF77-59A3293404C9}" type="datetimeFigureOut">
              <a:rPr lang="ru-RU" smtClean="0"/>
              <a:t>04.01.2024</a:t>
            </a:fld>
            <a:endParaRPr lang="ru-RU"/>
          </a:p>
        </p:txBody>
      </p:sp>
      <p:sp>
        <p:nvSpPr>
          <p:cNvPr id="5" name="Нижний колонтитул 4">
            <a:extLst>
              <a:ext uri="{FF2B5EF4-FFF2-40B4-BE49-F238E27FC236}">
                <a16:creationId xmlns:a16="http://schemas.microsoft.com/office/drawing/2014/main" id="{B1163170-B109-4694-910E-DAF70FD2F4F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316C14C-2125-48C9-8A0F-A946C1A7387B}"/>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413313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9252C7-1860-4E6C-BF69-167F4024F97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84311966-DAB4-4930-8CFB-24666196B53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7BE13D8-211D-48AE-9C18-FDAD789CD8FA}"/>
              </a:ext>
            </a:extLst>
          </p:cNvPr>
          <p:cNvSpPr>
            <a:spLocks noGrp="1"/>
          </p:cNvSpPr>
          <p:nvPr>
            <p:ph type="dt" sz="half" idx="10"/>
          </p:nvPr>
        </p:nvSpPr>
        <p:spPr/>
        <p:txBody>
          <a:bodyPr/>
          <a:lstStyle/>
          <a:p>
            <a:fld id="{870F65BB-7DDC-4717-AF77-59A3293404C9}" type="datetimeFigureOut">
              <a:rPr lang="ru-RU" smtClean="0"/>
              <a:t>04.01.2024</a:t>
            </a:fld>
            <a:endParaRPr lang="ru-RU"/>
          </a:p>
        </p:txBody>
      </p:sp>
      <p:sp>
        <p:nvSpPr>
          <p:cNvPr id="5" name="Нижний колонтитул 4">
            <a:extLst>
              <a:ext uri="{FF2B5EF4-FFF2-40B4-BE49-F238E27FC236}">
                <a16:creationId xmlns:a16="http://schemas.microsoft.com/office/drawing/2014/main" id="{36FA07E5-8E01-45B5-86EF-B769F68123A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ACA0688-7E1F-4E90-B770-AA1E4D0985DD}"/>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398293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F890552-6A79-4129-9641-06D8FB58B1C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844F5AA-872B-4B74-84C9-95064AF525D1}"/>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300391F-F93A-42C8-B68A-98BF9F2781B5}"/>
              </a:ext>
            </a:extLst>
          </p:cNvPr>
          <p:cNvSpPr>
            <a:spLocks noGrp="1"/>
          </p:cNvSpPr>
          <p:nvPr>
            <p:ph type="dt" sz="half" idx="10"/>
          </p:nvPr>
        </p:nvSpPr>
        <p:spPr/>
        <p:txBody>
          <a:bodyPr/>
          <a:lstStyle/>
          <a:p>
            <a:fld id="{870F65BB-7DDC-4717-AF77-59A3293404C9}" type="datetimeFigureOut">
              <a:rPr lang="ru-RU" smtClean="0"/>
              <a:t>04.01.2024</a:t>
            </a:fld>
            <a:endParaRPr lang="ru-RU"/>
          </a:p>
        </p:txBody>
      </p:sp>
      <p:sp>
        <p:nvSpPr>
          <p:cNvPr id="5" name="Нижний колонтитул 4">
            <a:extLst>
              <a:ext uri="{FF2B5EF4-FFF2-40B4-BE49-F238E27FC236}">
                <a16:creationId xmlns:a16="http://schemas.microsoft.com/office/drawing/2014/main" id="{B7EC73DE-38E2-4703-BECC-9E8E2297293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7D2350F-1771-46AA-9823-6F8C7ED9CC33}"/>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125619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9104C4-BE9F-4BC1-9933-ABBB72CCF00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00E4205-2868-4F19-9638-03971B2140A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31D4064-BD6B-4CF8-AC81-3449F8190B60}"/>
              </a:ext>
            </a:extLst>
          </p:cNvPr>
          <p:cNvSpPr>
            <a:spLocks noGrp="1"/>
          </p:cNvSpPr>
          <p:nvPr>
            <p:ph type="dt" sz="half" idx="10"/>
          </p:nvPr>
        </p:nvSpPr>
        <p:spPr/>
        <p:txBody>
          <a:bodyPr/>
          <a:lstStyle/>
          <a:p>
            <a:fld id="{870F65BB-7DDC-4717-AF77-59A3293404C9}" type="datetimeFigureOut">
              <a:rPr lang="ru-RU" smtClean="0"/>
              <a:t>04.01.2024</a:t>
            </a:fld>
            <a:endParaRPr lang="ru-RU"/>
          </a:p>
        </p:txBody>
      </p:sp>
      <p:sp>
        <p:nvSpPr>
          <p:cNvPr id="5" name="Нижний колонтитул 4">
            <a:extLst>
              <a:ext uri="{FF2B5EF4-FFF2-40B4-BE49-F238E27FC236}">
                <a16:creationId xmlns:a16="http://schemas.microsoft.com/office/drawing/2014/main" id="{BDB45812-2D9D-4B72-868F-29AB0C3AE34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6D889ED-F412-4357-898E-7D312A6CBCC6}"/>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2651100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CC18BC-79F8-4C31-985A-DF23751C843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11338FBD-DDF0-4928-83A8-AD87F42810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C7A69D8-5CCD-438C-9E16-9145F7E5B3AA}"/>
              </a:ext>
            </a:extLst>
          </p:cNvPr>
          <p:cNvSpPr>
            <a:spLocks noGrp="1"/>
          </p:cNvSpPr>
          <p:nvPr>
            <p:ph type="dt" sz="half" idx="10"/>
          </p:nvPr>
        </p:nvSpPr>
        <p:spPr/>
        <p:txBody>
          <a:bodyPr/>
          <a:lstStyle/>
          <a:p>
            <a:fld id="{870F65BB-7DDC-4717-AF77-59A3293404C9}" type="datetimeFigureOut">
              <a:rPr lang="ru-RU" smtClean="0"/>
              <a:t>04.01.2024</a:t>
            </a:fld>
            <a:endParaRPr lang="ru-RU"/>
          </a:p>
        </p:txBody>
      </p:sp>
      <p:sp>
        <p:nvSpPr>
          <p:cNvPr id="5" name="Нижний колонтитул 4">
            <a:extLst>
              <a:ext uri="{FF2B5EF4-FFF2-40B4-BE49-F238E27FC236}">
                <a16:creationId xmlns:a16="http://schemas.microsoft.com/office/drawing/2014/main" id="{9D5E0991-4F9E-4589-9F31-18EB1EB6308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FFE5A6D-CBEB-4AF7-9F5E-24BE384474EF}"/>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93367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9B5307-C7DD-4252-B61A-751D92E295B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E650DD7-C769-413E-96B6-27A7AC7B589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0003422-7764-4DE3-B8D9-074640A94D7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7AC6988-B72C-423C-9265-4E48639DA83D}"/>
              </a:ext>
            </a:extLst>
          </p:cNvPr>
          <p:cNvSpPr>
            <a:spLocks noGrp="1"/>
          </p:cNvSpPr>
          <p:nvPr>
            <p:ph type="dt" sz="half" idx="10"/>
          </p:nvPr>
        </p:nvSpPr>
        <p:spPr/>
        <p:txBody>
          <a:bodyPr/>
          <a:lstStyle/>
          <a:p>
            <a:fld id="{870F65BB-7DDC-4717-AF77-59A3293404C9}" type="datetimeFigureOut">
              <a:rPr lang="ru-RU" smtClean="0"/>
              <a:t>04.01.2024</a:t>
            </a:fld>
            <a:endParaRPr lang="ru-RU"/>
          </a:p>
        </p:txBody>
      </p:sp>
      <p:sp>
        <p:nvSpPr>
          <p:cNvPr id="6" name="Нижний колонтитул 5">
            <a:extLst>
              <a:ext uri="{FF2B5EF4-FFF2-40B4-BE49-F238E27FC236}">
                <a16:creationId xmlns:a16="http://schemas.microsoft.com/office/drawing/2014/main" id="{A275B7A6-262F-44BF-A29F-5F26A6F1089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4D53E77-C851-4FA2-BA2F-BB9785B7E6F0}"/>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141145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97AF51-B36D-4542-93F8-6A4D7D2CD70F}"/>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1E9496B-6DE9-47D1-97F6-E7A0D0E9E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810DE97-CF57-4B6D-876F-E9DE08AB788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A1EE38B-3C20-4545-A53B-2E2F8C22D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9FFCB9F-5AF7-49FA-AF01-C88BA888461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97EC716-5BE8-4446-A7B0-EE9996D9A079}"/>
              </a:ext>
            </a:extLst>
          </p:cNvPr>
          <p:cNvSpPr>
            <a:spLocks noGrp="1"/>
          </p:cNvSpPr>
          <p:nvPr>
            <p:ph type="dt" sz="half" idx="10"/>
          </p:nvPr>
        </p:nvSpPr>
        <p:spPr/>
        <p:txBody>
          <a:bodyPr/>
          <a:lstStyle/>
          <a:p>
            <a:fld id="{870F65BB-7DDC-4717-AF77-59A3293404C9}" type="datetimeFigureOut">
              <a:rPr lang="ru-RU" smtClean="0"/>
              <a:t>04.01.2024</a:t>
            </a:fld>
            <a:endParaRPr lang="ru-RU"/>
          </a:p>
        </p:txBody>
      </p:sp>
      <p:sp>
        <p:nvSpPr>
          <p:cNvPr id="8" name="Нижний колонтитул 7">
            <a:extLst>
              <a:ext uri="{FF2B5EF4-FFF2-40B4-BE49-F238E27FC236}">
                <a16:creationId xmlns:a16="http://schemas.microsoft.com/office/drawing/2014/main" id="{C9FC017F-1C9A-4A3B-B7C0-A613DA75587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6E7406F-8F9C-4B2D-A965-8A7671C68A5F}"/>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3858775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C70C54-BAA5-4210-AA7B-E7E58629A77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D377E8F-51FB-4595-8AD0-AEE682CC78EA}"/>
              </a:ext>
            </a:extLst>
          </p:cNvPr>
          <p:cNvSpPr>
            <a:spLocks noGrp="1"/>
          </p:cNvSpPr>
          <p:nvPr>
            <p:ph type="dt" sz="half" idx="10"/>
          </p:nvPr>
        </p:nvSpPr>
        <p:spPr/>
        <p:txBody>
          <a:bodyPr/>
          <a:lstStyle/>
          <a:p>
            <a:fld id="{870F65BB-7DDC-4717-AF77-59A3293404C9}" type="datetimeFigureOut">
              <a:rPr lang="ru-RU" smtClean="0"/>
              <a:t>04.01.2024</a:t>
            </a:fld>
            <a:endParaRPr lang="ru-RU"/>
          </a:p>
        </p:txBody>
      </p:sp>
      <p:sp>
        <p:nvSpPr>
          <p:cNvPr id="4" name="Нижний колонтитул 3">
            <a:extLst>
              <a:ext uri="{FF2B5EF4-FFF2-40B4-BE49-F238E27FC236}">
                <a16:creationId xmlns:a16="http://schemas.microsoft.com/office/drawing/2014/main" id="{5A291612-D6B9-46FB-8CBC-316A4751BFF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0A0631E-B902-4453-AE9C-64D91B4AD7E3}"/>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117337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91CC3ED-471F-4C16-813B-F5C5292E593B}"/>
              </a:ext>
            </a:extLst>
          </p:cNvPr>
          <p:cNvSpPr>
            <a:spLocks noGrp="1"/>
          </p:cNvSpPr>
          <p:nvPr>
            <p:ph type="dt" sz="half" idx="10"/>
          </p:nvPr>
        </p:nvSpPr>
        <p:spPr/>
        <p:txBody>
          <a:bodyPr/>
          <a:lstStyle/>
          <a:p>
            <a:fld id="{870F65BB-7DDC-4717-AF77-59A3293404C9}" type="datetimeFigureOut">
              <a:rPr lang="ru-RU" smtClean="0"/>
              <a:t>04.01.2024</a:t>
            </a:fld>
            <a:endParaRPr lang="ru-RU"/>
          </a:p>
        </p:txBody>
      </p:sp>
      <p:sp>
        <p:nvSpPr>
          <p:cNvPr id="3" name="Нижний колонтитул 2">
            <a:extLst>
              <a:ext uri="{FF2B5EF4-FFF2-40B4-BE49-F238E27FC236}">
                <a16:creationId xmlns:a16="http://schemas.microsoft.com/office/drawing/2014/main" id="{6C66D2E7-7D43-461B-9F30-1E21C784BE7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5FBFDDC-66D3-4EF6-9DE6-9E0093296877}"/>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216926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96D1F9-45DA-49ED-87F5-A279297A712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3491F9B-B096-49E1-BD58-F52538133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21CE8D9-E21E-4C29-A61F-C3758E07D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9714A28-F5D1-4F8D-96BA-26AD44E7DB8F}"/>
              </a:ext>
            </a:extLst>
          </p:cNvPr>
          <p:cNvSpPr>
            <a:spLocks noGrp="1"/>
          </p:cNvSpPr>
          <p:nvPr>
            <p:ph type="dt" sz="half" idx="10"/>
          </p:nvPr>
        </p:nvSpPr>
        <p:spPr/>
        <p:txBody>
          <a:bodyPr/>
          <a:lstStyle/>
          <a:p>
            <a:fld id="{870F65BB-7DDC-4717-AF77-59A3293404C9}" type="datetimeFigureOut">
              <a:rPr lang="ru-RU" smtClean="0"/>
              <a:t>04.01.2024</a:t>
            </a:fld>
            <a:endParaRPr lang="ru-RU"/>
          </a:p>
        </p:txBody>
      </p:sp>
      <p:sp>
        <p:nvSpPr>
          <p:cNvPr id="6" name="Нижний колонтитул 5">
            <a:extLst>
              <a:ext uri="{FF2B5EF4-FFF2-40B4-BE49-F238E27FC236}">
                <a16:creationId xmlns:a16="http://schemas.microsoft.com/office/drawing/2014/main" id="{003C3039-8B3B-44F3-BD8E-0CCE3DC5E51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57CEBDB-B3CD-44FE-A37B-BF167CA2FC7B}"/>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77805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C64FF1-E28A-4328-AA8A-03B55243DCF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45B9BDE-1672-4FEB-91DA-D61C10072E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A4A6DA4E-A639-48CB-85F9-3B922A506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D660AA6-E07C-4730-89EA-B56A267FEE58}"/>
              </a:ext>
            </a:extLst>
          </p:cNvPr>
          <p:cNvSpPr>
            <a:spLocks noGrp="1"/>
          </p:cNvSpPr>
          <p:nvPr>
            <p:ph type="dt" sz="half" idx="10"/>
          </p:nvPr>
        </p:nvSpPr>
        <p:spPr/>
        <p:txBody>
          <a:bodyPr/>
          <a:lstStyle/>
          <a:p>
            <a:fld id="{870F65BB-7DDC-4717-AF77-59A3293404C9}" type="datetimeFigureOut">
              <a:rPr lang="ru-RU" smtClean="0"/>
              <a:t>04.01.2024</a:t>
            </a:fld>
            <a:endParaRPr lang="ru-RU"/>
          </a:p>
        </p:txBody>
      </p:sp>
      <p:sp>
        <p:nvSpPr>
          <p:cNvPr id="6" name="Нижний колонтитул 5">
            <a:extLst>
              <a:ext uri="{FF2B5EF4-FFF2-40B4-BE49-F238E27FC236}">
                <a16:creationId xmlns:a16="http://schemas.microsoft.com/office/drawing/2014/main" id="{49CD8862-F980-426B-901E-40EC85DD6F5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79D5D2A-4507-4581-96E0-E3AF1A230074}"/>
              </a:ext>
            </a:extLst>
          </p:cNvPr>
          <p:cNvSpPr>
            <a:spLocks noGrp="1"/>
          </p:cNvSpPr>
          <p:nvPr>
            <p:ph type="sldNum" sz="quarter" idx="12"/>
          </p:nvPr>
        </p:nvSpPr>
        <p:spPr/>
        <p:txBody>
          <a:bodyPr/>
          <a:lstStyle/>
          <a:p>
            <a:fld id="{FF7894C4-3808-4903-9018-B2B00BD84BB5}" type="slidenum">
              <a:rPr lang="ru-RU" smtClean="0"/>
              <a:t>‹#›</a:t>
            </a:fld>
            <a:endParaRPr lang="ru-RU"/>
          </a:p>
        </p:txBody>
      </p:sp>
    </p:spTree>
    <p:extLst>
      <p:ext uri="{BB962C8B-B14F-4D97-AF65-F5344CB8AC3E}">
        <p14:creationId xmlns:p14="http://schemas.microsoft.com/office/powerpoint/2010/main" val="331644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7FED4-24CE-41C3-9D22-F35AC85DB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FDB5630-D4E9-45C9-9155-10CA529F9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73A9E96-3208-43D5-8CDA-49D5F9010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F65BB-7DDC-4717-AF77-59A3293404C9}" type="datetimeFigureOut">
              <a:rPr lang="ru-RU" smtClean="0"/>
              <a:t>04.01.2024</a:t>
            </a:fld>
            <a:endParaRPr lang="ru-RU"/>
          </a:p>
        </p:txBody>
      </p:sp>
      <p:sp>
        <p:nvSpPr>
          <p:cNvPr id="5" name="Нижний колонтитул 4">
            <a:extLst>
              <a:ext uri="{FF2B5EF4-FFF2-40B4-BE49-F238E27FC236}">
                <a16:creationId xmlns:a16="http://schemas.microsoft.com/office/drawing/2014/main" id="{AF2F822B-CE2A-4783-9616-B5BFE4906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193351E-75A5-4A9A-907E-CBFF899351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894C4-3808-4903-9018-B2B00BD84BB5}" type="slidenum">
              <a:rPr lang="ru-RU" smtClean="0"/>
              <a:t>‹#›</a:t>
            </a:fld>
            <a:endParaRPr lang="ru-RU"/>
          </a:p>
        </p:txBody>
      </p:sp>
    </p:spTree>
    <p:extLst>
      <p:ext uri="{BB962C8B-B14F-4D97-AF65-F5344CB8AC3E}">
        <p14:creationId xmlns:p14="http://schemas.microsoft.com/office/powerpoint/2010/main" val="1486638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Vladnwx/Learn2023-2024/blob/master/src/lr6/Example8.java"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ladnwx/Learn2023-2024/blob/master/src/lr6/Example9.java"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Vladnwx/Learn2023-2024/blob/master/src/lr6/Example10.java"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Vladnwx/Learn2023-2024/blob/master/src/lr6/Example1.jav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Vladnwx/Learn2023-2024/blob/master/src/lr6/Example2.java"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Vladnwx/Learn2023-2024/blob/master/src/lr6/Example3.java"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Vladnwx/Learn2023-2024/blob/master/src/lr6/Example4.java"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Vladnwx/Learn2023-2024/blob/master/src/lr6/Example5.java"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Vladnwx/Learn2023-2024/blob/master/src/lr6/Example6.java"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Vladnwx/Learn2023-2024/blob/master/src/lr6/Example7.java"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2EED814-65B5-4303-8856-83F1A0E3D8B2}"/>
              </a:ext>
            </a:extLst>
          </p:cNvPr>
          <p:cNvSpPr>
            <a:spLocks noGrp="1"/>
          </p:cNvSpPr>
          <p:nvPr>
            <p:ph type="ctrTitle"/>
          </p:nvPr>
        </p:nvSpPr>
        <p:spPr>
          <a:xfrm>
            <a:off x="1524000" y="352337"/>
            <a:ext cx="9144000" cy="612397"/>
          </a:xfrm>
        </p:spPr>
        <p:txBody>
          <a:bodyPr>
            <a:normAutofit fontScale="90000"/>
          </a:bodyPr>
          <a:lstStyle/>
          <a:p>
            <a:r>
              <a:rPr lang="ru-RU" sz="1400" dirty="0">
                <a:latin typeface="Times New Roman" panose="02020603050405020304" pitchFamily="18" charset="0"/>
                <a:cs typeface="Times New Roman" panose="02020603050405020304" pitchFamily="18" charset="0"/>
              </a:rPr>
              <a:t>Отчет о выполнении </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Лабораторной работы №</a:t>
            </a:r>
            <a:r>
              <a:rPr lang="en-US" sz="1400" dirty="0">
                <a:latin typeface="Times New Roman" panose="02020603050405020304" pitchFamily="18" charset="0"/>
                <a:cs typeface="Times New Roman" panose="02020603050405020304" pitchFamily="18" charset="0"/>
              </a:rPr>
              <a:t>6</a:t>
            </a:r>
            <a:br>
              <a:rPr lang="en-US"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по «Программированию»</a:t>
            </a:r>
          </a:p>
        </p:txBody>
      </p:sp>
      <p:sp>
        <p:nvSpPr>
          <p:cNvPr id="5" name="Подзаголовок 4">
            <a:extLst>
              <a:ext uri="{FF2B5EF4-FFF2-40B4-BE49-F238E27FC236}">
                <a16:creationId xmlns:a16="http://schemas.microsoft.com/office/drawing/2014/main" id="{023BB625-6F8D-409F-ABB1-FD49422EE520}"/>
              </a:ext>
            </a:extLst>
          </p:cNvPr>
          <p:cNvSpPr>
            <a:spLocks noGrp="1"/>
          </p:cNvSpPr>
          <p:nvPr>
            <p:ph type="subTitle" idx="1"/>
          </p:nvPr>
        </p:nvSpPr>
        <p:spPr>
          <a:xfrm>
            <a:off x="7281645" y="4303552"/>
            <a:ext cx="4685252" cy="2202111"/>
          </a:xfrm>
        </p:spPr>
        <p:txBody>
          <a:bodyPr>
            <a:noAutofit/>
          </a:bodyPr>
          <a:lstStyle/>
          <a:p>
            <a:pPr algn="r">
              <a:lnSpc>
                <a:spcPct val="150000"/>
              </a:lnSpc>
            </a:pPr>
            <a:r>
              <a:rPr lang="ru-RU" sz="1400" dirty="0">
                <a:latin typeface="Times New Roman" panose="02020603050405020304" pitchFamily="18" charset="0"/>
                <a:cs typeface="Times New Roman" panose="02020603050405020304" pitchFamily="18" charset="0"/>
              </a:rPr>
              <a:t>Студента группы РИЗ-130916у</a:t>
            </a:r>
          </a:p>
          <a:p>
            <a:pPr algn="r">
              <a:lnSpc>
                <a:spcPct val="150000"/>
              </a:lnSpc>
            </a:pPr>
            <a:r>
              <a:rPr lang="ru-RU" sz="1400" dirty="0">
                <a:latin typeface="Times New Roman" panose="02020603050405020304" pitchFamily="18" charset="0"/>
                <a:cs typeface="Times New Roman" panose="02020603050405020304" pitchFamily="18" charset="0"/>
              </a:rPr>
              <a:t>Савельева В.Н. </a:t>
            </a:r>
            <a:endParaRPr lang="en-US" sz="1400" dirty="0">
              <a:latin typeface="Times New Roman" panose="02020603050405020304" pitchFamily="18" charset="0"/>
              <a:cs typeface="Times New Roman" panose="02020603050405020304" pitchFamily="18" charset="0"/>
            </a:endParaRPr>
          </a:p>
          <a:p>
            <a:pPr algn="r">
              <a:lnSpc>
                <a:spcPct val="150000"/>
              </a:lnSpc>
            </a:pPr>
            <a:r>
              <a:rPr lang="en-US" sz="1400" dirty="0">
                <a:latin typeface="Times New Roman" panose="02020603050405020304" pitchFamily="18" charset="0"/>
                <a:cs typeface="Times New Roman" panose="02020603050405020304" pitchFamily="18" charset="0"/>
              </a:rPr>
              <a:t>https://github.com/Vladnwx/Learn2023-2024/tree/master</a:t>
            </a:r>
            <a:endParaRPr lang="ru-RU" sz="1400" dirty="0">
              <a:latin typeface="Times New Roman" panose="02020603050405020304" pitchFamily="18" charset="0"/>
              <a:cs typeface="Times New Roman" panose="02020603050405020304" pitchFamily="18" charset="0"/>
            </a:endParaRPr>
          </a:p>
          <a:p>
            <a:pPr algn="r">
              <a:lnSpc>
                <a:spcPct val="150000"/>
              </a:lnSpc>
            </a:pPr>
            <a:r>
              <a:rPr lang="ru-RU" sz="1400" dirty="0">
                <a:latin typeface="Times New Roman" panose="02020603050405020304" pitchFamily="18" charset="0"/>
                <a:cs typeface="Times New Roman" panose="02020603050405020304" pitchFamily="18" charset="0"/>
              </a:rPr>
              <a:t>1 семестр 2023</a:t>
            </a:r>
            <a:r>
              <a:rPr lang="en-US" sz="1400" dirty="0">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г.</a:t>
            </a:r>
            <a:endParaRPr lang="en-US" sz="1400" dirty="0">
              <a:latin typeface="Times New Roman" panose="02020603050405020304" pitchFamily="18" charset="0"/>
              <a:cs typeface="Times New Roman" panose="02020603050405020304" pitchFamily="18" charset="0"/>
            </a:endParaRPr>
          </a:p>
          <a:p>
            <a:pPr algn="r">
              <a:lnSpc>
                <a:spcPct val="150000"/>
              </a:lnSpc>
            </a:pPr>
            <a:r>
              <a:rPr lang="ru-RU" sz="1400" dirty="0">
                <a:latin typeface="Times New Roman" panose="02020603050405020304" pitchFamily="18" charset="0"/>
                <a:cs typeface="Times New Roman" panose="02020603050405020304" pitchFamily="18" charset="0"/>
              </a:rPr>
              <a:t>Преподаватель: Архипов Н.А. </a:t>
            </a:r>
          </a:p>
        </p:txBody>
      </p:sp>
    </p:spTree>
    <p:extLst>
      <p:ext uri="{BB962C8B-B14F-4D97-AF65-F5344CB8AC3E}">
        <p14:creationId xmlns:p14="http://schemas.microsoft.com/office/powerpoint/2010/main" val="3477583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№8</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со статическим методом, аргументом которому передается целочисленный массив, а результатом возвращается среднее значение для элементов массива (сумма значений элементов, деленная на количество элементов в массиве).</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hlinkClick r:id="rId2"/>
              </a:rPr>
              <a:t>https://github.com/Vladnwx/Learn2023-2024/blob/master/src/lr6/Example8.java</a:t>
            </a:r>
            <a:endParaRPr lang="en-US" sz="1400" dirty="0">
              <a:solidFill>
                <a:schemeClr val="tx1"/>
              </a:solidFill>
              <a:latin typeface="Times New Roman" panose="02020603050405020304" pitchFamily="18" charset="0"/>
              <a:cs typeface="Times New Roman" panose="02020603050405020304" pitchFamily="18" charset="0"/>
            </a:endParaRPr>
          </a:p>
          <a:p>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17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№9</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со статическим методом, аргументом которому передается одномерный символьный массив. В результате вызова метода элементы массива попарно меняются местами: первый — с последним, второй — с предпоследним и так далее.</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hlinkClick r:id="rId2"/>
              </a:rPr>
              <a:t>https://github.com/Vladnwx/Learn2023-2024/blob/master/src/lr6/Example9.java</a:t>
            </a:r>
            <a:endParaRPr lang="en-US" sz="1400" dirty="0">
              <a:solidFill>
                <a:schemeClr val="tx1"/>
              </a:solidFill>
              <a:latin typeface="Times New Roman" panose="02020603050405020304" pitchFamily="18" charset="0"/>
              <a:cs typeface="Times New Roman" panose="02020603050405020304" pitchFamily="18" charset="0"/>
            </a:endParaRPr>
          </a:p>
          <a:p>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83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№10</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со статическим методом, аргументом которому передается произвольное количество целочисленных аргументов. Результатом метод возвращает массив из двух элементов: это значения наибольшего и наименьшего значений среди аргументов, переданных методу.</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a:solidFill>
                  <a:schemeClr val="tx1"/>
                </a:solidFill>
                <a:latin typeface="Times New Roman" panose="02020603050405020304" pitchFamily="18" charset="0"/>
                <a:cs typeface="Times New Roman" panose="02020603050405020304" pitchFamily="18" charset="0"/>
              </a:rPr>
              <a:t> </a:t>
            </a:r>
            <a:r>
              <a:rPr lang="en-US" sz="1400">
                <a:solidFill>
                  <a:schemeClr val="tx1"/>
                </a:solidFill>
                <a:latin typeface="Times New Roman" panose="02020603050405020304" pitchFamily="18" charset="0"/>
                <a:cs typeface="Times New Roman" panose="02020603050405020304" pitchFamily="18" charset="0"/>
                <a:hlinkClick r:id="rId2"/>
              </a:rPr>
              <a:t>https://github.com/Vladnwx/Learn2023-2024/blob/master/src/lr6/Example10.java</a:t>
            </a:r>
            <a:endParaRPr lang="en-US" sz="1400">
              <a:solidFill>
                <a:schemeClr val="tx1"/>
              </a:solidFill>
              <a:latin typeface="Times New Roman" panose="02020603050405020304" pitchFamily="18" charset="0"/>
              <a:cs typeface="Times New Roman" panose="02020603050405020304" pitchFamily="18" charset="0"/>
            </a:endParaRPr>
          </a:p>
          <a:p>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59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Вывод</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6052656"/>
          </a:xfrm>
        </p:spPr>
        <p:txBody>
          <a:bodyPr>
            <a:normAutofit/>
          </a:bodyPr>
          <a:lstStyle/>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 </a:t>
            </a:r>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522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Цель работы</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5460476"/>
          </a:xfrm>
        </p:spPr>
        <p:txBody>
          <a:bodyPr>
            <a:normAutofit/>
          </a:bodyPr>
          <a:lstStyle/>
          <a:p>
            <a:r>
              <a:rPr lang="en-US" sz="1400" dirty="0">
                <a:solidFill>
                  <a:schemeClr val="tx1"/>
                </a:solidFill>
                <a:latin typeface="Times New Roman" panose="02020603050405020304" pitchFamily="18" charset="0"/>
                <a:cs typeface="Times New Roman" panose="02020603050405020304" pitchFamily="18" charset="0"/>
              </a:rPr>
              <a:t> </a:t>
            </a:r>
            <a:r>
              <a:rPr lang="ru-RU" sz="1400" dirty="0">
                <a:solidFill>
                  <a:schemeClr val="tx1"/>
                </a:solidFill>
                <a:latin typeface="Times New Roman" panose="02020603050405020304" pitchFamily="18" charset="0"/>
                <a:cs typeface="Times New Roman" panose="02020603050405020304" pitchFamily="18" charset="0"/>
              </a:rPr>
              <a:t>введение в работу с классами Java</a:t>
            </a:r>
          </a:p>
        </p:txBody>
      </p:sp>
    </p:spTree>
    <p:extLst>
      <p:ext uri="{BB962C8B-B14F-4D97-AF65-F5344CB8AC3E}">
        <p14:creationId xmlns:p14="http://schemas.microsoft.com/office/powerpoint/2010/main" val="242779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№1</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 классом, в котором есть два поля: символьное и текстовое. В классе должен быть перегруженный метод для присваивания значений полям. Если метод вызывается с символьным аргументом, то соответствующее значение присваивается символьному полю. Если метод вызывается с текстовым аргументом, то он определяет значение текстового ноля. Методу аргументом также может передаваться символьный массив. Если массив состоит из одного элемента, то он определяет значение символьного поля. В противном случае (если в массиве больше одного элемента) из символов массива формируется текстовая строка и присваивается значением текстовому полю.</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hlinkClick r:id="rId2"/>
              </a:rPr>
              <a:t>https://github.com/Vladnwx/Learn2023-2024/blob/master/src/lr6/Example1.java</a:t>
            </a:r>
            <a:endParaRPr lang="en-US" sz="1400" dirty="0">
              <a:solidFill>
                <a:schemeClr val="tx1"/>
              </a:solidFill>
              <a:latin typeface="Times New Roman" panose="02020603050405020304" pitchFamily="18" charset="0"/>
              <a:cs typeface="Times New Roman" panose="02020603050405020304" pitchFamily="18" charset="0"/>
            </a:endParaRPr>
          </a:p>
          <a:p>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07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№2</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 классом, в котором есть закрытое статическое целочисленное ноле с начальным нулевым значением. В классе должен быть описан статический метод, при вызове которого отображается текущее значение статического поля, после чего значение поля увеличивается на единицу.</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hlinkClick r:id="rId2"/>
              </a:rPr>
              <a:t>https://github.com/Vladnwx/Learn2023-2024/blob/master/src/lr6/Example2.java</a:t>
            </a:r>
            <a:endParaRPr lang="en-US" sz="1400" dirty="0">
              <a:solidFill>
                <a:schemeClr val="tx1"/>
              </a:solidFill>
              <a:latin typeface="Times New Roman" panose="02020603050405020304" pitchFamily="18" charset="0"/>
              <a:cs typeface="Times New Roman" panose="02020603050405020304" pitchFamily="18" charset="0"/>
            </a:endParaRPr>
          </a:p>
          <a:p>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36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№3</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 классом, в котором есть статические методы, которым можно передавать произвольное количество целочисленных аргументов (или целочисленный массив). Методы, на основании переданных аргументов или массива, позволяют вычислить: наибольшее значение, наименьшее значение, а также среднее значение из набора чисел.</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hlinkClick r:id="rId2"/>
              </a:rPr>
              <a:t>https://github.com/Vladnwx/Learn2023-2024/blob/master/src/lr6/Example3.java</a:t>
            </a:r>
            <a:endParaRPr lang="en-US" sz="1400" dirty="0">
              <a:solidFill>
                <a:schemeClr val="tx1"/>
              </a:solidFill>
              <a:latin typeface="Times New Roman" panose="02020603050405020304" pitchFamily="18" charset="0"/>
              <a:cs typeface="Times New Roman" panose="02020603050405020304" pitchFamily="18" charset="0"/>
            </a:endParaRPr>
          </a:p>
          <a:p>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620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№4</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в которой описан статический метод для вычисления двойного факториала числа, переданного аргументом методу. По определению, двойной факториал числа п (обозначается как n!!) — это произведение через одно всех чисел, не больших числа п. То есть n!! = п * (n - 2) * (п - 4)* ... (последний множитель равен 1 для нечетного п и равен 2 для четного n). Например, 6!! = 6 х 4 х 2 = 48 и 5!! = 5 х 3 х 1 = 15.</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hlinkClick r:id="rId2"/>
              </a:rPr>
              <a:t>https://github.com/Vladnwx/Learn2023-2024/blob/master/src/lr6/Example4.java</a:t>
            </a:r>
            <a:endParaRPr lang="en-US" sz="1400" dirty="0">
              <a:solidFill>
                <a:schemeClr val="tx1"/>
              </a:solidFill>
              <a:latin typeface="Times New Roman" panose="02020603050405020304" pitchFamily="18" charset="0"/>
              <a:cs typeface="Times New Roman" panose="02020603050405020304" pitchFamily="18" charset="0"/>
            </a:endParaRPr>
          </a:p>
          <a:p>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30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№5</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со статическим методом, которым вычисляется сумма квадратов натуральных чисел 12 + 22 + 32 + ... + п2. Число п передается аргументом методу. Для проверки результата можно использовать формулу 12 + 22 +32+…+n2=(</a:t>
            </a:r>
            <a:r>
              <a:rPr lang="ru-RU" sz="1400" dirty="0" err="1">
                <a:solidFill>
                  <a:schemeClr val="tx1"/>
                </a:solidFill>
                <a:latin typeface="Times New Roman" panose="02020603050405020304" pitchFamily="18" charset="0"/>
                <a:cs typeface="Times New Roman" panose="02020603050405020304" pitchFamily="18" charset="0"/>
              </a:rPr>
              <a:t>n+l</a:t>
            </a:r>
            <a:r>
              <a:rPr lang="ru-RU" sz="1400" dirty="0">
                <a:solidFill>
                  <a:schemeClr val="tx1"/>
                </a:solidFill>
                <a:latin typeface="Times New Roman" panose="02020603050405020304" pitchFamily="18" charset="0"/>
                <a:cs typeface="Times New Roman" panose="02020603050405020304" pitchFamily="18" charset="0"/>
              </a:rPr>
              <a:t>) (2n + 1)/6</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hlinkClick r:id="rId2"/>
              </a:rPr>
              <a:t>https://github.com/Vladnwx/Learn2023-2024/blob/master/src/lr6/Example5.java</a:t>
            </a:r>
            <a:endParaRPr lang="en-US" sz="1400" dirty="0">
              <a:solidFill>
                <a:schemeClr val="tx1"/>
              </a:solidFill>
              <a:latin typeface="Times New Roman" panose="02020603050405020304" pitchFamily="18" charset="0"/>
              <a:cs typeface="Times New Roman" panose="02020603050405020304" pitchFamily="18" charset="0"/>
            </a:endParaRPr>
          </a:p>
          <a:p>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3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№6</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со статическим методом, которому аргументом передается целочисленный массив и целое число. Результатом метод возвращает ссылку на новый массив, который получается из исходного массива (переданного первым аргументом методу), если в нем взять несколько начальных элементов. Количество элементов, которые нужно взять из исходного массива, определяются вторым аргументом метода. Если второй аргумент метода больше длины массива, переданного первым аргументом, то методом создается копия исходного массива и возвращается ссылка на эту копию.</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hlinkClick r:id="rId2"/>
              </a:rPr>
              <a:t>https://github.com/Vladnwx/Learn2023-2024/blob/master/src/lr6/Example6.java</a:t>
            </a:r>
            <a:endParaRPr lang="en-US" sz="1400" dirty="0">
              <a:solidFill>
                <a:schemeClr val="tx1"/>
              </a:solidFill>
              <a:latin typeface="Times New Roman" panose="02020603050405020304" pitchFamily="18" charset="0"/>
              <a:cs typeface="Times New Roman" panose="02020603050405020304" pitchFamily="18" charset="0"/>
            </a:endParaRPr>
          </a:p>
          <a:p>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62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8A5C1F-E5B2-4EC1-9A3C-AAE441DF4D96}"/>
              </a:ext>
            </a:extLst>
          </p:cNvPr>
          <p:cNvSpPr>
            <a:spLocks noGrp="1"/>
          </p:cNvSpPr>
          <p:nvPr>
            <p:ph type="title"/>
          </p:nvPr>
        </p:nvSpPr>
        <p:spPr>
          <a:xfrm>
            <a:off x="838200" y="176169"/>
            <a:ext cx="10515600" cy="334424"/>
          </a:xfrm>
        </p:spPr>
        <p:txBody>
          <a:bodyPr>
            <a:normAutofit/>
          </a:bodyPr>
          <a:lstStyle/>
          <a:p>
            <a:pPr algn="ctr"/>
            <a:r>
              <a:rPr lang="ru-RU" sz="1400" dirty="0">
                <a:latin typeface="Times New Roman" panose="02020603050405020304" pitchFamily="18" charset="0"/>
                <a:cs typeface="Times New Roman" panose="02020603050405020304" pitchFamily="18" charset="0"/>
              </a:rPr>
              <a:t>Задача №7</a:t>
            </a:r>
          </a:p>
        </p:txBody>
      </p:sp>
      <p:sp>
        <p:nvSpPr>
          <p:cNvPr id="3" name="Текст 2">
            <a:extLst>
              <a:ext uri="{FF2B5EF4-FFF2-40B4-BE49-F238E27FC236}">
                <a16:creationId xmlns:a16="http://schemas.microsoft.com/office/drawing/2014/main" id="{7A2822FC-0537-44BF-973E-18E9089D51A2}"/>
              </a:ext>
            </a:extLst>
          </p:cNvPr>
          <p:cNvSpPr>
            <a:spLocks noGrp="1"/>
          </p:cNvSpPr>
          <p:nvPr>
            <p:ph type="body" idx="1"/>
          </p:nvPr>
        </p:nvSpPr>
        <p:spPr>
          <a:xfrm>
            <a:off x="831850" y="629175"/>
            <a:ext cx="10515600" cy="3288484"/>
          </a:xfrm>
        </p:spPr>
        <p:txBody>
          <a:bodyPr>
            <a:normAutofit/>
          </a:bodyPr>
          <a:lstStyle/>
          <a:p>
            <a:r>
              <a:rPr lang="ru-RU" sz="1400" dirty="0">
                <a:solidFill>
                  <a:schemeClr val="tx1"/>
                </a:solidFill>
                <a:latin typeface="Times New Roman" panose="02020603050405020304" pitchFamily="18" charset="0"/>
                <a:cs typeface="Times New Roman" panose="02020603050405020304" pitchFamily="18" charset="0"/>
              </a:rPr>
              <a:t>Напишите программу со статическим методом, аргументом которому передастся символьный массив, а результатом возвращается ссылка на целочисленным массив, состоящий из кодов символов из массива- аргумента.</a:t>
            </a:r>
            <a:endParaRPr lang="en-US" sz="1400" dirty="0">
              <a:solidFill>
                <a:schemeClr val="tx1"/>
              </a:solidFill>
              <a:latin typeface="Times New Roman" panose="02020603050405020304" pitchFamily="18" charset="0"/>
              <a:cs typeface="Times New Roman" panose="02020603050405020304" pitchFamily="18" charset="0"/>
            </a:endParaRPr>
          </a:p>
          <a:p>
            <a:r>
              <a:rPr lang="ru-RU" sz="1400" dirty="0">
                <a:solidFill>
                  <a:schemeClr val="tx1"/>
                </a:solidFill>
                <a:latin typeface="Times New Roman" panose="02020603050405020304" pitchFamily="18" charset="0"/>
                <a:cs typeface="Times New Roman" panose="02020603050405020304" pitchFamily="18" charset="0"/>
              </a:rPr>
              <a:t>Исходный код решения : </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hlinkClick r:id="rId2"/>
              </a:rPr>
              <a:t>https://github.com/Vladnwx/Learn2023-2024/blob/master/src/lr6/Example7.java</a:t>
            </a:r>
            <a:endParaRPr lang="en-US" sz="1400" dirty="0">
              <a:solidFill>
                <a:schemeClr val="tx1"/>
              </a:solidFill>
              <a:latin typeface="Times New Roman" panose="02020603050405020304" pitchFamily="18" charset="0"/>
              <a:cs typeface="Times New Roman" panose="02020603050405020304" pitchFamily="18" charset="0"/>
            </a:endParaRPr>
          </a:p>
          <a:p>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55969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892</Words>
  <Application>Microsoft Office PowerPoint</Application>
  <PresentationFormat>Широкоэкранный</PresentationFormat>
  <Paragraphs>40</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Calibri</vt:lpstr>
      <vt:lpstr>Calibri Light</vt:lpstr>
      <vt:lpstr>Times New Roman</vt:lpstr>
      <vt:lpstr>Тема Office</vt:lpstr>
      <vt:lpstr>Отчет о выполнении  Лабораторной работы №6 по «Программированию»</vt:lpstr>
      <vt:lpstr>Цель работы</vt:lpstr>
      <vt:lpstr>Задача №1</vt:lpstr>
      <vt:lpstr>Задача №2</vt:lpstr>
      <vt:lpstr>Задача №3</vt:lpstr>
      <vt:lpstr>Задача №4</vt:lpstr>
      <vt:lpstr>Задача №5</vt:lpstr>
      <vt:lpstr>Задача №6</vt:lpstr>
      <vt:lpstr>Задача №7</vt:lpstr>
      <vt:lpstr>Задача №8</vt:lpstr>
      <vt:lpstr>Задача №9</vt:lpstr>
      <vt:lpstr>Задача №10</vt:lpstr>
      <vt:lpstr>Вывод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Отчет о выполнении  Лабораторной работы №0  по «Программированию»</dc:title>
  <dc:creator>user</dc:creator>
  <cp:lastModifiedBy>user</cp:lastModifiedBy>
  <cp:revision>65</cp:revision>
  <dcterms:created xsi:type="dcterms:W3CDTF">2023-11-11T14:55:20Z</dcterms:created>
  <dcterms:modified xsi:type="dcterms:W3CDTF">2024-01-04T16:48:45Z</dcterms:modified>
</cp:coreProperties>
</file>