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70" r:id="rId11"/>
    <p:sldId id="263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364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68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72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196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3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5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5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1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84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692145"/>
            <a:ext cx="8144134" cy="1373070"/>
          </a:xfrm>
        </p:spPr>
        <p:txBody>
          <a:bodyPr/>
          <a:lstStyle/>
          <a:p>
            <a:r>
              <a:rPr lang="ru-RU" sz="4000" dirty="0" smtClean="0"/>
              <a:t>Объектно-ориентированные программирование (ООП)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для группы центра молодёжного инновационного центра творчества </a:t>
            </a:r>
            <a:r>
              <a:rPr lang="ru-RU" dirty="0" err="1" smtClean="0"/>
              <a:t>Инжинириум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5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</a:t>
            </a:r>
            <a:r>
              <a:rPr lang="ru-RU" dirty="0" smtClean="0"/>
              <a:t>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431" y="2062553"/>
            <a:ext cx="6368872" cy="4529440"/>
          </a:xfrm>
        </p:spPr>
        <p:txBody>
          <a:bodyPr>
            <a:normAutofit/>
          </a:bodyPr>
          <a:lstStyle/>
          <a:p>
            <a:r>
              <a:rPr lang="ru-RU" dirty="0" err="1"/>
              <a:t>self</a:t>
            </a:r>
            <a:r>
              <a:rPr lang="ru-RU" dirty="0"/>
              <a:t> — это стандартное имя первого аргумента для методов объекта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 противоположность некоторым другим языкам, в которых объект (экземпляр класса) доступен в методах под специальным именем (например, </a:t>
            </a:r>
            <a:r>
              <a:rPr lang="ru-RU" dirty="0" err="1"/>
              <a:t>this</a:t>
            </a:r>
            <a:r>
              <a:rPr lang="ru-RU" dirty="0"/>
              <a:t>) и не числится среди аргументов метода, в Питоне он обозначен явно. В ходе исполнения метода объекта в первом аргументе автоматически окажется экземпляр класса (</a:t>
            </a:r>
            <a:r>
              <a:rPr lang="ru-RU" dirty="0" err="1"/>
              <a:t>передевать</a:t>
            </a:r>
            <a:r>
              <a:rPr lang="ru-RU" dirty="0"/>
              <a:t> его специально не требуется).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03" y="2213094"/>
            <a:ext cx="537030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0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изменение в 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5379657" cy="3599316"/>
          </a:xfrm>
        </p:spPr>
        <p:txBody>
          <a:bodyPr/>
          <a:lstStyle/>
          <a:p>
            <a:r>
              <a:rPr lang="ru-RU" dirty="0"/>
              <a:t>Можно обойтись даже без определения атрибутов и </a:t>
            </a:r>
            <a:r>
              <a:rPr lang="ru-RU" dirty="0" smtClean="0"/>
              <a:t>методов, кажется</a:t>
            </a:r>
            <a:r>
              <a:rPr lang="ru-RU" dirty="0"/>
              <a:t>, этот класс совершенно бесполезен? Отнюдь. Классы в </a:t>
            </a:r>
            <a:r>
              <a:rPr lang="ru-RU" dirty="0" err="1"/>
              <a:t>Python</a:t>
            </a:r>
            <a:r>
              <a:rPr lang="ru-RU" dirty="0"/>
              <a:t> могут динамически изменяться после определения: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66" y="4937171"/>
            <a:ext cx="4413207" cy="9990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81" y="2336873"/>
            <a:ext cx="5371707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Специальные, статистические и классовые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059" y="2278684"/>
            <a:ext cx="4190937" cy="3599316"/>
          </a:xfrm>
        </p:spPr>
        <p:txBody>
          <a:bodyPr/>
          <a:lstStyle/>
          <a:p>
            <a:r>
              <a:rPr lang="ru-RU" dirty="0"/>
              <a:t>Для создания статических методов в </a:t>
            </a:r>
            <a:r>
              <a:rPr lang="ru-RU" dirty="0" err="1"/>
              <a:t>Python</a:t>
            </a:r>
            <a:r>
              <a:rPr lang="ru-RU" dirty="0"/>
              <a:t> предназначен декоратор </a:t>
            </a:r>
            <a:r>
              <a:rPr lang="ru-RU" dirty="0">
                <a:solidFill>
                  <a:schemeClr val="bg1"/>
                </a:solidFill>
              </a:rPr>
              <a:t>@</a:t>
            </a:r>
            <a:r>
              <a:rPr lang="ru-RU" dirty="0" err="1">
                <a:solidFill>
                  <a:schemeClr val="bg1"/>
                </a:solidFill>
              </a:rPr>
              <a:t>staticmethod</a:t>
            </a:r>
            <a:r>
              <a:rPr lang="ru-RU" dirty="0"/>
              <a:t>. У них нет обязательных параметров-ссылок вроде </a:t>
            </a:r>
            <a:r>
              <a:rPr lang="ru-RU" dirty="0" err="1"/>
              <a:t>self</a:t>
            </a:r>
            <a:r>
              <a:rPr lang="ru-RU" dirty="0"/>
              <a:t>. Доступ к таким методам можно получить как из экземпляра класса, так и из самого  класса: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77" y="2347670"/>
            <a:ext cx="5479237" cy="33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44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занятия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966647"/>
          </a:xfrm>
        </p:spPr>
        <p:txBody>
          <a:bodyPr>
            <a:normAutofit/>
          </a:bodyPr>
          <a:lstStyle/>
          <a:p>
            <a:r>
              <a:rPr lang="ru-RU" dirty="0"/>
              <a:t>Классы в </a:t>
            </a:r>
            <a:r>
              <a:rPr lang="ru-RU" dirty="0" err="1"/>
              <a:t>Python</a:t>
            </a:r>
            <a:r>
              <a:rPr lang="ru-RU" dirty="0"/>
              <a:t> – это тоже объекты.</a:t>
            </a:r>
          </a:p>
          <a:p>
            <a:r>
              <a:rPr lang="ru-RU" dirty="0"/>
              <a:t>Допустимо динамическое изменение и добавление атрибутов классов.</a:t>
            </a:r>
          </a:p>
          <a:p>
            <a:r>
              <a:rPr lang="ru-RU" dirty="0"/>
              <a:t>Жизненным циклом объекта можно управлять.</a:t>
            </a:r>
          </a:p>
          <a:p>
            <a:r>
              <a:rPr lang="ru-RU" dirty="0" smtClean="0"/>
              <a:t>Поддерживается </a:t>
            </a:r>
            <a:r>
              <a:rPr lang="ru-RU" dirty="0"/>
              <a:t>наследование.</a:t>
            </a:r>
          </a:p>
          <a:p>
            <a:r>
              <a:rPr lang="ru-RU" dirty="0"/>
              <a:t>Полиморфизм обеспечивается виртуальностью всех </a:t>
            </a:r>
            <a:r>
              <a:rPr lang="ru-RU" dirty="0" smtClean="0"/>
              <a:t>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603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 уровня сложности </a:t>
            </a:r>
          </a:p>
          <a:p>
            <a:r>
              <a:rPr lang="ru-RU" dirty="0" smtClean="0"/>
              <a:t>15 вариантов на каждый уровень сложности</a:t>
            </a:r>
          </a:p>
          <a:p>
            <a:r>
              <a:rPr lang="ru-RU" dirty="0" smtClean="0"/>
              <a:t>Цель: подкрепить на практике полученные знания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1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занятия: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881" y="2361811"/>
            <a:ext cx="9613861" cy="3599316"/>
          </a:xfrm>
        </p:spPr>
        <p:txBody>
          <a:bodyPr/>
          <a:lstStyle/>
          <a:p>
            <a:r>
              <a:rPr lang="ru-RU" dirty="0" smtClean="0"/>
              <a:t>Дать понятие ООП</a:t>
            </a:r>
          </a:p>
          <a:p>
            <a:r>
              <a:rPr lang="ru-RU" dirty="0" smtClean="0"/>
              <a:t>Рассказать о принципах ООП</a:t>
            </a:r>
          </a:p>
          <a:p>
            <a:r>
              <a:rPr lang="ru-RU" dirty="0" smtClean="0"/>
              <a:t>А) Наследование</a:t>
            </a:r>
          </a:p>
          <a:p>
            <a:r>
              <a:rPr lang="ru-RU" dirty="0" smtClean="0"/>
              <a:t>Б) Инкапсуляция</a:t>
            </a:r>
          </a:p>
          <a:p>
            <a:r>
              <a:rPr lang="ru-RU" dirty="0" smtClean="0"/>
              <a:t>В) Полиморфизм</a:t>
            </a:r>
          </a:p>
          <a:p>
            <a:r>
              <a:rPr lang="ru-RU" dirty="0" smtClean="0"/>
              <a:t>Написать свой первый класс</a:t>
            </a:r>
          </a:p>
          <a:p>
            <a:r>
              <a:rPr lang="ru-RU" dirty="0" smtClean="0"/>
              <a:t>Выполнить практические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29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128" y="2187244"/>
            <a:ext cx="3692173" cy="4388123"/>
          </a:xfrm>
        </p:spPr>
        <p:txBody>
          <a:bodyPr>
            <a:normAutofit/>
          </a:bodyPr>
          <a:lstStyle/>
          <a:p>
            <a:r>
              <a:rPr lang="ru-RU" dirty="0" smtClean="0"/>
              <a:t>Всё вокруг нас является объектами </a:t>
            </a:r>
          </a:p>
          <a:p>
            <a:r>
              <a:rPr lang="ru-RU" dirty="0" smtClean="0"/>
              <a:t>В свою очередь у каждого объекта есть свойства(параметры)</a:t>
            </a:r>
          </a:p>
          <a:p>
            <a:r>
              <a:rPr lang="ru-RU" dirty="0" smtClean="0"/>
              <a:t>У объекта есть методы, в данном случае методы – это то, что может делать объект</a:t>
            </a:r>
          </a:p>
        </p:txBody>
      </p:sp>
      <p:pic>
        <p:nvPicPr>
          <p:cNvPr id="1028" name="Picture 4" descr="ООП Flashcards | Quiz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59" y="2187244"/>
            <a:ext cx="5500105" cy="369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9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ООП с пояснительным примером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738" y="2334436"/>
            <a:ext cx="3534232" cy="3599316"/>
          </a:xfrm>
        </p:spPr>
        <p:txBody>
          <a:bodyPr/>
          <a:lstStyle/>
          <a:p>
            <a:r>
              <a:rPr lang="ru-RU" dirty="0" smtClean="0"/>
              <a:t>Пусть главным объектом является – машина </a:t>
            </a:r>
          </a:p>
          <a:p>
            <a:r>
              <a:rPr lang="ru-RU" dirty="0" smtClean="0"/>
              <a:t>У машины (объекта) есть свойства и методы</a:t>
            </a:r>
          </a:p>
        </p:txBody>
      </p:sp>
      <p:pic>
        <p:nvPicPr>
          <p:cNvPr id="2050" name="Picture 2" descr="Как рисовать машины. Лучший пошаговый ур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656319"/>
            <a:ext cx="2443091" cy="147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1044" y="2316370"/>
            <a:ext cx="298426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методов машины: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затормозить()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</a:t>
            </a:r>
            <a:r>
              <a:rPr lang="ru-RU" dirty="0" err="1" smtClean="0"/>
              <a:t>нажатьНаГаз</a:t>
            </a:r>
            <a:r>
              <a:rPr lang="ru-RU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</a:t>
            </a:r>
            <a:r>
              <a:rPr lang="ru-RU" dirty="0" err="1" smtClean="0"/>
              <a:t>октрытьДверь</a:t>
            </a:r>
            <a:r>
              <a:rPr lang="ru-RU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</a:t>
            </a:r>
            <a:r>
              <a:rPr lang="ru-RU" dirty="0" err="1" smtClean="0"/>
              <a:t>закрытьДверь</a:t>
            </a:r>
            <a:r>
              <a:rPr lang="ru-RU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</a:t>
            </a:r>
            <a:r>
              <a:rPr lang="ru-RU" dirty="0" err="1" smtClean="0"/>
              <a:t>включитьКондиционер</a:t>
            </a:r>
            <a:r>
              <a:rPr lang="ru-RU" dirty="0" smtClean="0"/>
              <a:t>()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89862" y="2348181"/>
            <a:ext cx="237829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Свойства машины: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модель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цвет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вес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номерной знак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* размер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0995" y="5092542"/>
            <a:ext cx="5636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сказать, что Ваш друг - объект класса "Человек", маленькая дворняжка или большой </a:t>
            </a:r>
            <a:r>
              <a:rPr lang="ru-RU" dirty="0" err="1"/>
              <a:t>ротвеллер</a:t>
            </a:r>
            <a:r>
              <a:rPr lang="ru-RU" dirty="0"/>
              <a:t> - объекты класса "Собака", с общими методами и свойствами, но разными индивидуальными параметрами.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78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Принцип 1.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565" y="2204269"/>
            <a:ext cx="6264980" cy="459554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Что же такое "</a:t>
            </a:r>
            <a:r>
              <a:rPr lang="ru-RU" dirty="0" smtClean="0"/>
              <a:t>наследование? </a:t>
            </a:r>
          </a:p>
          <a:p>
            <a:pPr fontAlgn="base"/>
            <a:r>
              <a:rPr lang="ru-RU" dirty="0" smtClean="0"/>
              <a:t>Можете </a:t>
            </a:r>
            <a:r>
              <a:rPr lang="ru-RU" dirty="0"/>
              <a:t>думать о нем как </a:t>
            </a:r>
            <a:r>
              <a:rPr lang="ru-RU" dirty="0" smtClean="0"/>
              <a:t>об</a:t>
            </a:r>
            <a:r>
              <a:rPr lang="ru-RU" dirty="0"/>
              <a:t> </a:t>
            </a:r>
            <a:r>
              <a:rPr lang="ru-RU" dirty="0" err="1"/>
              <a:t>облегчителе</a:t>
            </a:r>
            <a:r>
              <a:rPr lang="ru-RU" dirty="0"/>
              <a:t> работы. </a:t>
            </a:r>
            <a:r>
              <a:rPr lang="ru-RU" dirty="0" smtClean="0"/>
              <a:t>Благодаря классам </a:t>
            </a:r>
            <a:r>
              <a:rPr lang="ru-RU" dirty="0"/>
              <a:t>и объектам Вы можете не прописывать код каждый раз заново, а просто создавать объекты класса. Наследование позволяет экономить время при создании нового класса.  Представьте, что у Вас есть класс "Кошка". У нее есть свойства - имя, цвет и порода. У этого класса есть методы - спать, кушать, играть, мурлыкать.  А теперь, представим, нам нужно создать новый класс - "Котенок". У него тоже есть имя, цвет и порода. Он тоже умеет спать, кушать, играть, мурлыкать. Но, кроме того, он еще может, например, "искать маму".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96" y="2222645"/>
            <a:ext cx="3847646" cy="3414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2545" y="5702842"/>
            <a:ext cx="369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На картинке: три поколения - бабушка, дочка и внучка.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956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Принцип 2. </a:t>
            </a:r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04" y="2137367"/>
            <a:ext cx="6726319" cy="472063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"Инкапсуляция" можно расшифровать как "заключение в капсулу". </a:t>
            </a:r>
            <a:r>
              <a:rPr lang="ru-RU" dirty="0" smtClean="0"/>
              <a:t>Дело </a:t>
            </a:r>
            <a:r>
              <a:rPr lang="ru-RU" dirty="0"/>
              <a:t>в том, что в каждой программе есть параметры, к которым нельзя давать доступ всем. Например, разве будет интересно играть в игру, если пользователь сможет свободно изменять свои очки сам? Инкапсуляция позволяет регулировать уровни доступа в программе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Инкапсуляция </a:t>
            </a:r>
            <a:r>
              <a:rPr lang="ru-RU" dirty="0"/>
              <a:t>делает некоторые из компонент доступными только внутри </a:t>
            </a:r>
            <a:r>
              <a:rPr lang="ru-RU" dirty="0" smtClean="0"/>
              <a:t>класса. Инкапсуляция </a:t>
            </a: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работает лишь на уровне соглашения между программистами о том, какие атрибуты являются общедоступными, а какие — внутренними.</a:t>
            </a:r>
          </a:p>
          <a:p>
            <a:pPr fontAlgn="base"/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65323" y="4639601"/>
            <a:ext cx="4538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Одиночное подчеркивание в начале имени атрибута говорит о том, что переменная или метод не предназначен для использования вне методов класса, однако атрибут доступен по этому имени.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98" y="2534282"/>
            <a:ext cx="447737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4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3. </a:t>
            </a:r>
            <a:r>
              <a:rPr lang="ru-RU" dirty="0"/>
              <a:t>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253" y="2120741"/>
            <a:ext cx="5636029" cy="430499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Это - "</a:t>
            </a:r>
            <a:r>
              <a:rPr lang="ru-RU" b="1" dirty="0" err="1"/>
              <a:t>облегчитель</a:t>
            </a:r>
            <a:r>
              <a:rPr lang="ru-RU" b="1" dirty="0"/>
              <a:t> работы №2</a:t>
            </a:r>
            <a:r>
              <a:rPr lang="ru-RU" dirty="0"/>
              <a:t>", или "зачем запоминать много методов если можно использовать только один". Смысл полиморфизма в том, что Вы можете давать одно и то же название для методов, которые имеют одинаковый смысл, но принимают разные типы данных. Хотя это может Вам показаться странным, но в других языках - где полиморфизма нет - нужно иногда запоминать названия 5 методов вместо одного - только из-за того, что они работают с разными типами данных.</a:t>
            </a:r>
          </a:p>
          <a:p>
            <a:pPr fontAlgn="base"/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377" y="2647083"/>
            <a:ext cx="2478008" cy="1247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377" y="4023857"/>
            <a:ext cx="3442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Например, мы можем сложить два числа, и можем сложить две строки. При этом получим разный результат, так как числа и строки являются разными классами.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597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полиморфизма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4648137" cy="35993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Все методы в языке изначально виртуальные. Это значит, что дочерние классы могут их переопределять и решать одну и ту же задачу разными путями, а конкретная реализация будет выбрана только во время исполнения программы. Такие классы называют полиморфными.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16" y="2336873"/>
            <a:ext cx="4363059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08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шаги в 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004364"/>
            <a:ext cx="6202616" cy="35993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Создание класса: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Классы-родители </a:t>
            </a:r>
            <a:r>
              <a:rPr lang="ru-RU" dirty="0"/>
              <a:t>перечисляются в скобках через запятую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Свойства классов устанавливаются с помощью простого присваивания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01" y="2425037"/>
            <a:ext cx="4132841" cy="7995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01" y="3967484"/>
            <a:ext cx="4258269" cy="8427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02" y="5527485"/>
            <a:ext cx="4258269" cy="9725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2566" y="2152996"/>
            <a:ext cx="3075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Методы Класса </a:t>
            </a:r>
            <a:r>
              <a:rPr lang="ru-RU" sz="2400" dirty="0"/>
              <a:t>объявляются как простые функции: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509" y="3432156"/>
            <a:ext cx="2963766" cy="9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2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813</TotalTime>
  <Words>621</Words>
  <Application>Microsoft Office PowerPoint</Application>
  <PresentationFormat>Широкоэкранный</PresentationFormat>
  <Paragraphs>69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Берлин</vt:lpstr>
      <vt:lpstr>Объектно-ориентированные программирование (ООП)</vt:lpstr>
      <vt:lpstr>Цель занятия:</vt:lpstr>
      <vt:lpstr>Введение в ООП</vt:lpstr>
      <vt:lpstr>Введение в ООП с пояснительным примером</vt:lpstr>
      <vt:lpstr>Принцип 1. Наследование</vt:lpstr>
      <vt:lpstr>Принцип 2. Инкапсуляция</vt:lpstr>
      <vt:lpstr>Принцип 3. Полиморфизм</vt:lpstr>
      <vt:lpstr>Концепция полиморфизма</vt:lpstr>
      <vt:lpstr>Первые шаги в ООП</vt:lpstr>
      <vt:lpstr>Self в Python</vt:lpstr>
      <vt:lpstr>Динамическое изменение в ООП</vt:lpstr>
      <vt:lpstr>Специальные, статистические и классовые методы</vt:lpstr>
      <vt:lpstr>Итоги занятия</vt:lpstr>
      <vt:lpstr>Практические задания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Объектно-ориентированные программирование (ООП)</dc:title>
  <dc:creator>Пользователь</dc:creator>
  <cp:lastModifiedBy>Пользователь</cp:lastModifiedBy>
  <cp:revision>15</cp:revision>
  <dcterms:created xsi:type="dcterms:W3CDTF">2022-02-18T14:57:34Z</dcterms:created>
  <dcterms:modified xsi:type="dcterms:W3CDTF">2022-02-19T18:53:33Z</dcterms:modified>
</cp:coreProperties>
</file>