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EB1BF3-4E47-44B8-91D0-F0B4A8367F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24D11B-1E1A-4F47-8894-20F7B3D2B2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75101E-9F58-4B85-B2D9-9403A34B5A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1C18A7-4444-4A4F-AA3E-56FF22F5BC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4D7CA4-84A0-4315-B9EE-090A79A9E0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F2A0C9-13BB-4F72-9D03-CD0293DBA8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351CE7-0703-4E85-9E74-13B6E163F1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AE1CCC-B685-486F-9176-B89E49A77D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1C3464-4414-4921-ADBD-F9A568A43D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6A61D5-0835-451E-A449-05FEB26F37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9F22CE-F9EF-498F-88FA-76C4B2E7CF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429BF4-D136-4885-A5DE-FBAA94244E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5E3D43A-E69D-430F-A0B5-36E379069FB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56040"/>
            <a:ext cx="907164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Протиріччя об’єктивного і суб’єктивного в пізнанні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3429000"/>
            <a:ext cx="9071640" cy="11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Підготували студенти групи ІП-11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indent="0" algn="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Прищева В. Та Лесів В.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-134172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457200"/>
            <a:ext cx="4068000" cy="480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lnSpc>
                <a:spcPct val="115000"/>
              </a:lnSpc>
              <a:buNone/>
            </a:pP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Таємниця пізнання завжди хвилювала розум людини. Як людина пізнає навколишній світ? Чи здатна вона проникнути в сутність речей? Чи існують межі пізнавальних здібностей людини і які вони? Ці і інші важливі світоглядні питання є предметом гносеології.</a:t>
            </a:r>
            <a:r>
              <a:rPr b="0" i="1" lang="en-US" sz="1800" spc="-1" strike="noStrike">
                <a:solidFill>
                  <a:srgbClr val="0c0c0c"/>
                </a:solidFill>
                <a:latin typeface="Times New Roman"/>
              </a:rPr>
              <a:t> </a:t>
            </a:r>
            <a:endParaRPr b="0" lang="en-US" sz="1800" spc="-1" strike="noStrike">
              <a:solidFill>
                <a:srgbClr val="0c0c0c"/>
              </a:solidFill>
              <a:latin typeface="Times New Roman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b="1" i="1" lang="en-US" sz="1800" spc="-1" strike="noStrike">
                <a:solidFill>
                  <a:srgbClr val="0c0c0c"/>
                </a:solidFill>
                <a:latin typeface="Times New Roman"/>
              </a:rPr>
              <a:t>Гносеологія </a:t>
            </a: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(</a:t>
            </a:r>
            <a:r>
              <a:rPr b="0" i="1" lang="en-US" sz="1800" spc="-1" strike="noStrike">
                <a:solidFill>
                  <a:srgbClr val="0c0c0c"/>
                </a:solidFill>
                <a:latin typeface="Times New Roman"/>
              </a:rPr>
              <a:t>від грецького. gnosis – знання, пізнання</a:t>
            </a: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) – розділ філософії, у якому вивчаються проблеми природи пізнання і його можливостей, відношення знання до реальності, досліджуються загальні передумови пізнання, виявляються умови його вірогідності, істинності. Гносеологія – теорія пізнання.</a:t>
            </a:r>
            <a:endParaRPr b="0" lang="en-US" sz="1800" spc="-1" strike="noStrike">
              <a:solidFill>
                <a:srgbClr val="0c0c0c"/>
              </a:solidFill>
              <a:latin typeface="Times New Roman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5200920" y="1371600"/>
            <a:ext cx="4400280" cy="303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29560" y="-12502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457200"/>
            <a:ext cx="4753800" cy="480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lnSpc>
                <a:spcPct val="115000"/>
              </a:lnSpc>
              <a:buNone/>
            </a:pPr>
            <a:r>
              <a:rPr b="1" i="1" lang="en-US" sz="1800" spc="-1" strike="noStrike">
                <a:solidFill>
                  <a:srgbClr val="0c0c0c"/>
                </a:solidFill>
                <a:latin typeface="Times New Roman"/>
              </a:rPr>
              <a:t>Пізнання </a:t>
            </a: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– це соціально опосередкований процес відбиття суб'єктом об'єкта.</a:t>
            </a:r>
            <a:endParaRPr b="0" lang="en-US" sz="1800" spc="-1" strike="noStrike">
              <a:solidFill>
                <a:srgbClr val="0c0c0c"/>
              </a:solidFill>
              <a:latin typeface="Times New Roman"/>
            </a:endParaRPr>
          </a:p>
          <a:p>
            <a:pPr indent="0" algn="just">
              <a:lnSpc>
                <a:spcPct val="115000"/>
              </a:lnSpc>
              <a:spcBef>
                <a:spcPts val="74"/>
              </a:spcBef>
              <a:buNone/>
            </a:pPr>
            <a:r>
              <a:rPr b="1" i="1" lang="en-US" sz="1800" spc="-1" strike="noStrike">
                <a:solidFill>
                  <a:srgbClr val="0c0c0c"/>
                </a:solidFill>
                <a:latin typeface="Times New Roman"/>
              </a:rPr>
              <a:t>Об'єкт пізнання </a:t>
            </a: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(</a:t>
            </a:r>
            <a:r>
              <a:rPr b="0" i="1" lang="en-US" sz="1800" spc="-1" strike="noStrike">
                <a:solidFill>
                  <a:srgbClr val="0c0c0c"/>
                </a:solidFill>
                <a:latin typeface="Times New Roman"/>
              </a:rPr>
              <a:t>Об</a:t>
            </a: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) – те, що відбивається: світ, людина, суспільство, мислення.</a:t>
            </a:r>
            <a:endParaRPr b="0" lang="en-US" sz="1800" spc="-1" strike="noStrike">
              <a:solidFill>
                <a:srgbClr val="0c0c0c"/>
              </a:solidFill>
              <a:latin typeface="Times New Roman"/>
            </a:endParaRPr>
          </a:p>
          <a:p>
            <a:pPr indent="0" algn="just">
              <a:lnSpc>
                <a:spcPct val="115000"/>
              </a:lnSpc>
              <a:spcBef>
                <a:spcPts val="150"/>
              </a:spcBef>
              <a:buNone/>
            </a:pPr>
            <a:r>
              <a:rPr b="1" i="1" lang="en-US" sz="1800" spc="-1" strike="noStrike">
                <a:solidFill>
                  <a:srgbClr val="0c0c0c"/>
                </a:solidFill>
                <a:latin typeface="Times New Roman"/>
              </a:rPr>
              <a:t>Суб'єкт пізнання </a:t>
            </a: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(</a:t>
            </a:r>
            <a:r>
              <a:rPr b="0" i="1" lang="en-US" sz="1800" spc="-1" strike="noStrike">
                <a:solidFill>
                  <a:srgbClr val="0c0c0c"/>
                </a:solidFill>
                <a:latin typeface="Times New Roman"/>
              </a:rPr>
              <a:t>Сб</a:t>
            </a: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) – той, хто відбиває: людина, соціальна група, людство.</a:t>
            </a:r>
            <a:endParaRPr b="0" lang="en-US" sz="1800" spc="-1" strike="noStrike">
              <a:solidFill>
                <a:srgbClr val="0c0c0c"/>
              </a:solidFill>
              <a:latin typeface="Times New Roman"/>
            </a:endParaRPr>
          </a:p>
          <a:p>
            <a:pPr indent="0" algn="just">
              <a:lnSpc>
                <a:spcPct val="115000"/>
              </a:lnSpc>
              <a:spcBef>
                <a:spcPts val="150"/>
              </a:spcBef>
              <a:buNone/>
            </a:pP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З визначення категорії "пізнання" </a:t>
            </a:r>
            <a:r>
              <a:rPr b="0" lang="uk-UA" sz="1800" spc="-1" strike="noStrike">
                <a:solidFill>
                  <a:srgbClr val="0c0c0c"/>
                </a:solidFill>
                <a:latin typeface="Times New Roman"/>
              </a:rPr>
              <a:t>виявляється</a:t>
            </a: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, що головним протиріччям пізнавальної діяльності є </a:t>
            </a:r>
            <a:r>
              <a:rPr b="1" i="1" lang="en-US" sz="1800" spc="-1" strike="noStrike">
                <a:solidFill>
                  <a:srgbClr val="0c0c0c"/>
                </a:solidFill>
                <a:latin typeface="Times New Roman"/>
              </a:rPr>
              <a:t>протиріччя об'єкта і суб'єкта (об'єктивного і суб'єктивного). </a:t>
            </a: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Одна з головних проблем гносеології – з'ясування механізму взаємозв'язку об'єкта і суб'єкта в пізнанні. Всі гносеологічні концепції можна звести до трьох моделей пізнавального процесу, які по-різному трактують взаємозв'язок об'єкта (Об) і суб'єкта (Сб).</a:t>
            </a:r>
            <a:endParaRPr b="0" lang="en-US" sz="1800" spc="-1" strike="noStrike">
              <a:solidFill>
                <a:srgbClr val="0c0c0c"/>
              </a:solidFill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5486400" y="1371600"/>
            <a:ext cx="4114800" cy="304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-14788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457200"/>
            <a:ext cx="5211000" cy="480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lnSpc>
                <a:spcPct val="115000"/>
              </a:lnSpc>
              <a:spcBef>
                <a:spcPts val="150"/>
              </a:spcBef>
              <a:buNone/>
            </a:pPr>
            <a:r>
              <a:rPr b="1" i="1" lang="en-US" sz="1800" spc="-1" strike="noStrike">
                <a:solidFill>
                  <a:srgbClr val="0c0c0c"/>
                </a:solidFill>
                <a:latin typeface="Times New Roman"/>
              </a:rPr>
              <a:t>I – метафізична модель </a:t>
            </a: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процесу пізнання характерна для ранніх форм розвитку філософії і науки. Пізнання тут трактується як процес простого, пасивного споглядання суб'єктом об'єкта. Суб'єкт як би фотографує об'єкт, відбиваючи його точно таким, який він є насправді поза його органами почуттів; тому образ дорівнює об'єкту або абсолютно об'єктивний. Однак з позиції такого спрощеного трактування процесу пізнання неможливо пояснити розвиток пізнання, або, як можливі різні думки по тому самому питанню, або, як суб'єкт, однозначно і пасивно відбиваючи мир, здатний створити щось таке, чого в природі ще не було (</a:t>
            </a:r>
            <a:r>
              <a:rPr b="0" i="1" lang="en-US" sz="1800" spc="-1" strike="noStrike">
                <a:solidFill>
                  <a:srgbClr val="0c0c0c"/>
                </a:solidFill>
                <a:latin typeface="Times New Roman"/>
              </a:rPr>
              <a:t>здатність до творчості</a:t>
            </a: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). Іншими словами, активність суб'єкта в процесі пізнання філософи помітили ще в давній філософії. Саме так з'явилася друга модель.</a:t>
            </a:r>
            <a:endParaRPr b="0" lang="en-US" sz="1800" spc="-1" strike="noStrike">
              <a:solidFill>
                <a:srgbClr val="0c0c0c"/>
              </a:solidFill>
              <a:latin typeface="Times New Roman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5880960" y="1714680"/>
            <a:ext cx="3720240" cy="240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-1371600"/>
            <a:ext cx="9071640" cy="144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685800"/>
            <a:ext cx="9097200" cy="434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lnSpc>
                <a:spcPct val="115000"/>
              </a:lnSpc>
              <a:spcBef>
                <a:spcPts val="150"/>
              </a:spcBef>
              <a:buNone/>
            </a:pPr>
            <a:r>
              <a:rPr b="1" i="1" lang="en-US" sz="1800" spc="-1" strike="noStrike">
                <a:solidFill>
                  <a:srgbClr val="0c0c0c"/>
                </a:solidFill>
                <a:latin typeface="Times New Roman"/>
              </a:rPr>
              <a:t>II – агностицизм</a:t>
            </a: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. Якщо в першої моделі абсолютизується об'єктивність образа (</a:t>
            </a:r>
            <a:r>
              <a:rPr b="0" i="1" lang="en-US" sz="1800" spc="-1" strike="noStrike">
                <a:solidFill>
                  <a:srgbClr val="0c0c0c"/>
                </a:solidFill>
                <a:latin typeface="Times New Roman"/>
              </a:rPr>
              <a:t>результату пізнання</a:t>
            </a: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), то в агностицизмі – його суб'єктивність (</a:t>
            </a:r>
            <a:r>
              <a:rPr b="0" i="1" lang="en-US" sz="1800" spc="-1" strike="noStrike">
                <a:solidFill>
                  <a:srgbClr val="0c0c0c"/>
                </a:solidFill>
                <a:latin typeface="Times New Roman"/>
              </a:rPr>
              <a:t>образ = суб'єктові</a:t>
            </a: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) і на цій основі заперечується здатність людини пізнавати світ таким, який він є насправді поза нашими органами почуттів. Суб'єкт не пасивно відбиває об'єкт, а істотно переробляє інформацію, що йде від об'єкта. Образ завжди суб'єктивний, тому що він залежить від будови органів почуттів і нервової системи людини, від його утворення, досвіду, системи цінностей, навіть настрою в цей момент. Візьмемо, наприклад, самий елементарний акт пізнання – зорове відчуття. Відомо, що в природі немає кольорів: зеленого, жовтого, червоного, синього і т.п.; ми ж відображуємо мир кольоровим. Отже, наше відчуття дає нам картину не схожу на об'єкт, а тому що ми не можемо вийти за межі своїх відчуттів (вони єдина зв’язуюча ланка людини із зовнішнім світом), то ми не можемо із упевненістю стверджувати, що світ пізнаваний (</a:t>
            </a:r>
            <a:r>
              <a:rPr b="0" i="1" lang="en-US" sz="1800" spc="-1" strike="noStrike">
                <a:solidFill>
                  <a:srgbClr val="0c0c0c"/>
                </a:solidFill>
                <a:latin typeface="Times New Roman"/>
              </a:rPr>
              <a:t>що ми його пізнаємо таким, який він є, наприклад кантівська "річ у собі"</a:t>
            </a: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). Крайній агностицизм стверджує, що світу поза нами взагалі немає (</a:t>
            </a:r>
            <a:r>
              <a:rPr b="0" i="1" lang="en-US" sz="1800" spc="-1" strike="noStrike">
                <a:solidFill>
                  <a:srgbClr val="0c0c0c"/>
                </a:solidFill>
                <a:latin typeface="Times New Roman"/>
              </a:rPr>
              <a:t>або людина не може це довести</a:t>
            </a: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) – є тільки наші відчуття.</a:t>
            </a:r>
            <a:endParaRPr b="0" lang="en-US" sz="1800" spc="-1" strike="noStrike">
              <a:solidFill>
                <a:srgbClr val="0c0c0c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29560" y="-137160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143000"/>
            <a:ext cx="907164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lnSpc>
                <a:spcPct val="115000"/>
              </a:lnSpc>
              <a:spcBef>
                <a:spcPts val="150"/>
              </a:spcBef>
              <a:buNone/>
            </a:pP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Історично перша форма агностицизму – античний скептицизм, у якому були сформульовані аргументи (тропи) проти можливості достовірного знання. Знамениті 10 тропів Энесидема: не можна ніщо достовірне стверджувати так, як: ті ж самі речі викликають у різних земних істот різні відчуття; одним вони корисні, а іншим шкідливі; різні люди також відчувають речі по-різному; той самий предмет різні органи почуттів сприймають по-різному; в різних станах люди сприймають речі не однаково, і навіть те, що бачать божевільні, не суперечить природі; судження про речі залежить від їхнього положення (</a:t>
            </a:r>
            <a:r>
              <a:rPr b="0" i="1" lang="en-US" sz="1800" spc="-1" strike="noStrike">
                <a:solidFill>
                  <a:srgbClr val="0c0c0c"/>
                </a:solidFill>
                <a:latin typeface="Times New Roman"/>
              </a:rPr>
              <a:t>місця, відстані</a:t>
            </a: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); речі не можуть сприйматися ізольовано, у сполученні з різними обставинами вони сприймаються по-різному (</a:t>
            </a:r>
            <a:r>
              <a:rPr b="0" i="1" lang="en-US" sz="1800" spc="-1" strike="noStrike">
                <a:solidFill>
                  <a:srgbClr val="0c0c0c"/>
                </a:solidFill>
                <a:latin typeface="Times New Roman"/>
              </a:rPr>
              <a:t>напри клад, камінь здається у воді легше, ніж у повітрі</a:t>
            </a: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); судження про речі залежить від внутрішнього устрою, структури речей; судження завжди відносні в силу відносності всіх явищ; судження залежать від того, постійно або рідко зустрічаються явища; судження залежать від поводження суб'єкта.</a:t>
            </a:r>
            <a:endParaRPr b="0" lang="en-US" sz="1800" spc="-1" strike="noStrike">
              <a:solidFill>
                <a:srgbClr val="0c0c0c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-1600200"/>
            <a:ext cx="907164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457200"/>
            <a:ext cx="3839400" cy="480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lnSpc>
                <a:spcPct val="115000"/>
              </a:lnSpc>
              <a:buNone/>
            </a:pP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Агностицизм абсолютизує суб'єктивність образу. Активність суб'єкта в пізнанні розуміється як активність винятково духовна, а суб'єкт розглядається як одиничний, ізольований (</a:t>
            </a:r>
            <a:r>
              <a:rPr b="0" i="1" lang="en-US" sz="1800" spc="-1" strike="noStrike">
                <a:solidFill>
                  <a:srgbClr val="0c0c0c"/>
                </a:solidFill>
                <a:latin typeface="Times New Roman"/>
              </a:rPr>
              <a:t>як Робінзон, звідси термін – "гносеологічна робінзонада"</a:t>
            </a: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), а не як член суспільства, залучений у реальний процес історичної практики.</a:t>
            </a:r>
            <a:endParaRPr b="0" lang="en-US" sz="1800" spc="-1" strike="noStrike">
              <a:solidFill>
                <a:srgbClr val="0c0c0c"/>
              </a:solidFill>
              <a:latin typeface="Times New Roman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Заслугою агностиків є розкриття і аналіз основних протиріч процесу пізнання, уявлення його як складного і суперечливого явища. Однак діалектичне трактування цих протиріч було почато в новій гносеологічній концепції.</a:t>
            </a:r>
            <a:endParaRPr b="0" lang="en-US" sz="1800" spc="-1" strike="noStrike">
              <a:solidFill>
                <a:srgbClr val="0c0c0c"/>
              </a:solidFill>
              <a:latin typeface="Times New Roman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5029200" y="685800"/>
            <a:ext cx="4572000" cy="435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29560" y="-137160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457200"/>
            <a:ext cx="4068000" cy="480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lnSpc>
                <a:spcPct val="115000"/>
              </a:lnSpc>
              <a:buNone/>
            </a:pPr>
            <a:r>
              <a:rPr b="1" i="1" lang="en-US" sz="1800" spc="-1" strike="noStrike">
                <a:solidFill>
                  <a:srgbClr val="0c0c0c"/>
                </a:solidFill>
                <a:latin typeface="Times New Roman"/>
              </a:rPr>
              <a:t>III – діалектична модель. </a:t>
            </a:r>
            <a:r>
              <a:rPr b="0" lang="en-US" sz="1800" spc="-1" strike="noStrike">
                <a:solidFill>
                  <a:srgbClr val="0c0c0c"/>
                </a:solidFill>
                <a:latin typeface="Times New Roman"/>
              </a:rPr>
              <a:t>Активність суб'єкта розуміється не тільки як духовна (пізнавальна), але як практична. Суб'єкт, пізнаючи об'єкт, включає його (прямо або побічно) у сферу своєї практичної діяльності. Практика як матеріальна, чуттєво – предметна, цілепокладаюча діяльність людини поєднує протилежність об'єкта і суб'єкта в пізнанні. Образ, відповідно до цієї концепції, є діалектична єдність об'єктивного і суб’єктивного. В практиці, оперуючи з об’єктом, суб’єкт виходить за межі почуттєвого досвіду і може довести вірогідність свого знання.</a:t>
            </a:r>
            <a:endParaRPr b="0" lang="en-US" sz="1800" spc="-1" strike="noStrike">
              <a:solidFill>
                <a:srgbClr val="0c0c0c"/>
              </a:solidFill>
              <a:latin typeface="Times New Roman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4943880" y="600480"/>
            <a:ext cx="4428720" cy="442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526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Дякуємо за увагу!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00960" y="6129360"/>
            <a:ext cx="9071640" cy="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2023-12-11T13:43:16Z</dcterms:created>
  <dc:creator/>
  <dc:description/>
  <dc:language>en-US</dc:language>
  <cp:lastModifiedBy/>
  <dcterms:modified xsi:type="dcterms:W3CDTF">2023-12-11T14:44:58Z</dcterms:modified>
  <cp:revision>11</cp:revision>
  <dc:subject/>
  <dc:title/>
</cp:coreProperties>
</file>