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3.svg" ContentType="image/svg"/>
  <Override PartName="/ppt/media/image6.png" ContentType="image/png"/>
  <Override PartName="/ppt/media/image2.png" ContentType="image/png"/>
  <Override PartName="/ppt/media/image4.png" ContentType="image/png"/>
  <Override PartName="/ppt/media/image5.svg" ContentType="image/svg"/>
  <Override PartName="/ppt/media/image8.png" ContentType="image/png"/>
  <Override PartName="/ppt/media/image7.svg" ContentType="image/svg"/>
  <Override PartName="/ppt/media/image9.png" ContentType="image/png"/>
  <Override PartName="/ppt/media/image10.svg" ContentType="image/svg"/>
  <Override PartName="/ppt/media/image13.png" ContentType="image/png"/>
  <Override PartName="/ppt/media/image11.png" ContentType="image/png"/>
  <Override PartName="/ppt/media/image12.jpeg" ContentType="image/jpe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Right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ft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ottom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ottom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Right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ft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image" Target="../media/image5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56689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150720" cy="539388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831240" y="360"/>
            <a:ext cx="247320" cy="56692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 rot="10800000">
            <a:off x="6928920" y="274680"/>
            <a:ext cx="3150720" cy="539388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flipH="1">
            <a:off x="360" y="0"/>
            <a:ext cx="247320" cy="566928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32320" y="0"/>
            <a:ext cx="247320" cy="56692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flipH="1">
            <a:off x="360" y="0"/>
            <a:ext cx="247320" cy="566928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5422320"/>
            <a:ext cx="10079280" cy="24732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5421240"/>
            <a:ext cx="10079280" cy="24732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 descr=""/>
          <p:cNvPicPr/>
          <p:nvPr/>
        </p:nvPicPr>
        <p:blipFill>
          <a:blip r:embed="rId2"/>
          <a:stretch/>
        </p:blipFill>
        <p:spPr>
          <a:xfrm>
            <a:off x="-28440" y="0"/>
            <a:ext cx="3179520" cy="5429880"/>
          </a:xfrm>
          <a:prstGeom prst="rect">
            <a:avLst/>
          </a:prstGeom>
          <a:ln w="0">
            <a:noFill/>
          </a:ln>
        </p:spPr>
      </p:pic>
      <p:pic>
        <p:nvPicPr>
          <p:cNvPr id="26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832320" y="360"/>
            <a:ext cx="247320" cy="5669280"/>
          </a:xfrm>
          <a:prstGeom prst="rect">
            <a:avLst/>
          </a:prstGeom>
          <a:ln w="0">
            <a:noFill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 rot="10800000">
            <a:off x="6900120" y="240120"/>
            <a:ext cx="3179520" cy="5429880"/>
          </a:xfrm>
          <a:prstGeom prst="rect">
            <a:avLst/>
          </a:prstGeom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flipH="1">
            <a:off x="360" y="360"/>
            <a:ext cx="247320" cy="566928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31240" y="0"/>
            <a:ext cx="247320" cy="566928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flipH="1">
            <a:off x="360" y="-360"/>
            <a:ext cx="247320" cy="56692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2"/>
          <p:cNvSpPr/>
          <p:nvPr/>
        </p:nvSpPr>
        <p:spPr>
          <a:xfrm>
            <a:off x="675720" y="1150560"/>
            <a:ext cx="6364080" cy="12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ffffff"/>
                </a:solidFill>
                <a:latin typeface="Noto Sans"/>
              </a:rPr>
              <a:t>Системы счисления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ffffff"/>
                </a:solidFill>
                <a:latin typeface="Noto Sans"/>
              </a:rPr>
              <a:t>ИСП-11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Shape 3"/>
          <p:cNvSpPr/>
          <p:nvPr/>
        </p:nvSpPr>
        <p:spPr>
          <a:xfrm>
            <a:off x="675720" y="4129560"/>
            <a:ext cx="29253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ffffff"/>
                </a:solidFill>
                <a:latin typeface="Noto Sans"/>
              </a:rPr>
              <a:t>Санин Владислав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834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2"/>
          <p:cNvSpPr/>
          <p:nvPr/>
        </p:nvSpPr>
        <p:spPr>
          <a:xfrm>
            <a:off x="3060000" y="1980000"/>
            <a:ext cx="1178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62cf51"/>
                </a:solidFill>
                <a:latin typeface="Noto Sans"/>
              </a:rPr>
              <a:t>1.1</a:t>
            </a:r>
            <a:endParaRPr b="0" lang="ru-RU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Shape 2"/>
          <p:cNvSpPr/>
          <p:nvPr/>
        </p:nvSpPr>
        <p:spPr>
          <a:xfrm>
            <a:off x="4297320" y="1980000"/>
            <a:ext cx="4662720" cy="74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Noto Sans"/>
                <a:ea typeface="Times New Roman"/>
              </a:rPr>
              <a:t>1.1 </a:t>
            </a: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Актуальность</a:t>
            </a:r>
            <a:r>
              <a:rPr b="0" lang="ru-RU" sz="2100" spc="-1" strike="noStrike">
                <a:solidFill>
                  <a:srgbClr val="000000"/>
                </a:solidFill>
                <a:latin typeface="Noto Sans"/>
                <a:ea typeface="Times New Roman"/>
              </a:rPr>
              <a:t> темы "Системы счисления" обуславливается</a:t>
            </a:r>
            <a:endParaRPr b="0" lang="ru-RU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Shape 2"/>
          <p:cNvSpPr/>
          <p:nvPr/>
        </p:nvSpPr>
        <p:spPr>
          <a:xfrm>
            <a:off x="3060000" y="2913840"/>
            <a:ext cx="1178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62cf51"/>
                </a:solidFill>
                <a:latin typeface="Noto Sans"/>
              </a:rPr>
              <a:t>1.2</a:t>
            </a:r>
            <a:endParaRPr b="0" lang="ru-RU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TextShape 2"/>
          <p:cNvSpPr/>
          <p:nvPr/>
        </p:nvSpPr>
        <p:spPr>
          <a:xfrm>
            <a:off x="4280760" y="3084840"/>
            <a:ext cx="46627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Times New Roman"/>
              </a:rPr>
              <a:t>1.2 Цели доклада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TextShape 2"/>
          <p:cNvSpPr/>
          <p:nvPr/>
        </p:nvSpPr>
        <p:spPr>
          <a:xfrm>
            <a:off x="4680000" y="720000"/>
            <a:ext cx="269964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400" spc="-1" strike="noStrike">
                <a:solidFill>
                  <a:srgbClr val="81d41a"/>
                </a:solidFill>
                <a:latin typeface="Noto Sans"/>
                <a:ea typeface="Times New Roman"/>
              </a:rPr>
              <a:t>1 Введение</a:t>
            </a:r>
            <a:endParaRPr b="0" lang="ru-RU" sz="3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509760" y="639720"/>
            <a:ext cx="2174400" cy="420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6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7"/>
          <p:cNvSpPr/>
          <p:nvPr/>
        </p:nvSpPr>
        <p:spPr>
          <a:xfrm>
            <a:off x="3060000" y="4398120"/>
            <a:ext cx="1208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62cf51"/>
                </a:solidFill>
                <a:latin typeface="Noto Sans"/>
              </a:rPr>
              <a:t>2.4</a:t>
            </a:r>
            <a:endParaRPr b="0" lang="ru-RU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TextShape 8"/>
          <p:cNvSpPr/>
          <p:nvPr/>
        </p:nvSpPr>
        <p:spPr>
          <a:xfrm>
            <a:off x="4311360" y="1741320"/>
            <a:ext cx="466272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Noto Sans"/>
                <a:ea typeface="Times New Roman"/>
              </a:rPr>
              <a:t>Понятие системы счисления</a:t>
            </a:r>
            <a:endParaRPr b="0" lang="ru-RU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TextShape 10"/>
          <p:cNvSpPr/>
          <p:nvPr/>
        </p:nvSpPr>
        <p:spPr>
          <a:xfrm>
            <a:off x="4272480" y="2480040"/>
            <a:ext cx="4662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Позиционные системы счисления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TextShape 11"/>
          <p:cNvSpPr/>
          <p:nvPr/>
        </p:nvSpPr>
        <p:spPr>
          <a:xfrm>
            <a:off x="3960000" y="720000"/>
            <a:ext cx="413964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400" spc="-1" strike="noStrike">
                <a:solidFill>
                  <a:srgbClr val="81d41a"/>
                </a:solidFill>
                <a:latin typeface="Noto Sans"/>
                <a:ea typeface="Times New Roman"/>
              </a:rPr>
              <a:t>2 Основная часть:</a:t>
            </a:r>
            <a:endParaRPr b="0" lang="ru-RU" sz="3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509760" y="639720"/>
            <a:ext cx="2174400" cy="4205520"/>
          </a:xfrm>
          <a:prstGeom prst="rect">
            <a:avLst/>
          </a:prstGeom>
          <a:ln w="0">
            <a:noFill/>
          </a:ln>
        </p:spPr>
      </p:pic>
      <p:sp>
        <p:nvSpPr>
          <p:cNvPr id="76" name="TextShape 6"/>
          <p:cNvSpPr/>
          <p:nvPr/>
        </p:nvSpPr>
        <p:spPr>
          <a:xfrm>
            <a:off x="4268520" y="3420000"/>
            <a:ext cx="4662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Непозиционные системы счисления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Shape 12"/>
          <p:cNvSpPr/>
          <p:nvPr/>
        </p:nvSpPr>
        <p:spPr>
          <a:xfrm>
            <a:off x="4268520" y="4398120"/>
            <a:ext cx="4662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Перевод чисел из одной системы в другую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TextShape 13"/>
          <p:cNvSpPr/>
          <p:nvPr/>
        </p:nvSpPr>
        <p:spPr>
          <a:xfrm>
            <a:off x="3060000" y="2418120"/>
            <a:ext cx="1208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62cf51"/>
                </a:solidFill>
                <a:latin typeface="Noto Sans"/>
              </a:rPr>
              <a:t>2.2</a:t>
            </a:r>
            <a:endParaRPr b="0" lang="ru-RU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TextShape 9"/>
          <p:cNvSpPr/>
          <p:nvPr/>
        </p:nvSpPr>
        <p:spPr>
          <a:xfrm>
            <a:off x="3060000" y="3420000"/>
            <a:ext cx="1208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62cf51"/>
                </a:solidFill>
                <a:latin typeface="Noto Sans"/>
              </a:rPr>
              <a:t>2.3</a:t>
            </a:r>
            <a:endParaRPr b="0" lang="ru-RU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TextShape 5"/>
          <p:cNvSpPr/>
          <p:nvPr/>
        </p:nvSpPr>
        <p:spPr>
          <a:xfrm>
            <a:off x="3111480" y="1518120"/>
            <a:ext cx="1208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62cf51"/>
                </a:solidFill>
                <a:latin typeface="Noto Sans"/>
              </a:rPr>
              <a:t>2.1</a:t>
            </a:r>
            <a:endParaRPr b="0" lang="ru-RU" sz="4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8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9"/>
          <p:cNvSpPr/>
          <p:nvPr/>
        </p:nvSpPr>
        <p:spPr>
          <a:xfrm>
            <a:off x="4311360" y="1741320"/>
            <a:ext cx="466272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Noto Sans"/>
                <a:ea typeface="Times New Roman"/>
              </a:rPr>
              <a:t>Системы счисления</a:t>
            </a:r>
            <a:endParaRPr b="0" lang="ru-RU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TextShape 20"/>
          <p:cNvSpPr/>
          <p:nvPr/>
        </p:nvSpPr>
        <p:spPr>
          <a:xfrm>
            <a:off x="4272480" y="2480040"/>
            <a:ext cx="4662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Times New Roman"/>
              </a:rPr>
              <a:t>Что было рассмотрено в данном докладе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1"/>
          <p:cNvSpPr/>
          <p:nvPr/>
        </p:nvSpPr>
        <p:spPr>
          <a:xfrm>
            <a:off x="4320000" y="720000"/>
            <a:ext cx="323964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400" spc="-1" strike="noStrike">
                <a:solidFill>
                  <a:srgbClr val="81d41a"/>
                </a:solidFill>
                <a:latin typeface="Noto Sans"/>
                <a:ea typeface="Times New Roman"/>
              </a:rPr>
              <a:t>3 Заключение</a:t>
            </a:r>
            <a:endParaRPr b="0" lang="ru-RU" sz="3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09760" y="639720"/>
            <a:ext cx="2174400" cy="4205520"/>
          </a:xfrm>
          <a:prstGeom prst="rect">
            <a:avLst/>
          </a:prstGeom>
          <a:ln w="0">
            <a:noFill/>
          </a:ln>
        </p:spPr>
      </p:pic>
      <p:sp>
        <p:nvSpPr>
          <p:cNvPr id="85" name="TextShape 22"/>
          <p:cNvSpPr/>
          <p:nvPr/>
        </p:nvSpPr>
        <p:spPr>
          <a:xfrm>
            <a:off x="4268520" y="3420000"/>
            <a:ext cx="4662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Какие возможности открывают системы счисления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TextShape 24"/>
          <p:cNvSpPr/>
          <p:nvPr/>
        </p:nvSpPr>
        <p:spPr>
          <a:xfrm>
            <a:off x="3060000" y="2418120"/>
            <a:ext cx="1208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62cf51"/>
                </a:solidFill>
                <a:latin typeface="Noto Sans"/>
              </a:rPr>
              <a:t>3.2</a:t>
            </a:r>
            <a:endParaRPr b="0" lang="ru-RU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5"/>
          <p:cNvSpPr/>
          <p:nvPr/>
        </p:nvSpPr>
        <p:spPr>
          <a:xfrm>
            <a:off x="3060000" y="3420000"/>
            <a:ext cx="1208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62cf51"/>
                </a:solidFill>
                <a:latin typeface="Noto Sans"/>
              </a:rPr>
              <a:t>3.3</a:t>
            </a:r>
            <a:endParaRPr b="0" lang="ru-RU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6"/>
          <p:cNvSpPr/>
          <p:nvPr/>
        </p:nvSpPr>
        <p:spPr>
          <a:xfrm>
            <a:off x="3111480" y="1518120"/>
            <a:ext cx="1208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62cf51"/>
                </a:solidFill>
                <a:latin typeface="Noto Sans"/>
              </a:rPr>
              <a:t>3.1</a:t>
            </a:r>
            <a:endParaRPr b="0" lang="ru-RU" sz="4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504000" y="2212920"/>
            <a:ext cx="9070200" cy="7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Thank you!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1_0"/>
          <p:cNvSpPr/>
          <p:nvPr/>
        </p:nvSpPr>
        <p:spPr>
          <a:xfrm>
            <a:off x="438120" y="5152680"/>
            <a:ext cx="90702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ffffff"/>
                </a:solidFill>
                <a:latin typeface="Noto Sans"/>
                <a:ea typeface="DejaVu Sans"/>
              </a:rPr>
              <a:t>Growing Liberty by Budi Aryo @tokofoss</a:t>
            </a:r>
            <a:endParaRPr b="0" lang="ru-RU" sz="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LibreOffice/24.2.2.1$Linux_X86_64 LibreOffice_project/420$Build-1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2024-03-21T04:21:09Z</dcterms:created>
  <dc:creator/>
  <dc:description/>
  <dc:language>ru-RU</dc:language>
  <cp:lastModifiedBy/>
  <dcterms:modified xsi:type="dcterms:W3CDTF">2024-03-21T05:06:07Z</dcterms:modified>
  <cp:revision>10</cp:revision>
  <dc:subject/>
  <dc:title>Growing Liberty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