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674"/>
  </p:normalViewPr>
  <p:slideViewPr>
    <p:cSldViewPr snapToGrid="0">
      <p:cViewPr varScale="1">
        <p:scale>
          <a:sx n="99" d="100"/>
          <a:sy n="99" d="100"/>
        </p:scale>
        <p:origin x="624" y="176"/>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To </a:t>
            </a:r>
            <a:r>
              <a:rPr lang="en-US" sz="1600" dirty="0">
                <a:solidFill>
                  <a:schemeClr val="dk1"/>
                </a:solidFill>
              </a:rPr>
              <a:t>understand</a:t>
            </a:r>
            <a:r>
              <a:rPr lang="en" sz="1600" dirty="0">
                <a:solidFill>
                  <a:schemeClr val="dk1"/>
                </a:solidFill>
              </a:rPr>
              <a:t> how it works, let’s 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543969"/>
            <a:ext cx="14857362" cy="2026544"/>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new socket. If failed to create new socket, </a:t>
            </a:r>
            <a:r>
              <a:rPr lang="en-US" sz="1600" u="sng" dirty="0"/>
              <a:t>no any further reconnection attempt will be repeated</a:t>
            </a:r>
            <a:r>
              <a:rPr lang="en-US" sz="1600" dirty="0"/>
              <a:t> at all!</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u="sng" dirty="0"/>
              <a:t>If the send error was a timeout</a:t>
            </a:r>
            <a:r>
              <a:rPr lang="en-US" sz="1600" dirty="0"/>
              <a:t>, </a:t>
            </a:r>
            <a:r>
              <a:rPr lang="en-US" sz="1600" i="1" dirty="0" err="1"/>
              <a:t>ackTimeout</a:t>
            </a:r>
            <a:r>
              <a:rPr lang="en-US" sz="1600" dirty="0"/>
              <a:t> is increased twice after each unsuccessful attempt (the max. value is </a:t>
            </a:r>
            <a:r>
              <a:rPr lang="en-US" sz="1600" i="1" dirty="0" err="1"/>
              <a:t>maxAckTimeout</a:t>
            </a:r>
            <a:r>
              <a:rPr lang="en-US" sz="1600" i="1" dirty="0"/>
              <a:t>)</a:t>
            </a:r>
            <a:r>
              <a:rPr lang="en-US" sz="1600" dirty="0"/>
              <a: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works until: reconnect number </a:t>
            </a:r>
            <a:r>
              <a:rPr lang="en" sz="1600" u="sng" dirty="0"/>
              <a:t>reaches</a:t>
            </a:r>
            <a:r>
              <a:rPr lang="en" sz="1600" dirty="0"/>
              <a:t> </a:t>
            </a:r>
            <a:r>
              <a:rPr lang="en" sz="1600" i="1" dirty="0" err="1"/>
              <a:t>reconnectCount</a:t>
            </a:r>
            <a:r>
              <a:rPr lang="en" sz="1600" i="1" dirty="0"/>
              <a:t>,</a:t>
            </a:r>
            <a:r>
              <a:rPr lang="en" sz="1600" dirty="0"/>
              <a:t> </a:t>
            </a:r>
            <a:r>
              <a:rPr lang="en" sz="1600" i="1" dirty="0" err="1"/>
              <a:t>ackTimeout</a:t>
            </a:r>
            <a:r>
              <a:rPr lang="en" sz="1600" dirty="0"/>
              <a:t> </a:t>
            </a:r>
            <a:r>
              <a:rPr lang="en-US" sz="1600" u="sng" dirty="0"/>
              <a:t>overtakes</a:t>
            </a:r>
            <a:r>
              <a:rPr lang="en" sz="1600" u="sng" dirty="0"/>
              <a:t> </a:t>
            </a:r>
            <a:r>
              <a:rPr lang="en" sz="1600" i="1" u="sng" dirty="0" err="1"/>
              <a:t>maxAckTimeout</a:t>
            </a:r>
            <a:r>
              <a:rPr lang="en" sz="1600" dirty="0"/>
              <a:t> or failure to open socket appears.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opening socket can theoretically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13" name="Group 12">
            <a:extLst>
              <a:ext uri="{FF2B5EF4-FFF2-40B4-BE49-F238E27FC236}">
                <a16:creationId xmlns:a16="http://schemas.microsoft.com/office/drawing/2014/main" id="{2D39D945-632B-4646-B470-EF563882DA67}"/>
              </a:ext>
            </a:extLst>
          </p:cNvPr>
          <p:cNvGrpSpPr/>
          <p:nvPr/>
        </p:nvGrpSpPr>
        <p:grpSpPr>
          <a:xfrm>
            <a:off x="16198" y="1673207"/>
            <a:ext cx="15175261" cy="2870497"/>
            <a:chOff x="15774" y="1798431"/>
            <a:chExt cx="15175261" cy="2870497"/>
          </a:xfrm>
        </p:grpSpPr>
        <p:sp>
          <p:nvSpPr>
            <p:cNvPr id="497" name="Google Shape;497;p28"/>
            <p:cNvSpPr txBox="1"/>
            <p:nvPr/>
          </p:nvSpPr>
          <p:spPr>
            <a:xfrm>
              <a:off x="15774" y="2438384"/>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grpSp>
          <p:nvGrpSpPr>
            <p:cNvPr id="12" name="Group 11">
              <a:extLst>
                <a:ext uri="{FF2B5EF4-FFF2-40B4-BE49-F238E27FC236}">
                  <a16:creationId xmlns:a16="http://schemas.microsoft.com/office/drawing/2014/main" id="{45E19507-7C69-9E47-B9C1-398A66EC662A}"/>
                </a:ext>
              </a:extLst>
            </p:cNvPr>
            <p:cNvGrpSpPr/>
            <p:nvPr/>
          </p:nvGrpSpPr>
          <p:grpSpPr>
            <a:xfrm>
              <a:off x="649941" y="1798431"/>
              <a:ext cx="14541094" cy="2870497"/>
              <a:chOff x="649941" y="1976231"/>
              <a:chExt cx="14541094" cy="2870497"/>
            </a:xfrm>
          </p:grpSpPr>
          <p:cxnSp>
            <p:nvCxnSpPr>
              <p:cNvPr id="498" name="Google Shape;498;p28"/>
              <p:cNvCxnSpPr/>
              <p:nvPr/>
            </p:nvCxnSpPr>
            <p:spPr>
              <a:xfrm>
                <a:off x="788486" y="3094197"/>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7723" y="2718334"/>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323" y="338763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2773" y="2565934"/>
                <a:ext cx="4200" cy="711900"/>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061" y="26099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36973" y="2127784"/>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425" y="2258934"/>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325" y="2372034"/>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148" y="2763259"/>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8648" y="2774347"/>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473" y="3349359"/>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173" y="3346234"/>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498" y="3165430"/>
                <a:ext cx="2446363" cy="187975"/>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0948" y="3135247"/>
                <a:ext cx="2213475" cy="252386"/>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49948" y="3616517"/>
                <a:ext cx="2113650" cy="485583"/>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522" y="2751222"/>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122" y="3420522"/>
                <a:ext cx="6430664" cy="50949"/>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7872" y="2598822"/>
                <a:ext cx="4200" cy="711900"/>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2072" y="2160672"/>
                <a:ext cx="2140952" cy="619200"/>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3947" y="2745347"/>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447" y="2756435"/>
                <a:ext cx="2700176"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u="sng" dirty="0"/>
                  <a:t>2 * </a:t>
                </a:r>
                <a:r>
                  <a:rPr lang="en" sz="1200" i="1" u="sng" dirty="0" err="1"/>
                  <a:t>ackTimeout</a:t>
                </a:r>
                <a:r>
                  <a:rPr lang="en" sz="1200" u="sng" dirty="0"/>
                  <a:t> </a:t>
                </a:r>
                <a:r>
                  <a:rPr lang="en" sz="1200" dirty="0"/>
                  <a:t>)</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172" y="3379122"/>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4597" y="3136859"/>
                <a:ext cx="2193888" cy="30799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1885" y="3106247"/>
                <a:ext cx="4109475" cy="365223"/>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287672" y="3712374"/>
                <a:ext cx="4951550" cy="605626"/>
              </a:xfrm>
              <a:prstGeom prst="rect">
                <a:avLst/>
              </a:prstGeom>
              <a:noFill/>
              <a:ln>
                <a:noFill/>
              </a:ln>
            </p:spPr>
            <p:txBody>
              <a:bodyPr spcFirstLastPara="1" wrap="square" lIns="91425" tIns="91425" rIns="91425" bIns="91425" anchor="t" anchorCtr="0">
                <a:noAutofit/>
              </a:bodyPr>
              <a:lstStyle/>
              <a:p>
                <a:r>
                  <a:rPr lang="en-US" dirty="0"/>
                  <a:t>Attempt #2: </a:t>
                </a:r>
                <a:r>
                  <a:rPr lang="en-US" i="1" dirty="0" err="1"/>
                  <a:t>ackTimeout</a:t>
                </a:r>
                <a:r>
                  <a:rPr lang="en-US" dirty="0"/>
                  <a:t> is increased twice!</a:t>
                </a:r>
                <a:endParaRPr dirty="0"/>
              </a:p>
            </p:txBody>
          </p:sp>
          <p:sp>
            <p:nvSpPr>
              <p:cNvPr id="73" name="Google Shape;497;p28">
                <a:extLst>
                  <a:ext uri="{FF2B5EF4-FFF2-40B4-BE49-F238E27FC236}">
                    <a16:creationId xmlns:a16="http://schemas.microsoft.com/office/drawing/2014/main" id="{1742217A-A758-B647-A4F7-2379AB8E61C1}"/>
                  </a:ext>
                </a:extLst>
              </p:cNvPr>
              <p:cNvSpPr txBox="1"/>
              <p:nvPr/>
            </p:nvSpPr>
            <p:spPr>
              <a:xfrm>
                <a:off x="649941" y="4036994"/>
                <a:ext cx="235854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Some delay. Equal to ping frequency at most.</a:t>
                </a:r>
                <a:endParaRPr sz="1200" dirty="0"/>
              </a:p>
            </p:txBody>
          </p:sp>
          <p:cxnSp>
            <p:nvCxnSpPr>
              <p:cNvPr id="74" name="Google Shape;498;p28">
                <a:extLst>
                  <a:ext uri="{FF2B5EF4-FFF2-40B4-BE49-F238E27FC236}">
                    <a16:creationId xmlns:a16="http://schemas.microsoft.com/office/drawing/2014/main" id="{DF7F3D21-703F-5448-8970-EC737C83F249}"/>
                  </a:ext>
                </a:extLst>
              </p:cNvPr>
              <p:cNvCxnSpPr>
                <a:cxnSpLocks/>
              </p:cNvCxnSpPr>
              <p:nvPr/>
            </p:nvCxnSpPr>
            <p:spPr>
              <a:xfrm flipV="1">
                <a:off x="1480917" y="3503990"/>
                <a:ext cx="231732" cy="545704"/>
              </a:xfrm>
              <a:prstGeom prst="straightConnector1">
                <a:avLst/>
              </a:prstGeom>
              <a:noFill/>
              <a:ln w="9525" cap="flat" cmpd="sng">
                <a:solidFill>
                  <a:srgbClr val="000000"/>
                </a:solidFill>
                <a:prstDash val="solid"/>
                <a:round/>
                <a:headEnd type="none" w="med" len="med"/>
                <a:tailEnd type="triangle" w="med" len="med"/>
              </a:ln>
            </p:spPr>
          </p:cxnSp>
          <p:sp>
            <p:nvSpPr>
              <p:cNvPr id="77" name="Google Shape;516;p28">
                <a:extLst>
                  <a:ext uri="{FF2B5EF4-FFF2-40B4-BE49-F238E27FC236}">
                    <a16:creationId xmlns:a16="http://schemas.microsoft.com/office/drawing/2014/main" id="{5E7444EC-E269-BA49-9C58-771F855B7864}"/>
                  </a:ext>
                </a:extLst>
              </p:cNvPr>
              <p:cNvSpPr/>
              <p:nvPr/>
            </p:nvSpPr>
            <p:spPr>
              <a:xfrm flipV="1">
                <a:off x="7079173" y="3277833"/>
                <a:ext cx="1274738" cy="53055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200" y="3867348"/>
                <a:ext cx="154659" cy="397619"/>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5943684" y="4162070"/>
                <a:ext cx="3543216" cy="6846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 socket again. </a:t>
                </a:r>
              </a:p>
              <a:p>
                <a:pPr marL="0" lvl="0" indent="0" algn="ctr" rtl="0">
                  <a:spcBef>
                    <a:spcPts val="0"/>
                  </a:spcBef>
                  <a:spcAft>
                    <a:spcPts val="0"/>
                  </a:spcAft>
                  <a:buNone/>
                </a:pPr>
                <a:r>
                  <a:rPr lang="en-US" dirty="0"/>
                  <a:t>At most </a:t>
                </a:r>
                <a:r>
                  <a:rPr lang="en-US" u="sng" dirty="0"/>
                  <a:t>2 * </a:t>
                </a:r>
                <a:r>
                  <a:rPr lang="en-US" i="1" u="sng" dirty="0" err="1"/>
                  <a:t>socketTimeout</a:t>
                </a:r>
                <a:r>
                  <a:rPr lang="en-US" i="1" u="sng" dirty="0"/>
                  <a:t> (*)</a:t>
                </a:r>
                <a:endParaRPr u="sng"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323" y="2177156"/>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67935" y="1976231"/>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40875" y="23155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1672" y="25341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59486" y="22397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grpSp>
      <p:sp>
        <p:nvSpPr>
          <p:cNvPr id="14" name="TextBox 13">
            <a:extLst>
              <a:ext uri="{FF2B5EF4-FFF2-40B4-BE49-F238E27FC236}">
                <a16:creationId xmlns:a16="http://schemas.microsoft.com/office/drawing/2014/main" id="{EBB46C18-1AE8-B244-838F-746B27B34C3A}"/>
              </a:ext>
            </a:extLst>
          </p:cNvPr>
          <p:cNvSpPr txBox="1"/>
          <p:nvPr/>
        </p:nvSpPr>
        <p:spPr>
          <a:xfrm>
            <a:off x="919415" y="6448491"/>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
        <p:nvSpPr>
          <p:cNvPr id="3" name="TextBox 2">
            <a:extLst>
              <a:ext uri="{FF2B5EF4-FFF2-40B4-BE49-F238E27FC236}">
                <a16:creationId xmlns:a16="http://schemas.microsoft.com/office/drawing/2014/main" id="{247F0EFE-FE7B-2642-A7F0-16C0A4F7A6AA}"/>
              </a:ext>
            </a:extLst>
          </p:cNvPr>
          <p:cNvSpPr txBox="1"/>
          <p:nvPr/>
        </p:nvSpPr>
        <p:spPr>
          <a:xfrm>
            <a:off x="177801" y="8035683"/>
            <a:ext cx="1393879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Of course, these parameters change total reaction time to process </a:t>
            </a:r>
            <a:r>
              <a:rPr lang="en-US" sz="1600"/>
              <a:t>node failure </a:t>
            </a:r>
            <a:r>
              <a:rPr lang="en-US" sz="1600" dirty="0"/>
              <a:t>(see page </a:t>
            </a:r>
            <a:r>
              <a:rPr lang="en-US" sz="1600" dirty="0">
                <a:hlinkClick r:id="rId3" action="ppaction://hlinksldjump"/>
              </a:rPr>
              <a:t>#13, 'Node failure processing #4'</a:t>
            </a:r>
            <a:r>
              <a:rPr lang="en-US" sz="1600" dirty="0"/>
              <a:t>).</a:t>
            </a:r>
            <a:endParaRPr lang="ru-RU"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56018</TotalTime>
  <Words>2840</Words>
  <Application>Microsoft Macintosh PowerPoint</Application>
  <PresentationFormat>Custom</PresentationFormat>
  <Paragraphs>494</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147</cp:revision>
  <dcterms:modified xsi:type="dcterms:W3CDTF">2021-02-12T17:20:13Z</dcterms:modified>
</cp:coreProperties>
</file>