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1"/>
    <p:restoredTop sz="94674"/>
  </p:normalViewPr>
  <p:slideViewPr>
    <p:cSldViewPr snapToGrid="0">
      <p:cViewPr varScale="1">
        <p:scale>
          <a:sx n="84" d="100"/>
          <a:sy n="84" d="100"/>
        </p:scale>
        <p:origin x="224" y="592"/>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4"/>
            <a:ext cx="13828425" cy="1581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r>
              <a:rPr lang="en-US" sz="1600" dirty="0">
                <a:solidFill>
                  <a:schemeClr val="dk1"/>
                </a:solidFill>
              </a:rPr>
              <a:t>Basically, </a:t>
            </a:r>
            <a:r>
              <a:rPr lang="en-US" sz="1600" i="1" u="sng" dirty="0" err="1">
                <a:solidFill>
                  <a:schemeClr val="dk1"/>
                </a:solidFill>
              </a:rPr>
              <a:t>failureDetectionTimeout</a:t>
            </a:r>
            <a:r>
              <a:rPr lang="en-US" sz="1600" i="1" u="sng" dirty="0">
                <a:solidFill>
                  <a:schemeClr val="dk1"/>
                </a:solidFill>
              </a:rPr>
              <a:t> </a:t>
            </a:r>
            <a:r>
              <a:rPr lang="en-US" sz="1600" u="sng" dirty="0">
                <a:solidFill>
                  <a:schemeClr val="dk1"/>
                </a:solidFill>
              </a:rPr>
              <a:t>can be considered as: ‘</a:t>
            </a:r>
            <a:r>
              <a:rPr lang="en-US" sz="1600" i="1" u="sng" dirty="0" err="1">
                <a:solidFill>
                  <a:schemeClr val="dk1"/>
                </a:solidFill>
              </a:rPr>
              <a:t>socketTimeout</a:t>
            </a:r>
            <a:r>
              <a:rPr lang="en-US" sz="1600" i="1" u="sng" dirty="0">
                <a:solidFill>
                  <a:schemeClr val="dk1"/>
                </a:solidFill>
              </a:rPr>
              <a:t> + </a:t>
            </a:r>
            <a:r>
              <a:rPr lang="en-US" sz="1600" i="1" u="sng" dirty="0" err="1">
                <a:solidFill>
                  <a:schemeClr val="dk1"/>
                </a:solidFill>
              </a:rPr>
              <a:t>ackTimeout</a:t>
            </a:r>
            <a:r>
              <a:rPr lang="en-US" sz="1600" i="1" u="sng" dirty="0">
                <a:solidFill>
                  <a:schemeClr val="dk1"/>
                </a:solidFill>
              </a:rPr>
              <a:t>’ </a:t>
            </a:r>
            <a:r>
              <a:rPr lang="en-US" sz="1600" u="sng" dirty="0">
                <a:solidFill>
                  <a:schemeClr val="dk1"/>
                </a:solidFill>
              </a:rPr>
              <a:t>with </a:t>
            </a:r>
            <a:r>
              <a:rPr lang="en-US" sz="1600" i="1" u="sng" dirty="0" err="1">
                <a:solidFill>
                  <a:schemeClr val="dk1"/>
                </a:solidFill>
              </a:rPr>
              <a:t>reconnectCount</a:t>
            </a:r>
            <a:r>
              <a:rPr lang="en-US" sz="1600" u="sng" dirty="0">
                <a:solidFill>
                  <a:schemeClr val="dk1"/>
                </a:solidFill>
              </a:rPr>
              <a:t> = 1</a:t>
            </a:r>
            <a:r>
              <a:rPr lang="en-US" sz="1600" i="1" dirty="0">
                <a:solidFill>
                  <a:schemeClr val="dk1"/>
                </a:solidFill>
              </a:rPr>
              <a:t>.</a:t>
            </a:r>
          </a:p>
          <a:p>
            <a:endParaRPr lang="en-US" sz="1600" i="1" dirty="0">
              <a:solidFill>
                <a:schemeClr val="dk1"/>
              </a:solidFill>
            </a:endParaRPr>
          </a:p>
          <a:p>
            <a:r>
              <a:rPr lang="en-US" sz="1600" dirty="0">
                <a:solidFill>
                  <a:schemeClr val="dk1"/>
                </a:solidFill>
              </a:rPr>
              <a:t>Actually, ‘</a:t>
            </a:r>
            <a:r>
              <a:rPr lang="en-US" sz="1600" dirty="0" err="1">
                <a:solidFill>
                  <a:schemeClr val="dk1"/>
                </a:solidFill>
              </a:rPr>
              <a:t>effectiveExchangeTimeout</a:t>
            </a:r>
            <a:r>
              <a:rPr lang="en-US" sz="1600" dirty="0">
                <a:solidFill>
                  <a:schemeClr val="dk1"/>
                </a:solidFill>
              </a:rPr>
              <a:t>’ is involved in the code:</a:t>
            </a:r>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495" name="Google Shape;495;p28"/>
          <p:cNvSpPr txBox="1"/>
          <p:nvPr/>
        </p:nvSpPr>
        <p:spPr>
          <a:xfrm>
            <a:off x="8260648" y="3640250"/>
            <a:ext cx="6920002" cy="2390100"/>
          </a:xfrm>
          <a:prstGeom prst="rect">
            <a:avLst/>
          </a:prstGeom>
          <a:noFill/>
          <a:ln>
            <a:noFill/>
          </a:ln>
        </p:spPr>
        <p:txBody>
          <a:bodyPr spcFirstLastPara="1" wrap="square" lIns="91425" tIns="91425" rIns="91425" bIns="91425" anchor="t" anchorCtr="0">
            <a:noAutofit/>
          </a:bodyPr>
          <a:lstStyle/>
          <a:p>
            <a:pPr marL="425450" lvl="0" indent="-285750" algn="l" rtl="0">
              <a:spcBef>
                <a:spcPts val="0"/>
              </a:spcBef>
              <a:spcAft>
                <a:spcPts val="0"/>
              </a:spcAft>
              <a:buSzPts val="1400"/>
              <a:buFont typeface="Arial" panose="020B0604020202020204" pitchFamily="34" charset="0"/>
              <a:buChar char="•"/>
            </a:pPr>
            <a:r>
              <a:rPr lang="en" sz="1600" dirty="0"/>
              <a:t>Max. duration of message exchange is </a:t>
            </a:r>
            <a:r>
              <a:rPr lang="en" sz="1600" i="1" dirty="0" err="1"/>
              <a:t>socketTimeout</a:t>
            </a:r>
            <a:r>
              <a:rPr lang="en" sz="1600" dirty="0"/>
              <a:t> + </a:t>
            </a:r>
            <a:r>
              <a:rPr lang="en" sz="1600" i="1" dirty="0" err="1"/>
              <a:t>ackTimeout</a:t>
            </a:r>
            <a:r>
              <a:rPr lang="en" sz="1600" dirty="0"/>
              <a:t> measured from the </a:t>
            </a:r>
            <a:r>
              <a:rPr lang="en" sz="1600" u="sng" dirty="0"/>
              <a:t>time of last successful message</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Sending message and reading response are attempted with own timeouts: </a:t>
            </a:r>
            <a:r>
              <a:rPr lang="en" sz="1600" i="1" dirty="0" err="1"/>
              <a:t>socketTimeout</a:t>
            </a:r>
            <a:r>
              <a:rPr lang="en" sz="1600" dirty="0"/>
              <a:t> and</a:t>
            </a:r>
            <a:r>
              <a:rPr lang="en" sz="1600" i="1" dirty="0"/>
              <a:t> </a:t>
            </a:r>
            <a:r>
              <a:rPr lang="en" sz="1600" i="1" dirty="0" err="1"/>
              <a:t>ackTimeout</a:t>
            </a:r>
            <a:r>
              <a:rPr lang="en" sz="1600" dirty="0"/>
              <a:t> respectively.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If any of these timeout overtakes </a:t>
            </a:r>
            <a:r>
              <a:rPr lang="en" sz="1600" i="1" dirty="0" err="1"/>
              <a:t>exchangeTimeout</a:t>
            </a:r>
            <a:r>
              <a:rPr lang="en" sz="1600" dirty="0"/>
              <a:t>, </a:t>
            </a:r>
            <a:r>
              <a:rPr lang="en" sz="1600" u="sng" dirty="0"/>
              <a:t>it gets cut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grpSp>
        <p:nvGrpSpPr>
          <p:cNvPr id="496" name="Google Shape;496;p28"/>
          <p:cNvGrpSpPr/>
          <p:nvPr/>
        </p:nvGrpSpPr>
        <p:grpSpPr>
          <a:xfrm>
            <a:off x="382851" y="3950975"/>
            <a:ext cx="7771349" cy="2314900"/>
            <a:chOff x="624151" y="1830075"/>
            <a:chExt cx="7771349" cy="2314900"/>
          </a:xfrm>
        </p:grpSpPr>
        <p:sp>
          <p:nvSpPr>
            <p:cNvPr id="497" name="Google Shape;497;p28"/>
            <p:cNvSpPr txBox="1"/>
            <p:nvPr/>
          </p:nvSpPr>
          <p:spPr>
            <a:xfrm>
              <a:off x="624151" y="2318475"/>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cxnSp>
          <p:nvCxnSpPr>
            <p:cNvPr id="498" name="Google Shape;498;p28"/>
            <p:cNvCxnSpPr/>
            <p:nvPr/>
          </p:nvCxnSpPr>
          <p:spPr>
            <a:xfrm>
              <a:off x="1396863" y="2796488"/>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656100" y="2420625"/>
              <a:ext cx="6300" cy="550800"/>
            </a:xfrm>
            <a:prstGeom prst="straightConnector1">
              <a:avLst/>
            </a:prstGeom>
            <a:noFill/>
            <a:ln w="9525" cap="flat" cmpd="sng">
              <a:solidFill>
                <a:srgbClr val="000000"/>
              </a:solidFill>
              <a:prstDash val="solid"/>
              <a:round/>
              <a:headEnd type="none" w="med" len="med"/>
              <a:tailEnd type="triangle" w="med" len="med"/>
            </a:ln>
          </p:spPr>
        </p:cxnSp>
        <p:sp>
          <p:nvSpPr>
            <p:cNvPr id="500" name="Google Shape;500;p28"/>
            <p:cNvSpPr/>
            <p:nvPr/>
          </p:nvSpPr>
          <p:spPr>
            <a:xfrm>
              <a:off x="7772400" y="1871375"/>
              <a:ext cx="623100" cy="590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cxnSp>
          <p:nvCxnSpPr>
            <p:cNvPr id="501" name="Google Shape;501;p28"/>
            <p:cNvCxnSpPr/>
            <p:nvPr/>
          </p:nvCxnSpPr>
          <p:spPr>
            <a:xfrm>
              <a:off x="1953700" y="3089925"/>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731150" y="2268225"/>
              <a:ext cx="4200" cy="711900"/>
            </a:xfrm>
            <a:prstGeom prst="straightConnector1">
              <a:avLst/>
            </a:prstGeom>
            <a:noFill/>
            <a:ln w="9525" cap="flat" cmpd="sng">
              <a:solidFill>
                <a:srgbClr val="000000"/>
              </a:solidFill>
              <a:prstDash val="solid"/>
              <a:round/>
              <a:headEnd type="none" w="med" len="med"/>
              <a:tailEnd type="triangle" w="med" len="med"/>
            </a:ln>
          </p:spPr>
        </p:cxnSp>
        <p:sp>
          <p:nvSpPr>
            <p:cNvPr id="503" name="Google Shape;503;p28"/>
            <p:cNvSpPr txBox="1"/>
            <p:nvPr/>
          </p:nvSpPr>
          <p:spPr>
            <a:xfrm>
              <a:off x="7017552" y="2106725"/>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RES_OK</a:t>
              </a:r>
              <a:endParaRPr sz="1200"/>
            </a:p>
          </p:txBody>
        </p:sp>
        <p:cxnSp>
          <p:nvCxnSpPr>
            <p:cNvPr id="504" name="Google Shape;504;p28"/>
            <p:cNvCxnSpPr/>
            <p:nvPr/>
          </p:nvCxnSpPr>
          <p:spPr>
            <a:xfrm rot="10800000">
              <a:off x="6353938" y="2299550"/>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5" name="Google Shape;505;p28"/>
            <p:cNvSpPr/>
            <p:nvPr/>
          </p:nvSpPr>
          <p:spPr>
            <a:xfrm rot="10800000">
              <a:off x="1988300" y="3084375"/>
              <a:ext cx="5543700" cy="500100"/>
            </a:xfrm>
            <a:prstGeom prst="arc">
              <a:avLst>
                <a:gd name="adj1" fmla="val 10824826"/>
                <a:gd name="adj2" fmla="val 2156061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txBox="1"/>
            <p:nvPr/>
          </p:nvSpPr>
          <p:spPr>
            <a:xfrm>
              <a:off x="3435625" y="3485575"/>
              <a:ext cx="2613300" cy="6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u="sng"/>
                <a:t>effectiveExchangeTimeout</a:t>
              </a:r>
              <a:endParaRPr i="1" u="sng"/>
            </a:p>
            <a:p>
              <a:pPr marL="0" lvl="0" indent="0" algn="ctr" rtl="0">
                <a:spcBef>
                  <a:spcPts val="0"/>
                </a:spcBef>
                <a:spcAft>
                  <a:spcPts val="0"/>
                </a:spcAft>
                <a:buNone/>
              </a:pPr>
              <a:endParaRPr sz="400" i="1" u="sng"/>
            </a:p>
            <a:p>
              <a:pPr marL="0" lvl="0" indent="0" algn="ctr" rtl="0">
                <a:spcBef>
                  <a:spcPts val="0"/>
                </a:spcBef>
                <a:spcAft>
                  <a:spcPts val="0"/>
                </a:spcAft>
                <a:buClr>
                  <a:schemeClr val="dk1"/>
                </a:buClr>
                <a:buSzPts val="1100"/>
                <a:buFont typeface="Arial"/>
                <a:buNone/>
              </a:pPr>
              <a:r>
                <a:rPr lang="en" sz="1200">
                  <a:solidFill>
                    <a:schemeClr val="dk1"/>
                  </a:solidFill>
                </a:rPr>
                <a:t>failureDetectionTimeout</a:t>
              </a:r>
              <a:endParaRPr sz="1000"/>
            </a:p>
          </p:txBody>
        </p:sp>
        <p:grpSp>
          <p:nvGrpSpPr>
            <p:cNvPr id="507" name="Google Shape;507;p28"/>
            <p:cNvGrpSpPr/>
            <p:nvPr/>
          </p:nvGrpSpPr>
          <p:grpSpPr>
            <a:xfrm>
              <a:off x="2045350" y="1830075"/>
              <a:ext cx="2140952" cy="619200"/>
              <a:chOff x="2121550" y="1753875"/>
              <a:chExt cx="2140952" cy="619200"/>
            </a:xfrm>
          </p:grpSpPr>
          <p:sp>
            <p:nvSpPr>
              <p:cNvPr id="508" name="Google Shape;508;p28"/>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cxnSp>
          <p:nvCxnSpPr>
            <p:cNvPr id="511" name="Google Shape;511;p28"/>
            <p:cNvCxnSpPr/>
            <p:nvPr/>
          </p:nvCxnSpPr>
          <p:spPr>
            <a:xfrm>
              <a:off x="3758750" y="3978238"/>
              <a:ext cx="2119500" cy="0"/>
            </a:xfrm>
            <a:prstGeom prst="straightConnector1">
              <a:avLst/>
            </a:prstGeom>
            <a:noFill/>
            <a:ln w="9525" cap="flat" cmpd="sng">
              <a:solidFill>
                <a:schemeClr val="dk2"/>
              </a:solidFill>
              <a:prstDash val="solid"/>
              <a:round/>
              <a:headEnd type="none" w="med" len="med"/>
              <a:tailEnd type="none" w="med" len="med"/>
            </a:ln>
          </p:spPr>
        </p:cxnSp>
        <p:sp>
          <p:nvSpPr>
            <p:cNvPr id="512" name="Google Shape;512;p28"/>
            <p:cNvSpPr txBox="1"/>
            <p:nvPr/>
          </p:nvSpPr>
          <p:spPr>
            <a:xfrm>
              <a:off x="2714525" y="2465550"/>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socket.write(msg, socketTimeout)</a:t>
              </a:r>
              <a:endParaRPr sz="1200"/>
            </a:p>
          </p:txBody>
        </p:sp>
        <p:sp>
          <p:nvSpPr>
            <p:cNvPr id="513" name="Google Shape;513;p28"/>
            <p:cNvSpPr txBox="1"/>
            <p:nvPr/>
          </p:nvSpPr>
          <p:spPr>
            <a:xfrm>
              <a:off x="5250025" y="2476638"/>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isOk = socket.read(ackTimeout)</a:t>
              </a:r>
              <a:endParaRPr sz="1200"/>
            </a:p>
          </p:txBody>
        </p:sp>
        <p:sp>
          <p:nvSpPr>
            <p:cNvPr id="514" name="Google Shape;514;p28"/>
            <p:cNvSpPr/>
            <p:nvPr/>
          </p:nvSpPr>
          <p:spPr>
            <a:xfrm>
              <a:off x="2691850" y="3051650"/>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558750" y="3048525"/>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817875" y="2822524"/>
              <a:ext cx="1777125" cy="233173"/>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677525" y="2843087"/>
              <a:ext cx="2925275" cy="246837"/>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8"/>
          <p:cNvSpPr txBox="1"/>
          <p:nvPr/>
        </p:nvSpPr>
        <p:spPr>
          <a:xfrm>
            <a:off x="578750" y="6637250"/>
            <a:ext cx="14268300" cy="140185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socket anew. </a:t>
            </a:r>
            <a:r>
              <a:rPr lang="en-US" sz="1600" u="sng" dirty="0"/>
              <a:t>If the send error was a timeout</a:t>
            </a:r>
            <a:r>
              <a:rPr lang="en-US" sz="1600" dirty="0"/>
              <a:t>, </a:t>
            </a:r>
            <a:r>
              <a:rPr lang="en-US" sz="1600" i="1" dirty="0" err="1"/>
              <a:t>ackTimeout</a:t>
            </a:r>
            <a:r>
              <a:rPr lang="en-US" sz="1600" dirty="0"/>
              <a:t> is increased twice after each attempt until reaches </a:t>
            </a:r>
            <a:r>
              <a:rPr lang="en-US" sz="1600" i="1" dirty="0" err="1"/>
              <a:t>maxAckTimeout</a:t>
            </a:r>
            <a:r>
              <a:rPr lang="en-US" sz="1600" dirty="0"/>
              <a:t>.</a:t>
            </a:r>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285750" lvl="0" indent="-285750" algn="l" rtl="0">
              <a:spcBef>
                <a:spcPts val="0"/>
              </a:spcBef>
              <a:spcAft>
                <a:spcPts val="0"/>
              </a:spcAft>
              <a:buFont typeface="Arial" panose="020B0604020202020204" pitchFamily="34" charset="0"/>
              <a:buChar char="•"/>
            </a:pPr>
            <a:r>
              <a:rPr lang="en" sz="1600" dirty="0"/>
              <a:t>Attempts to send message works until reconnect number overtakes </a:t>
            </a:r>
            <a:r>
              <a:rPr lang="en" sz="1600" i="1" dirty="0" err="1"/>
              <a:t>reconnectCount</a:t>
            </a:r>
            <a:r>
              <a:rPr lang="en" sz="1600" dirty="0"/>
              <a:t> or </a:t>
            </a:r>
            <a:r>
              <a:rPr lang="en" sz="1600" i="1" u="sng" dirty="0" err="1"/>
              <a:t>ackTimeout</a:t>
            </a:r>
            <a:r>
              <a:rPr lang="en" sz="1600" u="sng" dirty="0"/>
              <a:t> reaches </a:t>
            </a:r>
            <a:r>
              <a:rPr lang="en" sz="1600" i="1" u="sng" dirty="0" err="1"/>
              <a:t>maxAckTimeout</a:t>
            </a:r>
            <a:r>
              <a:rPr lang="en" sz="1600" dirty="0"/>
              <a:t>.</a:t>
            </a:r>
            <a:endParaRPr sz="1600" dirty="0"/>
          </a:p>
          <a:p>
            <a:pPr marL="0" lvl="0" indent="0" algn="l" rtl="0">
              <a:spcBef>
                <a:spcPts val="0"/>
              </a:spcBef>
              <a:spcAft>
                <a:spcPts val="0"/>
              </a:spcAft>
              <a:buNone/>
            </a:pPr>
            <a:endParaRPr sz="1600" dirty="0"/>
          </a:p>
        </p:txBody>
      </p:sp>
      <p:sp>
        <p:nvSpPr>
          <p:cNvPr id="534" name="Google Shape;534;p28"/>
          <p:cNvSpPr txBox="1"/>
          <p:nvPr/>
        </p:nvSpPr>
        <p:spPr>
          <a:xfrm>
            <a:off x="507642" y="2428564"/>
            <a:ext cx="8277000" cy="13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8C8C8C"/>
                </a:solidFill>
                <a:highlight>
                  <a:srgbClr val="FFFFFF"/>
                </a:highlight>
              </a:rPr>
              <a:t>/** @return Complete timeout of single message exchange operation on established connection. */</a:t>
            </a:r>
            <a:endParaRPr i="1" dirty="0">
              <a:solidFill>
                <a:srgbClr val="8C8C8C"/>
              </a:solidFill>
              <a:highlight>
                <a:srgbClr val="FFFFFF"/>
              </a:highlight>
            </a:endParaRPr>
          </a:p>
          <a:p>
            <a:pPr marL="0" lvl="0" indent="0" algn="l" rtl="0">
              <a:spcBef>
                <a:spcPts val="0"/>
              </a:spcBef>
              <a:spcAft>
                <a:spcPts val="0"/>
              </a:spcAft>
              <a:buNone/>
            </a:pPr>
            <a:r>
              <a:rPr lang="en" dirty="0">
                <a:solidFill>
                  <a:srgbClr val="0033B3"/>
                </a:solidFill>
                <a:highlight>
                  <a:srgbClr val="FFFFFF"/>
                </a:highlight>
              </a:rPr>
              <a:t>protected long </a:t>
            </a:r>
            <a:r>
              <a:rPr lang="en" dirty="0" err="1">
                <a:solidFill>
                  <a:srgbClr val="00627A"/>
                </a:solidFill>
                <a:highlight>
                  <a:srgbClr val="FFFFFF"/>
                </a:highlight>
              </a:rPr>
              <a:t>effectiveExchangeTimeout</a:t>
            </a:r>
            <a:r>
              <a:rPr lang="en" dirty="0">
                <a:solidFill>
                  <a:srgbClr val="080808"/>
                </a:solidFill>
                <a:highlight>
                  <a:srgbClr val="FFFFFF"/>
                </a:highlight>
              </a:rPr>
              <a:t>() {</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   </a:t>
            </a:r>
            <a:r>
              <a:rPr lang="en" dirty="0">
                <a:solidFill>
                  <a:srgbClr val="0033B3"/>
                </a:solidFill>
                <a:highlight>
                  <a:srgbClr val="FFFFFF"/>
                </a:highlight>
              </a:rPr>
              <a:t>return </a:t>
            </a:r>
            <a:r>
              <a:rPr lang="en" dirty="0" err="1">
                <a:solidFill>
                  <a:srgbClr val="080808"/>
                </a:solidFill>
                <a:highlight>
                  <a:srgbClr val="FFFFFF"/>
                </a:highlight>
              </a:rPr>
              <a:t>failureDetectionTimeoutEnabled</a:t>
            </a:r>
            <a:r>
              <a:rPr lang="en" dirty="0">
                <a:solidFill>
                  <a:srgbClr val="080808"/>
                </a:solidFill>
                <a:highlight>
                  <a:srgbClr val="FFFFFF"/>
                </a:highlight>
              </a:rPr>
              <a:t>() </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failureDetectionTimeout</a:t>
            </a:r>
            <a:r>
              <a:rPr lang="en" dirty="0">
                <a:solidFill>
                  <a:srgbClr val="080808"/>
                </a:solidFill>
                <a:highlight>
                  <a:srgbClr val="FFFFFF"/>
                </a:highlight>
              </a:rPr>
              <a:t>()</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getSocketTimeout</a:t>
            </a:r>
            <a:r>
              <a:rPr lang="en" dirty="0">
                <a:solidFill>
                  <a:srgbClr val="080808"/>
                </a:solidFill>
                <a:highlight>
                  <a:srgbClr val="FFFFFF"/>
                </a:highlight>
              </a:rPr>
              <a:t>() + </a:t>
            </a:r>
            <a:r>
              <a:rPr lang="en" dirty="0" err="1">
                <a:solidFill>
                  <a:srgbClr val="080808"/>
                </a:solidFill>
                <a:highlight>
                  <a:srgbClr val="FFFFFF"/>
                </a:highlight>
              </a:rPr>
              <a:t>getAckTimeout</a:t>
            </a:r>
            <a:r>
              <a:rPr lang="en" dirty="0">
                <a:solidFill>
                  <a:srgbClr val="080808"/>
                </a:solidFill>
                <a:highlight>
                  <a:srgbClr val="FFFFFF"/>
                </a:highlight>
              </a:rPr>
              <a:t>();</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a:t>
            </a:r>
            <a:endParaRPr dirty="0">
              <a:solidFill>
                <a:srgbClr val="080808"/>
              </a:solidFill>
              <a:highlight>
                <a:srgbClr val="FFFFFF"/>
              </a:highlight>
            </a:endParaRPr>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55751</TotalTime>
  <Words>2769</Words>
  <Application>Microsoft Macintosh PowerPoint</Application>
  <PresentationFormat>Custom</PresentationFormat>
  <Paragraphs>496</Paragraphs>
  <Slides>20</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138</cp:revision>
  <dcterms:modified xsi:type="dcterms:W3CDTF">2021-02-12T12:49:06Z</dcterms:modified>
</cp:coreProperties>
</file>