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3" r:id="rId6"/>
    <p:sldId id="260" r:id="rId7"/>
    <p:sldId id="274" r:id="rId8"/>
    <p:sldId id="261" r:id="rId9"/>
    <p:sldId id="262" r:id="rId10"/>
    <p:sldId id="264" r:id="rId11"/>
    <p:sldId id="265" r:id="rId12"/>
    <p:sldId id="266" r:id="rId13"/>
    <p:sldId id="267" r:id="rId14"/>
    <p:sldId id="268" r:id="rId15"/>
    <p:sldId id="275" r:id="rId16"/>
    <p:sldId id="269" r:id="rId17"/>
    <p:sldId id="270" r:id="rId18"/>
    <p:sldId id="271" r:id="rId19"/>
    <p:sldId id="272" r:id="rId20"/>
    <p:sldId id="273" r:id="rId21"/>
  </p:sldIdLst>
  <p:sldSz cx="15240000" cy="857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F34656A-4E63-A14B-A13B-D3BC0AF699A8}">
          <p14:sldIdLst>
            <p14:sldId id="256"/>
            <p14:sldId id="257"/>
            <p14:sldId id="258"/>
            <p14:sldId id="259"/>
            <p14:sldId id="263"/>
            <p14:sldId id="260"/>
            <p14:sldId id="274"/>
            <p14:sldId id="261"/>
            <p14:sldId id="262"/>
            <p14:sldId id="264"/>
            <p14:sldId id="265"/>
            <p14:sldId id="266"/>
            <p14:sldId id="267"/>
          </p14:sldIdLst>
        </p14:section>
        <p14:section name="Untitled Section" id="{95A49F6D-07F0-024E-9D47-CBCBCBC1A220}">
          <p14:sldIdLst>
            <p14:sldId id="268"/>
            <p14:sldId id="275"/>
            <p14:sldId id="269"/>
            <p14:sldId id="270"/>
            <p14:sldId id="271"/>
            <p14:sldId id="272"/>
            <p14:sldId id="273"/>
          </p14:sldIdLst>
        </p14:section>
      </p14:sectionLst>
    </p:ext>
    <p:ext uri="{EFAFB233-063F-42B5-8137-9DF3F51BA10A}">
      <p15:sldGuideLst xmlns:p15="http://schemas.microsoft.com/office/powerpoint/2012/main">
        <p15:guide id="1" orient="horz" pos="2700">
          <p15:clr>
            <a:srgbClr val="A4A3A4"/>
          </p15:clr>
        </p15:guide>
        <p15:guide id="2" pos="4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6332F2-CE02-4D6B-A988-EBE5B365CB4A}">
  <a:tblStyle styleId="{D26332F2-CE02-4D6B-A988-EBE5B365CB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6"/>
    <p:restoredTop sz="94676"/>
  </p:normalViewPr>
  <p:slideViewPr>
    <p:cSldViewPr snapToGrid="0">
      <p:cViewPr varScale="1">
        <p:scale>
          <a:sx n="100" d="100"/>
          <a:sy n="100" d="100"/>
        </p:scale>
        <p:origin x="192" y="928"/>
      </p:cViewPr>
      <p:guideLst>
        <p:guide orient="horz" pos="2700"/>
        <p:guide pos="4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15"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1fd5e353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1fd5e353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1fd5e353a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1fd5e353a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1fd5e353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1fd5e353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1fd5e353a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1fd5e353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b28bea9ae6_3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b28bea9ae6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28bea9ae6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28bea9ae6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28bea9ae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28bea9ae6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28bea9ae6_3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28bea9ae6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1fd5e35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1fd5e35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1fd5e35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1fd5e35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1fd5e353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1fd5e353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1fd5e353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1fd5e353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1fd5e353a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1fd5e353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1fd5e353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1fd5e353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1fd5e353a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1fd5e353a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1fd5e353a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1fd5e353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28bea9ae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28bea9ae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9514" y="1240958"/>
            <a:ext cx="14201100" cy="34209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a:endParaRPr/>
          </a:p>
        </p:txBody>
      </p:sp>
      <p:sp>
        <p:nvSpPr>
          <p:cNvPr id="11" name="Google Shape;11;p2"/>
          <p:cNvSpPr txBox="1">
            <a:spLocks noGrp="1"/>
          </p:cNvSpPr>
          <p:nvPr>
            <p:ph type="subTitle" idx="1"/>
          </p:nvPr>
        </p:nvSpPr>
        <p:spPr>
          <a:xfrm>
            <a:off x="519500" y="4723542"/>
            <a:ext cx="14201100" cy="13209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2" name="Google Shape;12;p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9500" y="1843542"/>
            <a:ext cx="14201100" cy="32724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a:r>
              <a:t>xx%</a:t>
            </a:r>
          </a:p>
        </p:txBody>
      </p:sp>
      <p:sp>
        <p:nvSpPr>
          <p:cNvPr id="46" name="Google Shape;46;p11"/>
          <p:cNvSpPr txBox="1">
            <a:spLocks noGrp="1"/>
          </p:cNvSpPr>
          <p:nvPr>
            <p:ph type="body" idx="1"/>
          </p:nvPr>
        </p:nvSpPr>
        <p:spPr>
          <a:xfrm>
            <a:off x="519500" y="5253708"/>
            <a:ext cx="14201100" cy="2168100"/>
          </a:xfrm>
          <a:prstGeom prst="rect">
            <a:avLst/>
          </a:prstGeom>
        </p:spPr>
        <p:txBody>
          <a:bodyPr spcFirstLastPara="1" wrap="square" lIns="163650" tIns="163650" rIns="163650" bIns="163650" anchor="t" anchorCtr="0">
            <a:noAutofit/>
          </a:bodyPr>
          <a:lstStyle>
            <a:lvl1pPr marL="457200" lvl="0" indent="-431800" algn="ctr">
              <a:spcBef>
                <a:spcPts val="0"/>
              </a:spcBef>
              <a:spcAft>
                <a:spcPts val="0"/>
              </a:spcAft>
              <a:buSzPts val="3200"/>
              <a:buChar char="●"/>
              <a:defRPr/>
            </a:lvl1pPr>
            <a:lvl2pPr marL="914400" lvl="1" indent="-387350" algn="ctr">
              <a:spcBef>
                <a:spcPts val="2900"/>
              </a:spcBef>
              <a:spcAft>
                <a:spcPts val="0"/>
              </a:spcAft>
              <a:buSzPts val="2500"/>
              <a:buChar char="○"/>
              <a:defRPr/>
            </a:lvl2pPr>
            <a:lvl3pPr marL="1371600" lvl="2" indent="-387350" algn="ctr">
              <a:spcBef>
                <a:spcPts val="2900"/>
              </a:spcBef>
              <a:spcAft>
                <a:spcPts val="0"/>
              </a:spcAft>
              <a:buSzPts val="2500"/>
              <a:buChar char="■"/>
              <a:defRPr/>
            </a:lvl3pPr>
            <a:lvl4pPr marL="1828800" lvl="3" indent="-387350" algn="ctr">
              <a:spcBef>
                <a:spcPts val="2900"/>
              </a:spcBef>
              <a:spcAft>
                <a:spcPts val="0"/>
              </a:spcAft>
              <a:buSzPts val="2500"/>
              <a:buChar char="●"/>
              <a:defRPr/>
            </a:lvl4pPr>
            <a:lvl5pPr marL="2286000" lvl="4" indent="-387350" algn="ctr">
              <a:spcBef>
                <a:spcPts val="2900"/>
              </a:spcBef>
              <a:spcAft>
                <a:spcPts val="0"/>
              </a:spcAft>
              <a:buSzPts val="2500"/>
              <a:buChar char="○"/>
              <a:defRPr/>
            </a:lvl5pPr>
            <a:lvl6pPr marL="2743200" lvl="5" indent="-387350" algn="ctr">
              <a:spcBef>
                <a:spcPts val="2900"/>
              </a:spcBef>
              <a:spcAft>
                <a:spcPts val="0"/>
              </a:spcAft>
              <a:buSzPts val="2500"/>
              <a:buChar char="■"/>
              <a:defRPr/>
            </a:lvl6pPr>
            <a:lvl7pPr marL="3200400" lvl="6" indent="-387350" algn="ctr">
              <a:spcBef>
                <a:spcPts val="2900"/>
              </a:spcBef>
              <a:spcAft>
                <a:spcPts val="0"/>
              </a:spcAft>
              <a:buSzPts val="2500"/>
              <a:buChar char="●"/>
              <a:defRPr/>
            </a:lvl7pPr>
            <a:lvl8pPr marL="3657600" lvl="7" indent="-387350" algn="ctr">
              <a:spcBef>
                <a:spcPts val="2900"/>
              </a:spcBef>
              <a:spcAft>
                <a:spcPts val="0"/>
              </a:spcAft>
              <a:buSzPts val="2500"/>
              <a:buChar char="○"/>
              <a:defRPr/>
            </a:lvl8pPr>
            <a:lvl9pPr marL="4114800" lvl="8" indent="-387350" algn="ctr">
              <a:spcBef>
                <a:spcPts val="2900"/>
              </a:spcBef>
              <a:spcAft>
                <a:spcPts val="2900"/>
              </a:spcAft>
              <a:buSzPts val="2500"/>
              <a:buChar char="■"/>
              <a:defRPr/>
            </a:lvl9pPr>
          </a:lstStyle>
          <a:p>
            <a:endParaRPr/>
          </a:p>
        </p:txBody>
      </p:sp>
      <p:sp>
        <p:nvSpPr>
          <p:cNvPr id="47" name="Google Shape;47;p11"/>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9500" y="3584750"/>
            <a:ext cx="14201100" cy="1403100"/>
          </a:xfrm>
          <a:prstGeom prst="rect">
            <a:avLst/>
          </a:prstGeom>
        </p:spPr>
        <p:txBody>
          <a:bodyPr spcFirstLastPara="1" wrap="square" lIns="163650" tIns="163650" rIns="163650" bIns="163650" anchor="ctr" anchorCtr="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5" name="Google Shape;15;p3"/>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18" name="Google Shape;18;p4"/>
          <p:cNvSpPr txBox="1">
            <a:spLocks noGrp="1"/>
          </p:cNvSpPr>
          <p:nvPr>
            <p:ph type="body" idx="1"/>
          </p:nvPr>
        </p:nvSpPr>
        <p:spPr>
          <a:xfrm>
            <a:off x="519500" y="1920792"/>
            <a:ext cx="14201100" cy="5694000"/>
          </a:xfrm>
          <a:prstGeom prst="rect">
            <a:avLst/>
          </a:prstGeom>
        </p:spPr>
        <p:txBody>
          <a:bodyPr spcFirstLastPara="1" wrap="square" lIns="163650" tIns="163650" rIns="163650" bIns="163650" anchor="t"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19" name="Google Shape;19;p4"/>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2" name="Google Shape;22;p5"/>
          <p:cNvSpPr txBox="1">
            <a:spLocks noGrp="1"/>
          </p:cNvSpPr>
          <p:nvPr>
            <p:ph type="body" idx="1"/>
          </p:nvPr>
        </p:nvSpPr>
        <p:spPr>
          <a:xfrm>
            <a:off x="5195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3" name="Google Shape;23;p5"/>
          <p:cNvSpPr txBox="1">
            <a:spLocks noGrp="1"/>
          </p:cNvSpPr>
          <p:nvPr>
            <p:ph type="body" idx="2"/>
          </p:nvPr>
        </p:nvSpPr>
        <p:spPr>
          <a:xfrm>
            <a:off x="80540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4" name="Google Shape;24;p5"/>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7" name="Google Shape;27;p6"/>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9500" y="926000"/>
            <a:ext cx="4680000" cy="1259400"/>
          </a:xfrm>
          <a:prstGeom prst="rect">
            <a:avLst/>
          </a:prstGeom>
        </p:spPr>
        <p:txBody>
          <a:bodyPr spcFirstLastPara="1" wrap="square" lIns="163650" tIns="163650" rIns="163650" bIns="163650" anchor="b" anchorCtr="0">
            <a:no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a:endParaRPr/>
          </a:p>
        </p:txBody>
      </p:sp>
      <p:sp>
        <p:nvSpPr>
          <p:cNvPr id="30" name="Google Shape;30;p7"/>
          <p:cNvSpPr txBox="1">
            <a:spLocks noGrp="1"/>
          </p:cNvSpPr>
          <p:nvPr>
            <p:ph type="body" idx="1"/>
          </p:nvPr>
        </p:nvSpPr>
        <p:spPr>
          <a:xfrm>
            <a:off x="519500" y="2316000"/>
            <a:ext cx="4680000" cy="5299200"/>
          </a:xfrm>
          <a:prstGeom prst="rect">
            <a:avLst/>
          </a:prstGeom>
        </p:spPr>
        <p:txBody>
          <a:bodyPr spcFirstLastPara="1" wrap="square" lIns="163650" tIns="163650" rIns="163650" bIns="163650" anchor="t" anchorCtr="0">
            <a:noAutofit/>
          </a:bodyPr>
          <a:lstStyle>
            <a:lvl1pPr marL="457200" lvl="0" indent="-361950">
              <a:spcBef>
                <a:spcPts val="0"/>
              </a:spcBef>
              <a:spcAft>
                <a:spcPts val="0"/>
              </a:spcAft>
              <a:buSzPts val="2100"/>
              <a:buChar char="●"/>
              <a:defRPr sz="21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31" name="Google Shape;31;p7"/>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7083" y="750250"/>
            <a:ext cx="10613100" cy="6818100"/>
          </a:xfrm>
          <a:prstGeom prst="rect">
            <a:avLst/>
          </a:prstGeom>
        </p:spPr>
        <p:txBody>
          <a:bodyPr spcFirstLastPara="1" wrap="square" lIns="163650" tIns="163650" rIns="163650" bIns="163650" anchor="ctr" anchorCtr="0">
            <a:no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a:endParaRPr/>
          </a:p>
        </p:txBody>
      </p:sp>
      <p:sp>
        <p:nvSpPr>
          <p:cNvPr id="34" name="Google Shape;34;p8"/>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620000" y="-208"/>
            <a:ext cx="7620000" cy="8572500"/>
          </a:xfrm>
          <a:prstGeom prst="rect">
            <a:avLst/>
          </a:prstGeom>
          <a:solidFill>
            <a:schemeClr val="lt2"/>
          </a:solidFill>
          <a:ln>
            <a:noFill/>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42500" y="2055292"/>
            <a:ext cx="6741900" cy="24705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endParaRPr/>
          </a:p>
        </p:txBody>
      </p:sp>
      <p:sp>
        <p:nvSpPr>
          <p:cNvPr id="38" name="Google Shape;38;p9"/>
          <p:cNvSpPr txBox="1">
            <a:spLocks noGrp="1"/>
          </p:cNvSpPr>
          <p:nvPr>
            <p:ph type="subTitle" idx="1"/>
          </p:nvPr>
        </p:nvSpPr>
        <p:spPr>
          <a:xfrm>
            <a:off x="442500" y="4671792"/>
            <a:ext cx="6741900" cy="20583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9" name="Google Shape;39;p9"/>
          <p:cNvSpPr txBox="1">
            <a:spLocks noGrp="1"/>
          </p:cNvSpPr>
          <p:nvPr>
            <p:ph type="body" idx="2"/>
          </p:nvPr>
        </p:nvSpPr>
        <p:spPr>
          <a:xfrm>
            <a:off x="8232500" y="1206792"/>
            <a:ext cx="6395100" cy="6158400"/>
          </a:xfrm>
          <a:prstGeom prst="rect">
            <a:avLst/>
          </a:prstGeom>
        </p:spPr>
        <p:txBody>
          <a:bodyPr spcFirstLastPara="1" wrap="square" lIns="163650" tIns="163650" rIns="163650" bIns="163650" anchor="ctr"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40" name="Google Shape;40;p9"/>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9500" y="7050958"/>
            <a:ext cx="9998100" cy="1008600"/>
          </a:xfrm>
          <a:prstGeom prst="rect">
            <a:avLst/>
          </a:prstGeom>
        </p:spPr>
        <p:txBody>
          <a:bodyPr spcFirstLastPara="1" wrap="square" lIns="163650" tIns="163650" rIns="163650" bIns="163650" anchor="ctr" anchorCtr="0">
            <a:noAutofit/>
          </a:bodyPr>
          <a:lstStyle>
            <a:lvl1pPr marL="457200" lvl="0" indent="-22860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9500" y="741708"/>
            <a:ext cx="14201100" cy="954600"/>
          </a:xfrm>
          <a:prstGeom prst="rect">
            <a:avLst/>
          </a:prstGeom>
          <a:noFill/>
          <a:ln>
            <a:noFill/>
          </a:ln>
        </p:spPr>
        <p:txBody>
          <a:bodyPr spcFirstLastPara="1" wrap="square" lIns="163650" tIns="163650" rIns="163650" bIns="163650" anchor="t" anchorCtr="0">
            <a:no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a:endParaRPr/>
          </a:p>
        </p:txBody>
      </p:sp>
      <p:sp>
        <p:nvSpPr>
          <p:cNvPr id="7" name="Google Shape;7;p1"/>
          <p:cNvSpPr txBox="1">
            <a:spLocks noGrp="1"/>
          </p:cNvSpPr>
          <p:nvPr>
            <p:ph type="body" idx="1"/>
          </p:nvPr>
        </p:nvSpPr>
        <p:spPr>
          <a:xfrm>
            <a:off x="519500" y="1920792"/>
            <a:ext cx="14201100" cy="5694000"/>
          </a:xfrm>
          <a:prstGeom prst="rect">
            <a:avLst/>
          </a:prstGeom>
          <a:noFill/>
          <a:ln>
            <a:noFill/>
          </a:ln>
        </p:spPr>
        <p:txBody>
          <a:bodyPr spcFirstLastPara="1" wrap="square" lIns="163650" tIns="163650" rIns="163650" bIns="163650" anchor="t" anchorCtr="0">
            <a:noAutofit/>
          </a:bodyPr>
          <a:lstStyle>
            <a:lvl1pPr marL="457200" lvl="0" indent="-431800">
              <a:lnSpc>
                <a:spcPct val="115000"/>
              </a:lnSpc>
              <a:spcBef>
                <a:spcPts val="0"/>
              </a:spcBef>
              <a:spcAft>
                <a:spcPts val="0"/>
              </a:spcAft>
              <a:buClr>
                <a:schemeClr val="dk2"/>
              </a:buClr>
              <a:buSzPts val="3200"/>
              <a:buChar char="●"/>
              <a:defRPr sz="3200">
                <a:solidFill>
                  <a:schemeClr val="dk2"/>
                </a:solidFill>
              </a:defRPr>
            </a:lvl1pPr>
            <a:lvl2pPr marL="914400" lvl="1" indent="-387350">
              <a:lnSpc>
                <a:spcPct val="115000"/>
              </a:lnSpc>
              <a:spcBef>
                <a:spcPts val="2900"/>
              </a:spcBef>
              <a:spcAft>
                <a:spcPts val="0"/>
              </a:spcAft>
              <a:buClr>
                <a:schemeClr val="dk2"/>
              </a:buClr>
              <a:buSzPts val="2500"/>
              <a:buChar char="○"/>
              <a:defRPr sz="2500">
                <a:solidFill>
                  <a:schemeClr val="dk2"/>
                </a:solidFill>
              </a:defRPr>
            </a:lvl2pPr>
            <a:lvl3pPr marL="1371600" lvl="2" indent="-387350">
              <a:lnSpc>
                <a:spcPct val="115000"/>
              </a:lnSpc>
              <a:spcBef>
                <a:spcPts val="2900"/>
              </a:spcBef>
              <a:spcAft>
                <a:spcPts val="0"/>
              </a:spcAft>
              <a:buClr>
                <a:schemeClr val="dk2"/>
              </a:buClr>
              <a:buSzPts val="2500"/>
              <a:buChar char="■"/>
              <a:defRPr sz="2500">
                <a:solidFill>
                  <a:schemeClr val="dk2"/>
                </a:solidFill>
              </a:defRPr>
            </a:lvl3pPr>
            <a:lvl4pPr marL="1828800" lvl="3" indent="-387350">
              <a:lnSpc>
                <a:spcPct val="115000"/>
              </a:lnSpc>
              <a:spcBef>
                <a:spcPts val="2900"/>
              </a:spcBef>
              <a:spcAft>
                <a:spcPts val="0"/>
              </a:spcAft>
              <a:buClr>
                <a:schemeClr val="dk2"/>
              </a:buClr>
              <a:buSzPts val="2500"/>
              <a:buChar char="●"/>
              <a:defRPr sz="2500">
                <a:solidFill>
                  <a:schemeClr val="dk2"/>
                </a:solidFill>
              </a:defRPr>
            </a:lvl4pPr>
            <a:lvl5pPr marL="2286000" lvl="4" indent="-387350">
              <a:lnSpc>
                <a:spcPct val="115000"/>
              </a:lnSpc>
              <a:spcBef>
                <a:spcPts val="2900"/>
              </a:spcBef>
              <a:spcAft>
                <a:spcPts val="0"/>
              </a:spcAft>
              <a:buClr>
                <a:schemeClr val="dk2"/>
              </a:buClr>
              <a:buSzPts val="2500"/>
              <a:buChar char="○"/>
              <a:defRPr sz="2500">
                <a:solidFill>
                  <a:schemeClr val="dk2"/>
                </a:solidFill>
              </a:defRPr>
            </a:lvl5pPr>
            <a:lvl6pPr marL="2743200" lvl="5" indent="-387350">
              <a:lnSpc>
                <a:spcPct val="115000"/>
              </a:lnSpc>
              <a:spcBef>
                <a:spcPts val="2900"/>
              </a:spcBef>
              <a:spcAft>
                <a:spcPts val="0"/>
              </a:spcAft>
              <a:buClr>
                <a:schemeClr val="dk2"/>
              </a:buClr>
              <a:buSzPts val="2500"/>
              <a:buChar char="■"/>
              <a:defRPr sz="2500">
                <a:solidFill>
                  <a:schemeClr val="dk2"/>
                </a:solidFill>
              </a:defRPr>
            </a:lvl6pPr>
            <a:lvl7pPr marL="3200400" lvl="6" indent="-387350">
              <a:lnSpc>
                <a:spcPct val="115000"/>
              </a:lnSpc>
              <a:spcBef>
                <a:spcPts val="2900"/>
              </a:spcBef>
              <a:spcAft>
                <a:spcPts val="0"/>
              </a:spcAft>
              <a:buClr>
                <a:schemeClr val="dk2"/>
              </a:buClr>
              <a:buSzPts val="2500"/>
              <a:buChar char="●"/>
              <a:defRPr sz="2500">
                <a:solidFill>
                  <a:schemeClr val="dk2"/>
                </a:solidFill>
              </a:defRPr>
            </a:lvl7pPr>
            <a:lvl8pPr marL="3657600" lvl="7" indent="-387350">
              <a:lnSpc>
                <a:spcPct val="115000"/>
              </a:lnSpc>
              <a:spcBef>
                <a:spcPts val="2900"/>
              </a:spcBef>
              <a:spcAft>
                <a:spcPts val="0"/>
              </a:spcAft>
              <a:buClr>
                <a:schemeClr val="dk2"/>
              </a:buClr>
              <a:buSzPts val="2500"/>
              <a:buChar char="○"/>
              <a:defRPr sz="2500">
                <a:solidFill>
                  <a:schemeClr val="dk2"/>
                </a:solidFill>
              </a:defRPr>
            </a:lvl8pPr>
            <a:lvl9pPr marL="4114800" lvl="8" indent="-387350">
              <a:lnSpc>
                <a:spcPct val="115000"/>
              </a:lnSpc>
              <a:spcBef>
                <a:spcPts val="2900"/>
              </a:spcBef>
              <a:spcAft>
                <a:spcPts val="290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14120763" y="7772028"/>
            <a:ext cx="914400" cy="656100"/>
          </a:xfrm>
          <a:prstGeom prst="rect">
            <a:avLst/>
          </a:prstGeom>
          <a:noFill/>
          <a:ln>
            <a:noFill/>
          </a:ln>
        </p:spPr>
        <p:txBody>
          <a:bodyPr spcFirstLastPara="1" wrap="square" lIns="163650" tIns="163650" rIns="163650" bIns="163650" anchor="ctr" anchorCtr="0">
            <a:no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ladsz83@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Vladsz83/doc/blob/master/Discovery.pptx" TargetMode="External"/><Relationship Id="rId3" Type="http://schemas.openxmlformats.org/officeDocument/2006/relationships/hyperlink" Target="https://intl.gridgain.com/ru/resources/webinars/ustroystvo-seti-v-apache-ignite" TargetMode="External"/><Relationship Id="rId7" Type="http://schemas.openxmlformats.org/officeDocument/2006/relationships/hyperlink" Target="https://cwiki.apache.org/confluence/display/IGNITE/%28Partition+Map%29+Exchange+-+under+the+hood"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ignite.apache.org/docs/latest/clustering/network-configuration" TargetMode="External"/><Relationship Id="rId5" Type="http://schemas.openxmlformats.org/officeDocument/2006/relationships/hyperlink" Target="https://ignite.apache.org/docs/latest/clustering/tcp-ip-discovery" TargetMode="External"/><Relationship Id="rId4" Type="http://schemas.openxmlformats.org/officeDocument/2006/relationships/hyperlink" Target="https://cwiki.apache.org/confluence/display/IGNITE/TCP+Discovery+SPI+under+the+ho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92237" y="301336"/>
            <a:ext cx="14201100" cy="1819379"/>
          </a:xfrm>
          <a:prstGeom prst="rect">
            <a:avLst/>
          </a:prstGeom>
        </p:spPr>
        <p:txBody>
          <a:bodyPr spcFirstLastPara="1" wrap="square" lIns="163650" tIns="163650" rIns="163650" bIns="163650" anchor="b" anchorCtr="0">
            <a:noAutofit/>
          </a:bodyPr>
          <a:lstStyle/>
          <a:p>
            <a:pPr marL="0" lvl="0" indent="0" algn="l" rtl="0">
              <a:spcBef>
                <a:spcPts val="0"/>
              </a:spcBef>
              <a:spcAft>
                <a:spcPts val="0"/>
              </a:spcAft>
              <a:buNone/>
            </a:pPr>
            <a:r>
              <a:rPr lang="en" sz="3200" dirty="0"/>
              <a:t>Apache Ignite</a:t>
            </a:r>
            <a:br>
              <a:rPr lang="ru-RU" sz="3200" dirty="0"/>
            </a:br>
            <a:endParaRPr sz="3200" dirty="0"/>
          </a:p>
          <a:p>
            <a:pPr marL="0" lvl="0" indent="0" algn="l" rtl="0">
              <a:spcBef>
                <a:spcPts val="0"/>
              </a:spcBef>
              <a:spcAft>
                <a:spcPts val="0"/>
              </a:spcAft>
              <a:buNone/>
            </a:pPr>
            <a:r>
              <a:rPr lang="en" sz="4000" dirty="0"/>
              <a:t>	Deep dive into TCP Discovery</a:t>
            </a:r>
            <a:endParaRPr sz="4000" dirty="0"/>
          </a:p>
        </p:txBody>
      </p:sp>
      <p:sp>
        <p:nvSpPr>
          <p:cNvPr id="55" name="Google Shape;55;p13"/>
          <p:cNvSpPr txBox="1"/>
          <p:nvPr/>
        </p:nvSpPr>
        <p:spPr>
          <a:xfrm>
            <a:off x="1881798" y="2172503"/>
            <a:ext cx="4991400" cy="2783961"/>
          </a:xfrm>
          <a:prstGeom prst="rect">
            <a:avLst/>
          </a:prstGeom>
          <a:noFill/>
          <a:ln>
            <a:noFill/>
          </a:ln>
        </p:spPr>
        <p:txBody>
          <a:bodyPr spcFirstLastPara="1" wrap="square" lIns="163650" tIns="163650" rIns="163650" bIns="163650" anchor="t" anchorCtr="0">
            <a:noAutofit/>
          </a:bodyPr>
          <a:lstStyle/>
          <a:p>
            <a:pPr marL="812800" lvl="0" indent="-546100" algn="l" rtl="0">
              <a:spcBef>
                <a:spcPts val="0"/>
              </a:spcBef>
              <a:spcAft>
                <a:spcPts val="0"/>
              </a:spcAft>
              <a:buClr>
                <a:schemeClr val="dk1"/>
              </a:buClr>
              <a:buSzPts val="2200"/>
              <a:buChar char="●"/>
            </a:pPr>
            <a:r>
              <a:rPr lang="en" sz="2200" dirty="0">
                <a:solidFill>
                  <a:schemeClr val="dk1"/>
                </a:solidFill>
              </a:rPr>
              <a:t>Cluster assembling</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Failure processing</a:t>
            </a:r>
            <a:endParaRPr sz="2200" dirty="0"/>
          </a:p>
          <a:p>
            <a:pPr marL="812800" lvl="0" indent="-546100" algn="l" rtl="0">
              <a:spcBef>
                <a:spcPts val="0"/>
              </a:spcBef>
              <a:spcAft>
                <a:spcPts val="0"/>
              </a:spcAft>
              <a:buSzPts val="2200"/>
              <a:buChar char="●"/>
            </a:pPr>
            <a:endParaRPr lang="ru-RU" sz="2200" dirty="0"/>
          </a:p>
          <a:p>
            <a:pPr marL="812800" lvl="0" indent="-546100">
              <a:buSzPts val="2200"/>
              <a:buChar char="●"/>
            </a:pPr>
            <a:r>
              <a:rPr lang="en" sz="2200" dirty="0"/>
              <a:t>Delivery </a:t>
            </a:r>
            <a:r>
              <a:rPr lang="en-US" sz="2200" dirty="0"/>
              <a:t>guaranty</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Configuration</a:t>
            </a:r>
            <a:endParaRPr sz="2200" dirty="0"/>
          </a:p>
          <a:p>
            <a:pPr marL="0" lvl="0" indent="0" algn="l" rtl="0">
              <a:spcBef>
                <a:spcPts val="0"/>
              </a:spcBef>
              <a:spcAft>
                <a:spcPts val="0"/>
              </a:spcAft>
              <a:buNone/>
            </a:pPr>
            <a:endParaRPr sz="2200" dirty="0"/>
          </a:p>
          <a:p>
            <a:pPr marL="0" lvl="0" indent="0" algn="l" rtl="0">
              <a:spcBef>
                <a:spcPts val="0"/>
              </a:spcBef>
              <a:spcAft>
                <a:spcPts val="0"/>
              </a:spcAft>
              <a:buNone/>
            </a:pPr>
            <a:endParaRPr lang="en-US" sz="2200" dirty="0"/>
          </a:p>
          <a:p>
            <a:pPr marL="0" lvl="0" indent="0" algn="l" rtl="0">
              <a:spcBef>
                <a:spcPts val="0"/>
              </a:spcBef>
              <a:spcAft>
                <a:spcPts val="0"/>
              </a:spcAft>
              <a:buNone/>
            </a:pPr>
            <a:endParaRPr sz="2200" dirty="0"/>
          </a:p>
        </p:txBody>
      </p:sp>
      <p:sp>
        <p:nvSpPr>
          <p:cNvPr id="2" name="Rectangle 1">
            <a:extLst>
              <a:ext uri="{FF2B5EF4-FFF2-40B4-BE49-F238E27FC236}">
                <a16:creationId xmlns:a16="http://schemas.microsoft.com/office/drawing/2014/main" id="{65E78976-8E8B-3A41-BAC5-5FDFFB09CD3C}"/>
              </a:ext>
            </a:extLst>
          </p:cNvPr>
          <p:cNvSpPr/>
          <p:nvPr/>
        </p:nvSpPr>
        <p:spPr>
          <a:xfrm>
            <a:off x="720931" y="5423891"/>
            <a:ext cx="4827814" cy="1846659"/>
          </a:xfrm>
          <a:prstGeom prst="rect">
            <a:avLst/>
          </a:prstGeom>
        </p:spPr>
        <p:txBody>
          <a:bodyPr wrap="square">
            <a:spAutoFit/>
          </a:bodyPr>
          <a:lstStyle/>
          <a:p>
            <a:r>
              <a:rPr lang="en-US" sz="1800" dirty="0" err="1"/>
              <a:t>Steshin</a:t>
            </a:r>
            <a:r>
              <a:rPr lang="en-US" sz="1800" dirty="0"/>
              <a:t> Vladimir</a:t>
            </a:r>
          </a:p>
          <a:p>
            <a:endParaRPr lang="en-US" sz="1600" dirty="0"/>
          </a:p>
          <a:p>
            <a:r>
              <a:rPr lang="en-US" sz="1600" dirty="0">
                <a:hlinkClick r:id="rId3"/>
              </a:rPr>
              <a:t>vladsz83@gmail.com</a:t>
            </a:r>
            <a:endParaRPr lang="en-US" sz="1600" dirty="0"/>
          </a:p>
          <a:p>
            <a:endParaRPr lang="en-US" sz="1600" dirty="0"/>
          </a:p>
          <a:p>
            <a:r>
              <a:rPr lang="en-US" sz="1600" dirty="0"/>
              <a:t>Senior technology expert at Sberbank / </a:t>
            </a:r>
            <a:r>
              <a:rPr lang="en-US" sz="1600" dirty="0" err="1"/>
              <a:t>Sbertech</a:t>
            </a:r>
            <a:endParaRPr lang="en-US" sz="1600" dirty="0"/>
          </a:p>
          <a:p>
            <a:endParaRPr lang="en-US" sz="1600" dirty="0"/>
          </a:p>
          <a:p>
            <a:r>
              <a:rPr lang="en-US" sz="1600" dirty="0"/>
              <a:t>Apache Ignite contributor</a:t>
            </a:r>
          </a:p>
        </p:txBody>
      </p:sp>
      <p:sp>
        <p:nvSpPr>
          <p:cNvPr id="4" name="TextBox 3">
            <a:extLst>
              <a:ext uri="{FF2B5EF4-FFF2-40B4-BE49-F238E27FC236}">
                <a16:creationId xmlns:a16="http://schemas.microsoft.com/office/drawing/2014/main" id="{C9C56304-968E-2243-A7D6-1F7B158062C9}"/>
              </a:ext>
            </a:extLst>
          </p:cNvPr>
          <p:cNvSpPr txBox="1"/>
          <p:nvPr/>
        </p:nvSpPr>
        <p:spPr>
          <a:xfrm>
            <a:off x="752102" y="7830588"/>
            <a:ext cx="5809367" cy="338554"/>
          </a:xfrm>
          <a:prstGeom prst="rect">
            <a:avLst/>
          </a:prstGeom>
          <a:noFill/>
        </p:spPr>
        <p:txBody>
          <a:bodyPr wrap="square" rtlCol="0">
            <a:spAutoFit/>
          </a:bodyPr>
          <a:lstStyle/>
          <a:p>
            <a:r>
              <a:rPr lang="en-US" sz="1600" dirty="0"/>
              <a:t>Ignite v.2.9.1.              February,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#6: Hints.</a:t>
            </a:r>
            <a:endParaRPr sz="2400" b="1" dirty="0"/>
          </a:p>
        </p:txBody>
      </p:sp>
      <p:sp>
        <p:nvSpPr>
          <p:cNvPr id="245" name="Google Shape;245;p21"/>
          <p:cNvSpPr txBox="1"/>
          <p:nvPr/>
        </p:nvSpPr>
        <p:spPr>
          <a:xfrm>
            <a:off x="352550" y="931625"/>
            <a:ext cx="12888900" cy="62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As we can see, there are cycles, waits, </a:t>
            </a:r>
            <a:r>
              <a:rPr lang="en" sz="1800" dirty="0"/>
              <a:t>timeouts…</a:t>
            </a:r>
          </a:p>
          <a:p>
            <a:pPr marL="0" lvl="0" indent="0" algn="l" rtl="0">
              <a:spcBef>
                <a:spcPts val="0"/>
              </a:spcBef>
              <a:spcAft>
                <a:spcPts val="0"/>
              </a:spcAft>
              <a:buNone/>
            </a:pPr>
            <a:endParaRPr lang="en" sz="1800" u="sng" dirty="0"/>
          </a:p>
          <a:p>
            <a:pPr marL="0" lvl="0" indent="0" algn="l" rtl="0">
              <a:spcBef>
                <a:spcPts val="0"/>
              </a:spcBef>
              <a:spcAft>
                <a:spcPts val="0"/>
              </a:spcAft>
              <a:buNone/>
            </a:pPr>
            <a:endParaRPr lang="en" sz="1800" u="sng" dirty="0"/>
          </a:p>
          <a:p>
            <a:pPr marL="0" lvl="0" indent="0" algn="l" rtl="0">
              <a:spcBef>
                <a:spcPts val="0"/>
              </a:spcBef>
              <a:spcAft>
                <a:spcPts val="0"/>
              </a:spcAft>
              <a:buNone/>
            </a:pPr>
            <a:r>
              <a:rPr lang="en" sz="1800" u="sng" dirty="0"/>
              <a:t>G</a:t>
            </a:r>
            <a:r>
              <a:rPr lang="en-US" sz="1800" u="sng" dirty="0" err="1"/>
              <a:t>ood</a:t>
            </a:r>
            <a:r>
              <a:rPr lang="en" sz="1800" u="sng" dirty="0"/>
              <a:t> practices to start the cluster</a:t>
            </a:r>
            <a:r>
              <a:rPr lang="en" sz="1800" dirty="0"/>
              <a:t> are:</a:t>
            </a:r>
            <a:endParaRPr sz="1800" dirty="0"/>
          </a:p>
          <a:p>
            <a:pPr marL="0" lvl="0" indent="0" algn="l" rtl="0">
              <a:spcBef>
                <a:spcPts val="0"/>
              </a:spcBef>
              <a:spcAft>
                <a:spcPts val="0"/>
              </a:spcAft>
              <a:buNone/>
            </a:pPr>
            <a:endParaRPr sz="1800" dirty="0"/>
          </a:p>
          <a:p>
            <a:pPr marL="914400" lvl="0" indent="-330200" algn="l" rtl="0">
              <a:spcBef>
                <a:spcPts val="0"/>
              </a:spcBef>
              <a:spcAft>
                <a:spcPts val="0"/>
              </a:spcAft>
              <a:buClr>
                <a:schemeClr val="dk1"/>
              </a:buClr>
              <a:buSzPts val="1600"/>
              <a:buChar char="●"/>
            </a:pPr>
            <a:r>
              <a:rPr lang="en" sz="1800" dirty="0">
                <a:solidFill>
                  <a:schemeClr val="dk1"/>
                </a:solidFill>
              </a:rPr>
              <a:t>Start nodes one by one with small interval. This interval is often ‘by nature’, i.e. caused by for-cycle in the start script and some delay to </a:t>
            </a:r>
            <a:r>
              <a:rPr lang="en" sz="1800" dirty="0" err="1">
                <a:solidFill>
                  <a:schemeClr val="dk1"/>
                </a:solidFill>
              </a:rPr>
              <a:t>init</a:t>
            </a:r>
            <a:r>
              <a:rPr lang="en" sz="1800" dirty="0">
                <a:solidFill>
                  <a:schemeClr val="dk1"/>
                </a:solidFill>
              </a:rPr>
              <a:t> Ignite process. If not enough, an extra delay may be added.</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just one node and wait until completely started. Or just make other nodes waiting for some significant time before starting.</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few nodes. After, start the others.</a:t>
            </a:r>
            <a:endParaRPr sz="1800" dirty="0">
              <a:solidFill>
                <a:schemeClr val="dk1"/>
              </a:solidFill>
            </a:endParaRPr>
          </a:p>
          <a:p>
            <a:pPr marL="91440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Combine.</a:t>
            </a:r>
            <a:endParaRPr sz="1800" dirty="0">
              <a:solidFill>
                <a:schemeClr val="dk1"/>
              </a:solidFill>
            </a:endParaRPr>
          </a:p>
          <a:p>
            <a:pPr marL="0" lvl="0" indent="0" algn="l" rtl="0">
              <a:spcBef>
                <a:spcPts val="0"/>
              </a:spcBef>
              <a:spcAft>
                <a:spcPts val="0"/>
              </a:spcAft>
              <a:buNone/>
            </a:pPr>
            <a:r>
              <a:rPr lang="en" sz="1800" dirty="0">
                <a:solidFill>
                  <a:schemeClr val="dk1"/>
                </a:solidFill>
              </a:rPr>
              <a:t>		</a:t>
            </a:r>
            <a:endParaRPr sz="1800" dirty="0">
              <a:solidFill>
                <a:schemeClr val="dk1"/>
              </a:solidFill>
            </a:endParaRP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dirty="0">
                <a:solidFill>
                  <a:schemeClr val="dk1"/>
                </a:solidFill>
              </a:rPr>
              <a:t>This techniques can be considered as starting own internal management quorum.</a:t>
            </a:r>
            <a:endParaRPr sz="1800" dirty="0">
              <a:solidFill>
                <a:schemeClr val="dk1"/>
              </a:solidFill>
            </a:endParaRPr>
          </a:p>
          <a:p>
            <a:pPr marL="1371600" lvl="0" indent="0" algn="l" rtl="0">
              <a:spcBef>
                <a:spcPts val="0"/>
              </a:spcBef>
              <a:spcAft>
                <a:spcPts val="0"/>
              </a:spcAft>
              <a:buNone/>
            </a:pPr>
            <a:endParaRPr sz="1800" dirty="0"/>
          </a:p>
        </p:txBody>
      </p:sp>
      <p:sp>
        <p:nvSpPr>
          <p:cNvPr id="2" name="Slide Number Placeholder 1">
            <a:extLst>
              <a:ext uri="{FF2B5EF4-FFF2-40B4-BE49-F238E27FC236}">
                <a16:creationId xmlns:a16="http://schemas.microsoft.com/office/drawing/2014/main" id="{2A9FF458-27DD-5548-8D1A-6C6EF6E9DB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p:nvPr/>
        </p:nvSpPr>
        <p:spPr>
          <a:xfrm>
            <a:off x="-39325" y="-5350"/>
            <a:ext cx="62379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#1: Basics</a:t>
            </a:r>
            <a:endParaRPr sz="2400" b="1"/>
          </a:p>
        </p:txBody>
      </p:sp>
      <p:grpSp>
        <p:nvGrpSpPr>
          <p:cNvPr id="251" name="Google Shape;251;p22"/>
          <p:cNvGrpSpPr/>
          <p:nvPr/>
        </p:nvGrpSpPr>
        <p:grpSpPr>
          <a:xfrm>
            <a:off x="636668" y="831539"/>
            <a:ext cx="5158749" cy="1930255"/>
            <a:chOff x="53904" y="439797"/>
            <a:chExt cx="4560421" cy="1706378"/>
          </a:xfrm>
        </p:grpSpPr>
        <p:sp>
          <p:nvSpPr>
            <p:cNvPr id="252" name="Google Shape;252;p22"/>
            <p:cNvSpPr/>
            <p:nvPr/>
          </p:nvSpPr>
          <p:spPr>
            <a:xfrm>
              <a:off x="730139" y="43979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53" name="Google Shape;253;p22"/>
            <p:cNvSpPr/>
            <p:nvPr/>
          </p:nvSpPr>
          <p:spPr>
            <a:xfrm>
              <a:off x="1287576" y="96509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4" name="Google Shape;254;p22"/>
            <p:cNvSpPr/>
            <p:nvPr/>
          </p:nvSpPr>
          <p:spPr>
            <a:xfrm>
              <a:off x="149658" y="1545936"/>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5" name="Google Shape;255;p22"/>
            <p:cNvSpPr/>
            <p:nvPr/>
          </p:nvSpPr>
          <p:spPr>
            <a:xfrm>
              <a:off x="53904" y="84624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6" name="Google Shape;256;p22"/>
            <p:cNvSpPr/>
            <p:nvPr/>
          </p:nvSpPr>
          <p:spPr>
            <a:xfrm>
              <a:off x="964592" y="15631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57" name="Google Shape;257;p22"/>
            <p:cNvCxnSpPr>
              <a:stCxn id="252" idx="6"/>
              <a:endCxn id="253" idx="0"/>
            </p:cNvCxnSpPr>
            <p:nvPr/>
          </p:nvCxnSpPr>
          <p:spPr>
            <a:xfrm>
              <a:off x="1265339" y="702297"/>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58" name="Google Shape;258;p22"/>
            <p:cNvCxnSpPr>
              <a:stCxn id="253" idx="4"/>
              <a:endCxn id="256" idx="7"/>
            </p:cNvCxnSpPr>
            <p:nvPr/>
          </p:nvCxnSpPr>
          <p:spPr>
            <a:xfrm flipH="1">
              <a:off x="1421376" y="1490090"/>
              <a:ext cx="133800" cy="150000"/>
            </a:xfrm>
            <a:prstGeom prst="straightConnector1">
              <a:avLst/>
            </a:prstGeom>
            <a:noFill/>
            <a:ln w="9525" cap="flat" cmpd="sng">
              <a:solidFill>
                <a:srgbClr val="000000"/>
              </a:solidFill>
              <a:prstDash val="solid"/>
              <a:round/>
              <a:headEnd type="none" w="med" len="med"/>
              <a:tailEnd type="triangle" w="med" len="med"/>
            </a:ln>
          </p:spPr>
        </p:cxnSp>
        <p:cxnSp>
          <p:nvCxnSpPr>
            <p:cNvPr id="259" name="Google Shape;259;p22"/>
            <p:cNvCxnSpPr>
              <a:stCxn id="256" idx="2"/>
              <a:endCxn id="254" idx="6"/>
            </p:cNvCxnSpPr>
            <p:nvPr/>
          </p:nvCxnSpPr>
          <p:spPr>
            <a:xfrm rot="10800000">
              <a:off x="684992" y="1808579"/>
              <a:ext cx="279600" cy="17100"/>
            </a:xfrm>
            <a:prstGeom prst="straightConnector1">
              <a:avLst/>
            </a:prstGeom>
            <a:noFill/>
            <a:ln w="9525" cap="flat" cmpd="sng">
              <a:solidFill>
                <a:srgbClr val="000000"/>
              </a:solidFill>
              <a:prstDash val="solid"/>
              <a:round/>
              <a:headEnd type="none" w="med" len="med"/>
              <a:tailEnd type="triangle" w="med" len="med"/>
            </a:ln>
          </p:spPr>
        </p:cxnSp>
        <p:cxnSp>
          <p:nvCxnSpPr>
            <p:cNvPr id="260" name="Google Shape;260;p22"/>
            <p:cNvCxnSpPr>
              <a:stCxn id="254" idx="0"/>
              <a:endCxn id="255" idx="4"/>
            </p:cNvCxnSpPr>
            <p:nvPr/>
          </p:nvCxnSpPr>
          <p:spPr>
            <a:xfrm rot="10800000">
              <a:off x="321558" y="1371336"/>
              <a:ext cx="95700" cy="174600"/>
            </a:xfrm>
            <a:prstGeom prst="straightConnector1">
              <a:avLst/>
            </a:prstGeom>
            <a:noFill/>
            <a:ln w="9525" cap="flat" cmpd="sng">
              <a:solidFill>
                <a:srgbClr val="000000"/>
              </a:solidFill>
              <a:prstDash val="solid"/>
              <a:round/>
              <a:headEnd type="none" w="med" len="med"/>
              <a:tailEnd type="triangle" w="med" len="med"/>
            </a:ln>
          </p:spPr>
        </p:cxnSp>
        <p:cxnSp>
          <p:nvCxnSpPr>
            <p:cNvPr id="261" name="Google Shape;261;p22"/>
            <p:cNvCxnSpPr>
              <a:stCxn id="255" idx="7"/>
              <a:endCxn id="252" idx="2"/>
            </p:cNvCxnSpPr>
            <p:nvPr/>
          </p:nvCxnSpPr>
          <p:spPr>
            <a:xfrm rot="10800000" flipH="1">
              <a:off x="510726" y="702334"/>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62" name="Google Shape;262;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263" name="Google Shape;263;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sp>
          <p:nvSpPr>
            <p:cNvPr id="264" name="Google Shape;264;p22"/>
            <p:cNvSpPr/>
            <p:nvPr/>
          </p:nvSpPr>
          <p:spPr>
            <a:xfrm>
              <a:off x="3521689" y="491134"/>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65" name="Google Shape;265;p22"/>
            <p:cNvSpPr/>
            <p:nvPr/>
          </p:nvSpPr>
          <p:spPr>
            <a:xfrm>
              <a:off x="4079126" y="101642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6" name="Google Shape;266;p22"/>
            <p:cNvSpPr/>
            <p:nvPr/>
          </p:nvSpPr>
          <p:spPr>
            <a:xfrm>
              <a:off x="3474608" y="1521073"/>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7" name="Google Shape;267;p22"/>
            <p:cNvSpPr/>
            <p:nvPr/>
          </p:nvSpPr>
          <p:spPr>
            <a:xfrm>
              <a:off x="2845454" y="89758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68" name="Google Shape;268;p22"/>
            <p:cNvCxnSpPr>
              <a:stCxn id="264" idx="6"/>
              <a:endCxn id="265" idx="0"/>
            </p:cNvCxnSpPr>
            <p:nvPr/>
          </p:nvCxnSpPr>
          <p:spPr>
            <a:xfrm>
              <a:off x="4056889" y="753634"/>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69" name="Google Shape;269;p22"/>
            <p:cNvCxnSpPr>
              <a:stCxn id="265" idx="4"/>
              <a:endCxn id="266" idx="6"/>
            </p:cNvCxnSpPr>
            <p:nvPr/>
          </p:nvCxnSpPr>
          <p:spPr>
            <a:xfrm flipH="1">
              <a:off x="4009826" y="1541427"/>
              <a:ext cx="336900" cy="242100"/>
            </a:xfrm>
            <a:prstGeom prst="straightConnector1">
              <a:avLst/>
            </a:prstGeom>
            <a:noFill/>
            <a:ln w="9525" cap="flat" cmpd="sng">
              <a:solidFill>
                <a:srgbClr val="000000"/>
              </a:solidFill>
              <a:prstDash val="solid"/>
              <a:round/>
              <a:headEnd type="none" w="med" len="med"/>
              <a:tailEnd type="triangle" w="med" len="med"/>
            </a:ln>
          </p:spPr>
        </p:cxnSp>
        <p:cxnSp>
          <p:nvCxnSpPr>
            <p:cNvPr id="270" name="Google Shape;270;p22"/>
            <p:cNvCxnSpPr>
              <a:stCxn id="266" idx="2"/>
              <a:endCxn id="267" idx="4"/>
            </p:cNvCxnSpPr>
            <p:nvPr/>
          </p:nvCxnSpPr>
          <p:spPr>
            <a:xfrm rot="10800000">
              <a:off x="3113108" y="1422673"/>
              <a:ext cx="361500" cy="360900"/>
            </a:xfrm>
            <a:prstGeom prst="straightConnector1">
              <a:avLst/>
            </a:prstGeom>
            <a:noFill/>
            <a:ln w="9525" cap="flat" cmpd="sng">
              <a:solidFill>
                <a:srgbClr val="000000"/>
              </a:solidFill>
              <a:prstDash val="solid"/>
              <a:round/>
              <a:headEnd type="none" w="med" len="med"/>
              <a:tailEnd type="triangle" w="med" len="med"/>
            </a:ln>
          </p:spPr>
        </p:cxnSp>
        <p:cxnSp>
          <p:nvCxnSpPr>
            <p:cNvPr id="271" name="Google Shape;271;p22"/>
            <p:cNvCxnSpPr>
              <a:stCxn id="267" idx="7"/>
              <a:endCxn id="264" idx="2"/>
            </p:cNvCxnSpPr>
            <p:nvPr/>
          </p:nvCxnSpPr>
          <p:spPr>
            <a:xfrm rot="10800000" flipH="1">
              <a:off x="3302276" y="753671"/>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72" name="Google Shape;272;p22"/>
            <p:cNvCxnSpPr/>
            <p:nvPr/>
          </p:nvCxnSpPr>
          <p:spPr>
            <a:xfrm rot="10800000" flipH="1">
              <a:off x="1955078" y="1143373"/>
              <a:ext cx="784500" cy="5400"/>
            </a:xfrm>
            <a:prstGeom prst="straightConnector1">
              <a:avLst/>
            </a:prstGeom>
            <a:noFill/>
            <a:ln w="38100" cap="flat" cmpd="sng">
              <a:solidFill>
                <a:srgbClr val="000000"/>
              </a:solidFill>
              <a:prstDash val="solid"/>
              <a:round/>
              <a:headEnd type="none" w="med" len="med"/>
              <a:tailEnd type="triangle" w="med" len="med"/>
            </a:ln>
          </p:spPr>
        </p:cxnSp>
      </p:grpSp>
      <p:sp>
        <p:nvSpPr>
          <p:cNvPr id="273" name="Google Shape;273;p22"/>
          <p:cNvSpPr txBox="1"/>
          <p:nvPr/>
        </p:nvSpPr>
        <p:spPr>
          <a:xfrm>
            <a:off x="633600" y="3958373"/>
            <a:ext cx="54116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a)	Determine failed node(s) - </a:t>
            </a:r>
            <a:r>
              <a:rPr lang="en" sz="1500" i="1" u="sng" dirty="0"/>
              <a:t>Failure Detection</a:t>
            </a:r>
            <a:r>
              <a:rPr lang="en" sz="1500" dirty="0"/>
              <a:t>.</a:t>
            </a:r>
            <a:endParaRPr sz="1500" dirty="0"/>
          </a:p>
        </p:txBody>
      </p:sp>
      <p:grpSp>
        <p:nvGrpSpPr>
          <p:cNvPr id="274" name="Google Shape;274;p22"/>
          <p:cNvGrpSpPr/>
          <p:nvPr/>
        </p:nvGrpSpPr>
        <p:grpSpPr>
          <a:xfrm>
            <a:off x="1341495" y="6913433"/>
            <a:ext cx="3352062" cy="1116403"/>
            <a:chOff x="1417751" y="5920775"/>
            <a:chExt cx="2392450" cy="796804"/>
          </a:xfrm>
        </p:grpSpPr>
        <p:cxnSp>
          <p:nvCxnSpPr>
            <p:cNvPr id="275" name="Google Shape;275;p22"/>
            <p:cNvCxnSpPr>
              <a:stCxn id="276" idx="6"/>
              <a:endCxn id="277" idx="2"/>
            </p:cNvCxnSpPr>
            <p:nvPr/>
          </p:nvCxnSpPr>
          <p:spPr>
            <a:xfrm>
              <a:off x="2863817" y="6455079"/>
              <a:ext cx="411300" cy="0"/>
            </a:xfrm>
            <a:prstGeom prst="straightConnector1">
              <a:avLst/>
            </a:prstGeom>
            <a:noFill/>
            <a:ln w="9525" cap="flat" cmpd="sng">
              <a:solidFill>
                <a:srgbClr val="C00000"/>
              </a:solidFill>
              <a:prstDash val="solid"/>
              <a:round/>
              <a:headEnd type="none" w="med" len="med"/>
              <a:tailEnd type="triangle" w="med" len="med"/>
            </a:ln>
          </p:spPr>
        </p:cxnSp>
        <p:sp>
          <p:nvSpPr>
            <p:cNvPr id="278" name="Google Shape;278;p22"/>
            <p:cNvSpPr/>
            <p:nvPr/>
          </p:nvSpPr>
          <p:spPr>
            <a:xfrm>
              <a:off x="141775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7" name="Google Shape;277;p22"/>
            <p:cNvSpPr/>
            <p:nvPr/>
          </p:nvSpPr>
          <p:spPr>
            <a:xfrm>
              <a:off x="327500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6" name="Google Shape;276;p22"/>
            <p:cNvSpPr/>
            <p:nvPr/>
          </p:nvSpPr>
          <p:spPr>
            <a:xfrm>
              <a:off x="2328617" y="61925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9" name="Google Shape;279;p22"/>
            <p:cNvSpPr/>
            <p:nvPr/>
          </p:nvSpPr>
          <p:spPr>
            <a:xfrm>
              <a:off x="1641775" y="5920775"/>
              <a:ext cx="1908900" cy="581100"/>
            </a:xfrm>
            <a:prstGeom prst="arc">
              <a:avLst>
                <a:gd name="adj1" fmla="val 10907414"/>
                <a:gd name="adj2" fmla="val 21493558"/>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2"/>
            <p:cNvCxnSpPr>
              <a:stCxn id="278" idx="6"/>
              <a:endCxn id="276" idx="2"/>
            </p:cNvCxnSpPr>
            <p:nvPr/>
          </p:nvCxnSpPr>
          <p:spPr>
            <a:xfrm>
              <a:off x="1952951" y="6455065"/>
              <a:ext cx="375600" cy="0"/>
            </a:xfrm>
            <a:prstGeom prst="straightConnector1">
              <a:avLst/>
            </a:prstGeom>
            <a:noFill/>
            <a:ln w="9525" cap="flat" cmpd="sng">
              <a:solidFill>
                <a:srgbClr val="C00000"/>
              </a:solidFill>
              <a:prstDash val="solid"/>
              <a:round/>
              <a:headEnd type="none" w="med" len="med"/>
              <a:tailEnd type="triangle" w="med" len="med"/>
            </a:ln>
          </p:spPr>
        </p:cxnSp>
        <p:grpSp>
          <p:nvGrpSpPr>
            <p:cNvPr id="281" name="Google Shape;281;p22"/>
            <p:cNvGrpSpPr/>
            <p:nvPr/>
          </p:nvGrpSpPr>
          <p:grpSpPr>
            <a:xfrm>
              <a:off x="2045725" y="6410638"/>
              <a:ext cx="95150" cy="88875"/>
              <a:chOff x="6298775" y="3244075"/>
              <a:chExt cx="95150" cy="88875"/>
            </a:xfrm>
          </p:grpSpPr>
          <p:cxnSp>
            <p:nvCxnSpPr>
              <p:cNvPr id="282" name="Google Shape;282;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3" name="Google Shape;283;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nvGrpSpPr>
            <p:cNvPr id="284" name="Google Shape;284;p22"/>
            <p:cNvGrpSpPr/>
            <p:nvPr/>
          </p:nvGrpSpPr>
          <p:grpSpPr>
            <a:xfrm>
              <a:off x="2949225" y="6410650"/>
              <a:ext cx="95150" cy="88875"/>
              <a:chOff x="6298775" y="3244075"/>
              <a:chExt cx="95150" cy="88875"/>
            </a:xfrm>
          </p:grpSpPr>
          <p:cxnSp>
            <p:nvCxnSpPr>
              <p:cNvPr id="285" name="Google Shape;285;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6" name="Google Shape;286;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sp>
        <p:nvSpPr>
          <p:cNvPr id="287" name="Google Shape;287;p22"/>
          <p:cNvSpPr txBox="1"/>
          <p:nvPr/>
        </p:nvSpPr>
        <p:spPr>
          <a:xfrm>
            <a:off x="7918625" y="4003148"/>
            <a:ext cx="49314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	Notify the cluster and update topology.</a:t>
            </a:r>
            <a:endParaRPr sz="1600" dirty="0"/>
          </a:p>
        </p:txBody>
      </p:sp>
      <p:sp>
        <p:nvSpPr>
          <p:cNvPr id="288" name="Google Shape;288;p22"/>
          <p:cNvSpPr txBox="1"/>
          <p:nvPr/>
        </p:nvSpPr>
        <p:spPr>
          <a:xfrm>
            <a:off x="633600" y="6338873"/>
            <a:ext cx="6211700" cy="4280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b)	Establish connection to other node - </a:t>
            </a:r>
            <a:r>
              <a:rPr lang="en" sz="1500" i="1" u="sng" dirty="0"/>
              <a:t>Connection Recovery</a:t>
            </a:r>
            <a:r>
              <a:rPr lang="en" sz="1500" dirty="0"/>
              <a:t>.</a:t>
            </a:r>
            <a:endParaRPr sz="1500" dirty="0"/>
          </a:p>
        </p:txBody>
      </p:sp>
      <p:sp>
        <p:nvSpPr>
          <p:cNvPr id="289" name="Google Shape;289;p22"/>
          <p:cNvSpPr txBox="1"/>
          <p:nvPr/>
        </p:nvSpPr>
        <p:spPr>
          <a:xfrm>
            <a:off x="302525" y="3380759"/>
            <a:ext cx="43245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Steps of node failure processing:</a:t>
            </a:r>
            <a:endParaRPr sz="1800" dirty="0"/>
          </a:p>
        </p:txBody>
      </p:sp>
      <p:grpSp>
        <p:nvGrpSpPr>
          <p:cNvPr id="290" name="Google Shape;290;p22"/>
          <p:cNvGrpSpPr/>
          <p:nvPr/>
        </p:nvGrpSpPr>
        <p:grpSpPr>
          <a:xfrm>
            <a:off x="8510881" y="4650430"/>
            <a:ext cx="3136096" cy="2599618"/>
            <a:chOff x="7443954" y="4191009"/>
            <a:chExt cx="2611237" cy="2164545"/>
          </a:xfrm>
        </p:grpSpPr>
        <p:sp>
          <p:nvSpPr>
            <p:cNvPr id="291" name="Google Shape;291;p22"/>
            <p:cNvSpPr/>
            <p:nvPr/>
          </p:nvSpPr>
          <p:spPr>
            <a:xfrm>
              <a:off x="8424989" y="419100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1</a:t>
              </a:r>
              <a:endParaRPr/>
            </a:p>
          </p:txBody>
        </p:sp>
        <p:sp>
          <p:nvSpPr>
            <p:cNvPr id="292" name="Google Shape;292;p22"/>
            <p:cNvSpPr/>
            <p:nvPr/>
          </p:nvSpPr>
          <p:spPr>
            <a:xfrm>
              <a:off x="9439626" y="494490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2</a:t>
              </a:r>
              <a:endParaRPr/>
            </a:p>
          </p:txBody>
        </p:sp>
        <p:sp>
          <p:nvSpPr>
            <p:cNvPr id="293" name="Google Shape;293;p22"/>
            <p:cNvSpPr/>
            <p:nvPr/>
          </p:nvSpPr>
          <p:spPr>
            <a:xfrm>
              <a:off x="8454108" y="5830548"/>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4</a:t>
              </a:r>
              <a:endParaRPr/>
            </a:p>
          </p:txBody>
        </p:sp>
        <p:sp>
          <p:nvSpPr>
            <p:cNvPr id="294" name="Google Shape;294;p22"/>
            <p:cNvSpPr/>
            <p:nvPr/>
          </p:nvSpPr>
          <p:spPr>
            <a:xfrm>
              <a:off x="7443954" y="490226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5</a:t>
              </a:r>
              <a:endParaRPr/>
            </a:p>
          </p:txBody>
        </p:sp>
        <p:cxnSp>
          <p:nvCxnSpPr>
            <p:cNvPr id="295" name="Google Shape;295;p22"/>
            <p:cNvCxnSpPr>
              <a:stCxn id="291" idx="6"/>
              <a:endCxn id="292" idx="0"/>
            </p:cNvCxnSpPr>
            <p:nvPr/>
          </p:nvCxnSpPr>
          <p:spPr>
            <a:xfrm>
              <a:off x="8960189" y="4453509"/>
              <a:ext cx="747000" cy="491400"/>
            </a:xfrm>
            <a:prstGeom prst="straightConnector1">
              <a:avLst/>
            </a:prstGeom>
            <a:noFill/>
            <a:ln w="9525" cap="flat" cmpd="sng">
              <a:solidFill>
                <a:srgbClr val="000000"/>
              </a:solidFill>
              <a:prstDash val="solid"/>
              <a:round/>
              <a:headEnd type="none" w="med" len="med"/>
              <a:tailEnd type="triangle" w="med" len="med"/>
            </a:ln>
          </p:spPr>
        </p:cxnSp>
        <p:cxnSp>
          <p:nvCxnSpPr>
            <p:cNvPr id="296" name="Google Shape;296;p22"/>
            <p:cNvCxnSpPr>
              <a:stCxn id="292" idx="4"/>
              <a:endCxn id="293" idx="6"/>
            </p:cNvCxnSpPr>
            <p:nvPr/>
          </p:nvCxnSpPr>
          <p:spPr>
            <a:xfrm flipH="1">
              <a:off x="8989326" y="5469902"/>
              <a:ext cx="717900" cy="623100"/>
            </a:xfrm>
            <a:prstGeom prst="straightConnector1">
              <a:avLst/>
            </a:prstGeom>
            <a:noFill/>
            <a:ln w="9525" cap="flat" cmpd="sng">
              <a:solidFill>
                <a:srgbClr val="000000"/>
              </a:solidFill>
              <a:prstDash val="solid"/>
              <a:round/>
              <a:headEnd type="none" w="med" len="med"/>
              <a:tailEnd type="triangle" w="med" len="med"/>
            </a:ln>
          </p:spPr>
        </p:cxnSp>
        <p:cxnSp>
          <p:nvCxnSpPr>
            <p:cNvPr id="297" name="Google Shape;297;p22"/>
            <p:cNvCxnSpPr>
              <a:stCxn id="293" idx="2"/>
              <a:endCxn id="294" idx="4"/>
            </p:cNvCxnSpPr>
            <p:nvPr/>
          </p:nvCxnSpPr>
          <p:spPr>
            <a:xfrm rot="10800000">
              <a:off x="7711608" y="5427348"/>
              <a:ext cx="742500" cy="665700"/>
            </a:xfrm>
            <a:prstGeom prst="straightConnector1">
              <a:avLst/>
            </a:prstGeom>
            <a:noFill/>
            <a:ln w="9525" cap="flat" cmpd="sng">
              <a:solidFill>
                <a:srgbClr val="000000"/>
              </a:solidFill>
              <a:prstDash val="solid"/>
              <a:round/>
              <a:headEnd type="none" w="med" len="med"/>
              <a:tailEnd type="triangle" w="med" len="med"/>
            </a:ln>
          </p:spPr>
        </p:cxnSp>
        <p:cxnSp>
          <p:nvCxnSpPr>
            <p:cNvPr id="298" name="Google Shape;298;p22"/>
            <p:cNvCxnSpPr>
              <a:stCxn id="294" idx="7"/>
              <a:endCxn id="291" idx="2"/>
            </p:cNvCxnSpPr>
            <p:nvPr/>
          </p:nvCxnSpPr>
          <p:spPr>
            <a:xfrm rot="10800000" flipH="1">
              <a:off x="7900776" y="4453546"/>
              <a:ext cx="524100" cy="525600"/>
            </a:xfrm>
            <a:prstGeom prst="straightConnector1">
              <a:avLst/>
            </a:prstGeom>
            <a:noFill/>
            <a:ln w="9525" cap="flat" cmpd="sng">
              <a:solidFill>
                <a:srgbClr val="000000"/>
              </a:solidFill>
              <a:prstDash val="solid"/>
              <a:round/>
              <a:headEnd type="none" w="med" len="med"/>
              <a:tailEnd type="triangle" w="med" len="med"/>
            </a:ln>
          </p:spPr>
        </p:cxnSp>
        <p:sp>
          <p:nvSpPr>
            <p:cNvPr id="299" name="Google Shape;299;p22"/>
            <p:cNvSpPr/>
            <p:nvPr/>
          </p:nvSpPr>
          <p:spPr>
            <a:xfrm>
              <a:off x="8267425" y="5113825"/>
              <a:ext cx="1005000" cy="3609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Node Failed</a:t>
              </a:r>
              <a:endParaRPr/>
            </a:p>
            <a:p>
              <a:pPr marL="0" lvl="0" indent="0" algn="l" rtl="0">
                <a:spcBef>
                  <a:spcPts val="0"/>
                </a:spcBef>
                <a:spcAft>
                  <a:spcPts val="0"/>
                </a:spcAft>
                <a:buNone/>
              </a:pPr>
              <a:r>
                <a:rPr lang="en"/>
                <a:t>Message: 3</a:t>
              </a:r>
              <a:endParaRPr/>
            </a:p>
          </p:txBody>
        </p:sp>
        <p:sp>
          <p:nvSpPr>
            <p:cNvPr id="300" name="Google Shape;300;p22"/>
            <p:cNvSpPr/>
            <p:nvPr/>
          </p:nvSpPr>
          <p:spPr>
            <a:xfrm>
              <a:off x="8161375" y="4700500"/>
              <a:ext cx="1217100" cy="1080900"/>
            </a:xfrm>
            <a:prstGeom prst="arc">
              <a:avLst>
                <a:gd name="adj1" fmla="val 19032119"/>
                <a:gd name="adj2" fmla="val 12490012"/>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9519992" y="5830554"/>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3</a:t>
              </a:r>
              <a:endParaRPr/>
            </a:p>
          </p:txBody>
        </p:sp>
      </p:grpSp>
      <p:grpSp>
        <p:nvGrpSpPr>
          <p:cNvPr id="302" name="Google Shape;302;p22"/>
          <p:cNvGrpSpPr/>
          <p:nvPr/>
        </p:nvGrpSpPr>
        <p:grpSpPr>
          <a:xfrm>
            <a:off x="1256138" y="4622100"/>
            <a:ext cx="4238612" cy="729613"/>
            <a:chOff x="1484676" y="4239140"/>
            <a:chExt cx="3049800" cy="525015"/>
          </a:xfrm>
        </p:grpSpPr>
        <p:sp>
          <p:nvSpPr>
            <p:cNvPr id="303" name="Google Shape;303;p22"/>
            <p:cNvSpPr/>
            <p:nvPr/>
          </p:nvSpPr>
          <p:spPr>
            <a:xfrm>
              <a:off x="14846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304" name="Google Shape;304;p22"/>
            <p:cNvSpPr/>
            <p:nvPr/>
          </p:nvSpPr>
          <p:spPr>
            <a:xfrm>
              <a:off x="2320992"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5" name="Google Shape;305;p22"/>
            <p:cNvCxnSpPr>
              <a:stCxn id="306" idx="6"/>
              <a:endCxn id="304" idx="2"/>
            </p:cNvCxnSpPr>
            <p:nvPr/>
          </p:nvCxnSpPr>
          <p:spPr>
            <a:xfrm>
              <a:off x="2017992" y="4501654"/>
              <a:ext cx="303000" cy="0"/>
            </a:xfrm>
            <a:prstGeom prst="straightConnector1">
              <a:avLst/>
            </a:prstGeom>
            <a:noFill/>
            <a:ln w="9525" cap="flat" cmpd="sng">
              <a:solidFill>
                <a:srgbClr val="CC0000"/>
              </a:solidFill>
              <a:prstDash val="dash"/>
              <a:round/>
              <a:headEnd type="none" w="med" len="med"/>
              <a:tailEnd type="triangle" w="med" len="med"/>
            </a:ln>
          </p:spPr>
        </p:cxnSp>
        <p:sp>
          <p:nvSpPr>
            <p:cNvPr id="307" name="Google Shape;307;p22"/>
            <p:cNvSpPr/>
            <p:nvPr/>
          </p:nvSpPr>
          <p:spPr>
            <a:xfrm>
              <a:off x="39992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8" name="Google Shape;308;p22"/>
            <p:cNvCxnSpPr/>
            <p:nvPr/>
          </p:nvCxnSpPr>
          <p:spPr>
            <a:xfrm>
              <a:off x="2856192"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09" name="Google Shape;309;p22"/>
            <p:cNvGrpSpPr/>
            <p:nvPr/>
          </p:nvGrpSpPr>
          <p:grpSpPr>
            <a:xfrm>
              <a:off x="2117513" y="4457238"/>
              <a:ext cx="103975" cy="88800"/>
              <a:chOff x="2875100" y="4740613"/>
              <a:chExt cx="103975" cy="88800"/>
            </a:xfrm>
          </p:grpSpPr>
          <p:cxnSp>
            <p:nvCxnSpPr>
              <p:cNvPr id="310" name="Google Shape;310;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1" name="Google Shape;311;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312" name="Google Shape;312;p22"/>
            <p:cNvGrpSpPr/>
            <p:nvPr/>
          </p:nvGrpSpPr>
          <p:grpSpPr>
            <a:xfrm>
              <a:off x="2956638" y="4457238"/>
              <a:ext cx="103975" cy="88800"/>
              <a:chOff x="2875100" y="4740613"/>
              <a:chExt cx="103975" cy="88800"/>
            </a:xfrm>
          </p:grpSpPr>
          <p:cxnSp>
            <p:nvCxnSpPr>
              <p:cNvPr id="313" name="Google Shape;313;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4" name="Google Shape;314;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sp>
          <p:nvSpPr>
            <p:cNvPr id="315" name="Google Shape;315;p22"/>
            <p:cNvSpPr/>
            <p:nvPr/>
          </p:nvSpPr>
          <p:spPr>
            <a:xfrm>
              <a:off x="3161029"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16" name="Google Shape;316;p22"/>
            <p:cNvCxnSpPr/>
            <p:nvPr/>
          </p:nvCxnSpPr>
          <p:spPr>
            <a:xfrm>
              <a:off x="3696229"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17" name="Google Shape;317;p22"/>
            <p:cNvGrpSpPr/>
            <p:nvPr/>
          </p:nvGrpSpPr>
          <p:grpSpPr>
            <a:xfrm>
              <a:off x="3796675" y="4457238"/>
              <a:ext cx="103975" cy="88800"/>
              <a:chOff x="2875100" y="4740613"/>
              <a:chExt cx="103975" cy="88800"/>
            </a:xfrm>
          </p:grpSpPr>
          <p:cxnSp>
            <p:nvCxnSpPr>
              <p:cNvPr id="318" name="Google Shape;318;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9" name="Google Shape;319;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grpSp>
        <p:nvGrpSpPr>
          <p:cNvPr id="320" name="Google Shape;320;p22"/>
          <p:cNvGrpSpPr/>
          <p:nvPr/>
        </p:nvGrpSpPr>
        <p:grpSpPr>
          <a:xfrm>
            <a:off x="10853784" y="6559871"/>
            <a:ext cx="862653" cy="803265"/>
            <a:chOff x="855450" y="1436075"/>
            <a:chExt cx="762600" cy="710100"/>
          </a:xfrm>
        </p:grpSpPr>
        <p:cxnSp>
          <p:nvCxnSpPr>
            <p:cNvPr id="321" name="Google Shape;321;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322" name="Google Shape;322;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grpSp>
      <p:sp>
        <p:nvSpPr>
          <p:cNvPr id="3" name="Slide Number Placeholder 2">
            <a:extLst>
              <a:ext uri="{FF2B5EF4-FFF2-40B4-BE49-F238E27FC236}">
                <a16:creationId xmlns:a16="http://schemas.microsoft.com/office/drawing/2014/main" id="{45588DD5-9986-C84D-B7BE-6DBA126728CE}"/>
              </a:ext>
            </a:extLst>
          </p:cNvPr>
          <p:cNvSpPr>
            <a:spLocks noGrp="1"/>
          </p:cNvSpPr>
          <p:nvPr>
            <p:ph type="sldNum" idx="12"/>
          </p:nvPr>
        </p:nvSpPr>
        <p:spPr>
          <a:xfrm>
            <a:off x="14120763" y="7772028"/>
            <a:ext cx="914400" cy="656100"/>
          </a:xfrm>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#2: Failure detection.</a:t>
            </a:r>
            <a:endParaRPr sz="2400" b="1" dirty="0"/>
          </a:p>
        </p:txBody>
      </p:sp>
      <p:grpSp>
        <p:nvGrpSpPr>
          <p:cNvPr id="328" name="Google Shape;328;p23"/>
          <p:cNvGrpSpPr/>
          <p:nvPr/>
        </p:nvGrpSpPr>
        <p:grpSpPr>
          <a:xfrm>
            <a:off x="1135506" y="4050927"/>
            <a:ext cx="3672126" cy="838062"/>
            <a:chOff x="1396900" y="2455738"/>
            <a:chExt cx="3672126" cy="838062"/>
          </a:xfrm>
        </p:grpSpPr>
        <p:cxnSp>
          <p:nvCxnSpPr>
            <p:cNvPr id="329" name="Google Shape;329;p23"/>
            <p:cNvCxnSpPr/>
            <p:nvPr/>
          </p:nvCxnSpPr>
          <p:spPr>
            <a:xfrm rot="10800000">
              <a:off x="2670638" y="3103963"/>
              <a:ext cx="1747500" cy="0"/>
            </a:xfrm>
            <a:prstGeom prst="straightConnector1">
              <a:avLst/>
            </a:prstGeom>
            <a:noFill/>
            <a:ln w="9525" cap="flat" cmpd="sng">
              <a:solidFill>
                <a:srgbClr val="000000"/>
              </a:solidFill>
              <a:prstDash val="solid"/>
              <a:round/>
              <a:headEnd type="none" w="med" len="med"/>
              <a:tailEnd type="triangle" w="med" len="med"/>
            </a:ln>
          </p:spPr>
        </p:cxnSp>
        <p:sp>
          <p:nvSpPr>
            <p:cNvPr id="330" name="Google Shape;330;p23"/>
            <p:cNvSpPr/>
            <p:nvPr/>
          </p:nvSpPr>
          <p:spPr>
            <a:xfrm>
              <a:off x="1396900" y="2493700"/>
              <a:ext cx="829800" cy="800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31" name="Google Shape;331;p23"/>
            <p:cNvGrpSpPr/>
            <p:nvPr/>
          </p:nvGrpSpPr>
          <p:grpSpPr>
            <a:xfrm>
              <a:off x="1945463" y="2455738"/>
              <a:ext cx="2022900" cy="226200"/>
              <a:chOff x="483250" y="2074675"/>
              <a:chExt cx="2022900" cy="226200"/>
            </a:xfrm>
          </p:grpSpPr>
          <p:sp>
            <p:nvSpPr>
              <p:cNvPr id="332" name="Google Shape;332;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3" name="Google Shape;333;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4" name="Google Shape;334;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grpSp>
        <p:sp>
          <p:nvSpPr>
            <p:cNvPr id="335" name="Google Shape;335;p23"/>
            <p:cNvSpPr/>
            <p:nvPr/>
          </p:nvSpPr>
          <p:spPr>
            <a:xfrm>
              <a:off x="4306426" y="2506999"/>
              <a:ext cx="762600" cy="748851"/>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500"/>
                <a:t>N</a:t>
              </a:r>
              <a:endParaRPr sz="1500"/>
            </a:p>
          </p:txBody>
        </p:sp>
        <p:cxnSp>
          <p:nvCxnSpPr>
            <p:cNvPr id="336" name="Google Shape;336;p23"/>
            <p:cNvCxnSpPr>
              <a:stCxn id="334" idx="3"/>
            </p:cNvCxnSpPr>
            <p:nvPr/>
          </p:nvCxnSpPr>
          <p:spPr>
            <a:xfrm>
              <a:off x="3968363" y="2568838"/>
              <a:ext cx="249000" cy="0"/>
            </a:xfrm>
            <a:prstGeom prst="straightConnector1">
              <a:avLst/>
            </a:prstGeom>
            <a:noFill/>
            <a:ln w="9525" cap="flat" cmpd="sng">
              <a:solidFill>
                <a:srgbClr val="000000"/>
              </a:solidFill>
              <a:prstDash val="solid"/>
              <a:round/>
              <a:headEnd type="none" w="med" len="med"/>
              <a:tailEnd type="stealth" w="med" len="med"/>
            </a:ln>
          </p:spPr>
        </p:cxnSp>
        <p:sp>
          <p:nvSpPr>
            <p:cNvPr id="337" name="Google Shape;337;p23"/>
            <p:cNvSpPr txBox="1"/>
            <p:nvPr/>
          </p:nvSpPr>
          <p:spPr>
            <a:xfrm>
              <a:off x="2938679" y="2874700"/>
              <a:ext cx="12555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Responses</a:t>
              </a:r>
              <a:endParaRPr/>
            </a:p>
          </p:txBody>
        </p:sp>
      </p:grpSp>
      <p:sp>
        <p:nvSpPr>
          <p:cNvPr id="338" name="Google Shape;338;p23"/>
          <p:cNvSpPr txBox="1"/>
          <p:nvPr/>
        </p:nvSpPr>
        <p:spPr>
          <a:xfrm>
            <a:off x="174132" y="748954"/>
            <a:ext cx="7419594" cy="2982558"/>
          </a:xfrm>
          <a:prstGeom prst="rect">
            <a:avLst/>
          </a:prstGeom>
          <a:noFill/>
          <a:ln>
            <a:noFill/>
          </a:ln>
        </p:spPr>
        <p:txBody>
          <a:bodyPr spcFirstLastPara="1" wrap="square" lIns="91425" tIns="91425" rIns="91425" bIns="91425" anchor="t" anchorCtr="0">
            <a:noAutofit/>
          </a:bodyPr>
          <a:lstStyle/>
          <a:p>
            <a:r>
              <a:rPr lang="en-US" sz="1600" dirty="0"/>
              <a:t>	Mainly, every node is monitored by its </a:t>
            </a:r>
            <a:r>
              <a:rPr lang="en-US" sz="1600" u="sng" dirty="0"/>
              <a:t>previous </a:t>
            </a:r>
            <a:r>
              <a:rPr lang="en-US" sz="1600" dirty="0"/>
              <a:t>node in the ring. Not by Coordinator or other node.</a:t>
            </a:r>
          </a:p>
          <a:p>
            <a:endParaRPr lang="en-US" sz="1600" dirty="0"/>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	Let’s consider the failed node has some position/order N in the ring. So, its previous node can be named ‘N-1’ and the next ‘N+1’.</a:t>
            </a:r>
          </a:p>
          <a:p>
            <a:pPr marL="0" lvl="0" indent="0" algn="l" rtl="0">
              <a:spcBef>
                <a:spcPts val="0"/>
              </a:spcBef>
              <a:spcAft>
                <a:spcPts val="0"/>
              </a:spcAft>
              <a:buNone/>
            </a:pPr>
            <a:endParaRPr lang="en" sz="1600" dirty="0">
              <a:solidFill>
                <a:schemeClr val="dk1"/>
              </a:solidFill>
            </a:endParaRPr>
          </a:p>
          <a:p>
            <a:r>
              <a:rPr lang="en-US" sz="1600" dirty="0"/>
              <a:t>	</a:t>
            </a:r>
          </a:p>
          <a:p>
            <a:endParaRPr sz="1600" dirty="0">
              <a:solidFill>
                <a:schemeClr val="dk1"/>
              </a:solidFill>
            </a:endParaRPr>
          </a:p>
          <a:p>
            <a:pPr marL="0" lvl="0" indent="0" algn="l" rtl="0">
              <a:spcBef>
                <a:spcPts val="0"/>
              </a:spcBef>
              <a:spcAft>
                <a:spcPts val="0"/>
              </a:spcAft>
              <a:buNone/>
            </a:pPr>
            <a:r>
              <a:rPr lang="en-US" sz="1500" dirty="0"/>
              <a:t>	</a:t>
            </a:r>
          </a:p>
          <a:p>
            <a:pPr marL="0" lvl="0" indent="0" algn="l" rtl="0">
              <a:spcBef>
                <a:spcPts val="0"/>
              </a:spcBef>
              <a:spcAft>
                <a:spcPts val="0"/>
              </a:spcAft>
              <a:buNone/>
            </a:pPr>
            <a:r>
              <a:rPr lang="en-US" sz="1500" dirty="0"/>
              <a:t>	</a:t>
            </a:r>
            <a:r>
              <a:rPr lang="en-US" sz="1600" dirty="0"/>
              <a:t>Nodes resends messages. If there is no response, perhaps next node failed…</a:t>
            </a:r>
            <a:endParaRPr sz="1600" dirty="0"/>
          </a:p>
          <a:p>
            <a:pPr marL="0" lvl="0" indent="0" algn="l" rtl="0">
              <a:spcBef>
                <a:spcPts val="0"/>
              </a:spcBef>
              <a:spcAft>
                <a:spcPts val="0"/>
              </a:spcAft>
              <a:buNone/>
            </a:pPr>
            <a:endParaRPr sz="1500" dirty="0"/>
          </a:p>
        </p:txBody>
      </p:sp>
      <p:sp>
        <p:nvSpPr>
          <p:cNvPr id="339" name="Google Shape;339;p23"/>
          <p:cNvSpPr txBox="1"/>
          <p:nvPr/>
        </p:nvSpPr>
        <p:spPr>
          <a:xfrm>
            <a:off x="635900" y="5849325"/>
            <a:ext cx="5115000" cy="6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340" name="Google Shape;340;p23"/>
          <p:cNvSpPr txBox="1"/>
          <p:nvPr/>
        </p:nvSpPr>
        <p:spPr>
          <a:xfrm>
            <a:off x="451350" y="7551975"/>
            <a:ext cx="64329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Ping interval = </a:t>
            </a:r>
            <a:r>
              <a:rPr lang="en" i="1" dirty="0"/>
              <a:t>min( </a:t>
            </a:r>
            <a:r>
              <a:rPr lang="en" i="1" u="sng" dirty="0" err="1"/>
              <a:t>failureDetectionTimeout</a:t>
            </a:r>
            <a:r>
              <a:rPr lang="en" i="1" dirty="0"/>
              <a:t> / 3, 500ms )</a:t>
            </a:r>
            <a:endParaRPr i="1" dirty="0"/>
          </a:p>
        </p:txBody>
      </p:sp>
      <p:sp>
        <p:nvSpPr>
          <p:cNvPr id="341" name="Google Shape;341;p23"/>
          <p:cNvSpPr txBox="1"/>
          <p:nvPr/>
        </p:nvSpPr>
        <p:spPr>
          <a:xfrm>
            <a:off x="8457125" y="7004050"/>
            <a:ext cx="6653700" cy="11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If ‘N’ doesn’t respond, ‘N-1’ </a:t>
            </a:r>
            <a:r>
              <a:rPr lang="en" sz="1600" u="sng" dirty="0"/>
              <a:t>takes next IP of ‘N’</a:t>
            </a:r>
            <a:r>
              <a:rPr lang="en" sz="1600" dirty="0"/>
              <a:t> (if available) and retries to send the message.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Otherwise N begins the </a:t>
            </a:r>
            <a:r>
              <a:rPr lang="en" sz="1600" i="1" u="sng" dirty="0"/>
              <a:t>connection recovery</a:t>
            </a:r>
            <a:r>
              <a:rPr lang="en" sz="1600" dirty="0"/>
              <a:t>.</a:t>
            </a:r>
            <a:endParaRPr sz="1600" dirty="0"/>
          </a:p>
        </p:txBody>
      </p:sp>
      <p:grpSp>
        <p:nvGrpSpPr>
          <p:cNvPr id="342" name="Google Shape;342;p23"/>
          <p:cNvGrpSpPr/>
          <p:nvPr/>
        </p:nvGrpSpPr>
        <p:grpSpPr>
          <a:xfrm>
            <a:off x="8405854" y="2874850"/>
            <a:ext cx="6161946" cy="3337175"/>
            <a:chOff x="7351754" y="3293950"/>
            <a:chExt cx="6161946" cy="3337175"/>
          </a:xfrm>
        </p:grpSpPr>
        <p:sp>
          <p:nvSpPr>
            <p:cNvPr id="343" name="Google Shape;343;p23"/>
            <p:cNvSpPr txBox="1"/>
            <p:nvPr/>
          </p:nvSpPr>
          <p:spPr>
            <a:xfrm>
              <a:off x="7351754" y="4239550"/>
              <a:ext cx="17475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Time of previous</a:t>
              </a:r>
              <a:endParaRPr/>
            </a:p>
            <a:p>
              <a:pPr marL="0" lvl="0" indent="0" algn="l" rtl="0">
                <a:spcBef>
                  <a:spcPts val="0"/>
                </a:spcBef>
                <a:spcAft>
                  <a:spcPts val="0"/>
                </a:spcAft>
                <a:buNone/>
              </a:pPr>
              <a:r>
                <a:rPr lang="en"/>
                <a:t>sent message</a:t>
              </a:r>
              <a:endParaRPr/>
            </a:p>
          </p:txBody>
        </p:sp>
        <p:cxnSp>
          <p:nvCxnSpPr>
            <p:cNvPr id="344" name="Google Shape;344;p23"/>
            <p:cNvCxnSpPr/>
            <p:nvPr/>
          </p:nvCxnSpPr>
          <p:spPr>
            <a:xfrm>
              <a:off x="8276863" y="4869963"/>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345" name="Google Shape;345;p23"/>
            <p:cNvCxnSpPr/>
            <p:nvPr/>
          </p:nvCxnSpPr>
          <p:spPr>
            <a:xfrm flipH="1">
              <a:off x="12052700" y="4113100"/>
              <a:ext cx="13200" cy="831900"/>
            </a:xfrm>
            <a:prstGeom prst="straightConnector1">
              <a:avLst/>
            </a:prstGeom>
            <a:noFill/>
            <a:ln w="9525" cap="flat" cmpd="sng">
              <a:solidFill>
                <a:srgbClr val="000000"/>
              </a:solidFill>
              <a:prstDash val="solid"/>
              <a:round/>
              <a:headEnd type="none" w="med" len="med"/>
              <a:tailEnd type="triangle" w="med" len="med"/>
            </a:ln>
          </p:spPr>
        </p:cxnSp>
        <p:sp>
          <p:nvSpPr>
            <p:cNvPr id="346" name="Google Shape;346;p23"/>
            <p:cNvSpPr/>
            <p:nvPr/>
          </p:nvSpPr>
          <p:spPr>
            <a:xfrm>
              <a:off x="8817875" y="3293950"/>
              <a:ext cx="8067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347" name="Google Shape;347;p23"/>
            <p:cNvSpPr txBox="1"/>
            <p:nvPr/>
          </p:nvSpPr>
          <p:spPr>
            <a:xfrm>
              <a:off x="12005900" y="4523250"/>
              <a:ext cx="15078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Response time</a:t>
              </a:r>
              <a:endParaRPr/>
            </a:p>
          </p:txBody>
        </p:sp>
        <p:sp>
          <p:nvSpPr>
            <p:cNvPr id="348" name="Google Shape;348;p23"/>
            <p:cNvSpPr/>
            <p:nvPr/>
          </p:nvSpPr>
          <p:spPr>
            <a:xfrm>
              <a:off x="9452002" y="3425100"/>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sp>
          <p:nvSpPr>
            <p:cNvPr id="349" name="Google Shape;349;p23"/>
            <p:cNvSpPr/>
            <p:nvPr/>
          </p:nvSpPr>
          <p:spPr>
            <a:xfrm>
              <a:off x="12277151" y="3308576"/>
              <a:ext cx="7626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350" name="Google Shape;350;p23"/>
            <p:cNvCxnSpPr/>
            <p:nvPr/>
          </p:nvCxnSpPr>
          <p:spPr>
            <a:xfrm>
              <a:off x="9596650" y="5174000"/>
              <a:ext cx="2457600" cy="0"/>
            </a:xfrm>
            <a:prstGeom prst="straightConnector1">
              <a:avLst/>
            </a:prstGeom>
            <a:noFill/>
            <a:ln w="28575" cap="flat" cmpd="sng">
              <a:solidFill>
                <a:srgbClr val="000000"/>
              </a:solidFill>
              <a:prstDash val="solid"/>
              <a:round/>
              <a:headEnd type="oval" w="med" len="med"/>
              <a:tailEnd type="oval" w="med" len="med"/>
            </a:ln>
          </p:spPr>
        </p:cxnSp>
        <p:cxnSp>
          <p:nvCxnSpPr>
            <p:cNvPr id="351" name="Google Shape;351;p23"/>
            <p:cNvCxnSpPr/>
            <p:nvPr/>
          </p:nvCxnSpPr>
          <p:spPr>
            <a:xfrm rot="10800000" flipH="1">
              <a:off x="8758450" y="5165525"/>
              <a:ext cx="3286200" cy="9600"/>
            </a:xfrm>
            <a:prstGeom prst="straightConnector1">
              <a:avLst/>
            </a:prstGeom>
            <a:noFill/>
            <a:ln w="28575" cap="flat" cmpd="sng">
              <a:solidFill>
                <a:srgbClr val="000000"/>
              </a:solidFill>
              <a:prstDash val="solid"/>
              <a:round/>
              <a:headEnd type="oval" w="med" len="med"/>
              <a:tailEnd type="none" w="med" len="med"/>
            </a:ln>
          </p:spPr>
        </p:cxnSp>
        <p:sp>
          <p:nvSpPr>
            <p:cNvPr id="352" name="Google Shape;352;p23"/>
            <p:cNvSpPr txBox="1"/>
            <p:nvPr/>
          </p:nvSpPr>
          <p:spPr>
            <a:xfrm>
              <a:off x="9604575" y="4432651"/>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Time of current message</a:t>
              </a:r>
              <a:endParaRPr dirty="0"/>
            </a:p>
          </p:txBody>
        </p:sp>
        <p:cxnSp>
          <p:nvCxnSpPr>
            <p:cNvPr id="353" name="Google Shape;353;p23"/>
            <p:cNvCxnSpPr/>
            <p:nvPr/>
          </p:nvCxnSpPr>
          <p:spPr>
            <a:xfrm>
              <a:off x="9597250" y="3960700"/>
              <a:ext cx="0" cy="1060800"/>
            </a:xfrm>
            <a:prstGeom prst="straightConnector1">
              <a:avLst/>
            </a:prstGeom>
            <a:noFill/>
            <a:ln w="9525" cap="flat" cmpd="sng">
              <a:solidFill>
                <a:srgbClr val="000000"/>
              </a:solidFill>
              <a:prstDash val="solid"/>
              <a:round/>
              <a:headEnd type="none" w="med" len="med"/>
              <a:tailEnd type="triangle" w="med" len="med"/>
            </a:ln>
          </p:spPr>
        </p:cxnSp>
        <p:sp>
          <p:nvSpPr>
            <p:cNvPr id="354" name="Google Shape;354;p23"/>
            <p:cNvSpPr txBox="1"/>
            <p:nvPr/>
          </p:nvSpPr>
          <p:spPr>
            <a:xfrm>
              <a:off x="11459152" y="3570600"/>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RES_OK</a:t>
              </a:r>
              <a:endParaRPr/>
            </a:p>
          </p:txBody>
        </p:sp>
        <p:cxnSp>
          <p:nvCxnSpPr>
            <p:cNvPr id="355" name="Google Shape;355;p23"/>
            <p:cNvCxnSpPr/>
            <p:nvPr/>
          </p:nvCxnSpPr>
          <p:spPr>
            <a:xfrm rot="10800000">
              <a:off x="10871738" y="3763425"/>
              <a:ext cx="663600" cy="9000"/>
            </a:xfrm>
            <a:prstGeom prst="straightConnector1">
              <a:avLst/>
            </a:prstGeom>
            <a:noFill/>
            <a:ln w="19050" cap="flat" cmpd="sng">
              <a:solidFill>
                <a:srgbClr val="000000"/>
              </a:solidFill>
              <a:prstDash val="solid"/>
              <a:round/>
              <a:headEnd type="none" w="med" len="med"/>
              <a:tailEnd type="stealth" w="med" len="med"/>
            </a:ln>
          </p:spPr>
        </p:cxnSp>
        <p:sp>
          <p:nvSpPr>
            <p:cNvPr id="356" name="Google Shape;356;p23"/>
            <p:cNvSpPr/>
            <p:nvPr/>
          </p:nvSpPr>
          <p:spPr>
            <a:xfrm rot="10800000">
              <a:off x="8758449" y="5785023"/>
              <a:ext cx="3307450" cy="561900"/>
            </a:xfrm>
            <a:prstGeom prst="arc">
              <a:avLst>
                <a:gd name="adj1" fmla="val 10762971"/>
                <a:gd name="adj2" fmla="val 21494356"/>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txBox="1"/>
            <p:nvPr/>
          </p:nvSpPr>
          <p:spPr>
            <a:xfrm>
              <a:off x="9138153" y="6321525"/>
              <a:ext cx="26133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t>failureDetectionTimeout</a:t>
              </a:r>
              <a:endParaRPr sz="1600" i="1" dirty="0"/>
            </a:p>
          </p:txBody>
        </p:sp>
        <p:sp>
          <p:nvSpPr>
            <p:cNvPr id="358" name="Google Shape;358;p23"/>
            <p:cNvSpPr/>
            <p:nvPr/>
          </p:nvSpPr>
          <p:spPr>
            <a:xfrm rot="10800000">
              <a:off x="9604575" y="5037699"/>
              <a:ext cx="2448125" cy="509451"/>
            </a:xfrm>
            <a:prstGeom prst="arc">
              <a:avLst>
                <a:gd name="adj1" fmla="val 10817868"/>
                <a:gd name="adj2" fmla="val 21578278"/>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txBox="1"/>
            <p:nvPr/>
          </p:nvSpPr>
          <p:spPr>
            <a:xfrm>
              <a:off x="9690600" y="5483325"/>
              <a:ext cx="2409900" cy="59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Timeout to send msg.</a:t>
              </a:r>
              <a:endParaRPr dirty="0"/>
            </a:p>
            <a:p>
              <a:pPr marL="0" lvl="0" indent="0" algn="ctr" rtl="0">
                <a:spcBef>
                  <a:spcPts val="0"/>
                </a:spcBef>
                <a:spcAft>
                  <a:spcPts val="0"/>
                </a:spcAft>
                <a:buNone/>
              </a:pPr>
              <a:r>
                <a:rPr lang="en" dirty="0"/>
                <a:t>and get response.</a:t>
              </a:r>
              <a:endParaRPr dirty="0"/>
            </a:p>
          </p:txBody>
        </p:sp>
        <p:cxnSp>
          <p:nvCxnSpPr>
            <p:cNvPr id="360" name="Google Shape;360;p23"/>
            <p:cNvCxnSpPr>
              <a:stCxn id="348" idx="3"/>
              <a:endCxn id="354" idx="0"/>
            </p:cNvCxnSpPr>
            <p:nvPr/>
          </p:nvCxnSpPr>
          <p:spPr>
            <a:xfrm>
              <a:off x="9998902" y="3538200"/>
              <a:ext cx="1943400" cy="32400"/>
            </a:xfrm>
            <a:prstGeom prst="straightConnector1">
              <a:avLst/>
            </a:prstGeom>
            <a:noFill/>
            <a:ln w="19050" cap="flat" cmpd="sng">
              <a:solidFill>
                <a:srgbClr val="000000"/>
              </a:solidFill>
              <a:prstDash val="solid"/>
              <a:round/>
              <a:headEnd type="none" w="med" len="med"/>
              <a:tailEnd type="stealth" w="med" len="med"/>
            </a:ln>
          </p:spPr>
        </p:cxnSp>
      </p:grpSp>
      <p:sp>
        <p:nvSpPr>
          <p:cNvPr id="361" name="Google Shape;361;p23"/>
          <p:cNvSpPr/>
          <p:nvPr/>
        </p:nvSpPr>
        <p:spPr>
          <a:xfrm>
            <a:off x="1102626" y="6555201"/>
            <a:ext cx="828300" cy="838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62" name="Google Shape;362;p23"/>
          <p:cNvGrpSpPr/>
          <p:nvPr/>
        </p:nvGrpSpPr>
        <p:grpSpPr>
          <a:xfrm>
            <a:off x="1716863" y="6640388"/>
            <a:ext cx="2022900" cy="226200"/>
            <a:chOff x="483250" y="2074675"/>
            <a:chExt cx="2022900" cy="226200"/>
          </a:xfrm>
        </p:grpSpPr>
        <p:sp>
          <p:nvSpPr>
            <p:cNvPr id="363" name="Google Shape;363;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4" name="Google Shape;364;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5" name="Google Shape;365;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grpSp>
      <p:cxnSp>
        <p:nvCxnSpPr>
          <p:cNvPr id="366" name="Google Shape;366;p23"/>
          <p:cNvCxnSpPr>
            <a:stCxn id="365" idx="3"/>
          </p:cNvCxnSpPr>
          <p:nvPr/>
        </p:nvCxnSpPr>
        <p:spPr>
          <a:xfrm>
            <a:off x="3739763" y="6753488"/>
            <a:ext cx="249000" cy="0"/>
          </a:xfrm>
          <a:prstGeom prst="straightConnector1">
            <a:avLst/>
          </a:prstGeom>
          <a:noFill/>
          <a:ln w="9525" cap="flat" cmpd="sng">
            <a:solidFill>
              <a:srgbClr val="000000"/>
            </a:solidFill>
            <a:prstDash val="solid"/>
            <a:round/>
            <a:headEnd type="none" w="med" len="med"/>
            <a:tailEnd type="triangle" w="med" len="med"/>
          </a:ln>
        </p:spPr>
      </p:cxnSp>
      <p:sp>
        <p:nvSpPr>
          <p:cNvPr id="367" name="Google Shape;367;p23"/>
          <p:cNvSpPr txBox="1"/>
          <p:nvPr/>
        </p:nvSpPr>
        <p:spPr>
          <a:xfrm>
            <a:off x="8454050" y="1395635"/>
            <a:ext cx="6112850" cy="1266739"/>
          </a:xfrm>
          <a:prstGeom prst="rect">
            <a:avLst/>
          </a:prstGeom>
          <a:noFill/>
          <a:ln>
            <a:noFill/>
          </a:ln>
        </p:spPr>
        <p:txBody>
          <a:bodyPr spcFirstLastPara="1" wrap="square" lIns="91425" tIns="91425" rIns="91425" bIns="91425" anchor="t" anchorCtr="0">
            <a:noAutofit/>
          </a:bodyPr>
          <a:lstStyle/>
          <a:p>
            <a:r>
              <a:rPr lang="en-US" sz="1600" dirty="0"/>
              <a:t>Basically, ‘N’ is supposed to response to each message from ‘N-1’ within configured timeout: </a:t>
            </a:r>
            <a:r>
              <a:rPr lang="en-US" sz="1600" i="1" dirty="0" err="1"/>
              <a:t>failureDetectionTimeout</a:t>
            </a:r>
            <a:r>
              <a:rPr lang="en-US" sz="1600" dirty="0"/>
              <a:t>. </a:t>
            </a:r>
          </a:p>
          <a:p>
            <a:pPr marL="0" lvl="0" indent="0" algn="l" rtl="0">
              <a:spcBef>
                <a:spcPts val="0"/>
              </a:spcBef>
              <a:spcAft>
                <a:spcPts val="0"/>
              </a:spcAft>
              <a:buNone/>
            </a:pPr>
            <a:endParaRPr lang="en" sz="1600" u="sng" dirty="0"/>
          </a:p>
          <a:p>
            <a:pPr marL="0" lvl="0" indent="0" algn="l" rtl="0">
              <a:spcBef>
                <a:spcPts val="0"/>
              </a:spcBef>
              <a:spcAft>
                <a:spcPts val="0"/>
              </a:spcAft>
              <a:buNone/>
            </a:pPr>
            <a:r>
              <a:rPr lang="en" sz="1600" u="sng" dirty="0"/>
              <a:t>Every message checks connection</a:t>
            </a:r>
            <a:r>
              <a:rPr lang="en" sz="1600" dirty="0"/>
              <a:t>:</a:t>
            </a:r>
            <a:endParaRPr sz="1600" dirty="0"/>
          </a:p>
        </p:txBody>
      </p:sp>
      <p:sp>
        <p:nvSpPr>
          <p:cNvPr id="368" name="Google Shape;368;p23"/>
          <p:cNvSpPr txBox="1"/>
          <p:nvPr/>
        </p:nvSpPr>
        <p:spPr>
          <a:xfrm>
            <a:off x="8509306" y="770900"/>
            <a:ext cx="4896000" cy="4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t>Failure Detection Timeout</a:t>
            </a:r>
            <a:r>
              <a:rPr lang="en" sz="1800" b="1" dirty="0"/>
              <a:t>:</a:t>
            </a:r>
            <a:endParaRPr sz="1800" b="1" dirty="0"/>
          </a:p>
        </p:txBody>
      </p:sp>
      <p:sp>
        <p:nvSpPr>
          <p:cNvPr id="2" name="Rectangle 1">
            <a:extLst>
              <a:ext uri="{FF2B5EF4-FFF2-40B4-BE49-F238E27FC236}">
                <a16:creationId xmlns:a16="http://schemas.microsoft.com/office/drawing/2014/main" id="{5B0AF139-AE99-1241-93EB-0CF4EB080EBC}"/>
              </a:ext>
            </a:extLst>
          </p:cNvPr>
          <p:cNvSpPr/>
          <p:nvPr/>
        </p:nvSpPr>
        <p:spPr>
          <a:xfrm>
            <a:off x="205527" y="5485778"/>
            <a:ext cx="7620000" cy="830997"/>
          </a:xfrm>
          <a:prstGeom prst="rect">
            <a:avLst/>
          </a:prstGeom>
        </p:spPr>
        <p:txBody>
          <a:bodyPr anchor="t">
            <a:spAutoFit/>
          </a:bodyPr>
          <a:lstStyle/>
          <a:p>
            <a:endParaRPr lang="en-US" sz="1600" dirty="0"/>
          </a:p>
          <a:p>
            <a:endParaRPr lang="en-US" sz="1600" dirty="0"/>
          </a:p>
          <a:p>
            <a:r>
              <a:rPr lang="en-US" sz="1600" dirty="0"/>
              <a:t>If the message queue is empty, node keeps sending ping. </a:t>
            </a:r>
            <a:r>
              <a:rPr lang="en-US" sz="1600" u="sng" dirty="0"/>
              <a:t>Ping is a message</a:t>
            </a:r>
            <a:r>
              <a:rPr lang="en-US" sz="1600" dirty="0"/>
              <a:t> too.</a:t>
            </a:r>
          </a:p>
        </p:txBody>
      </p:sp>
      <p:sp>
        <p:nvSpPr>
          <p:cNvPr id="3" name="Slide Number Placeholder 2">
            <a:extLst>
              <a:ext uri="{FF2B5EF4-FFF2-40B4-BE49-F238E27FC236}">
                <a16:creationId xmlns:a16="http://schemas.microsoft.com/office/drawing/2014/main" id="{4EF41D6D-54D5-DC4A-93AC-9386D19871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4"/>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#3: Connection recovery.</a:t>
            </a:r>
            <a:endParaRPr sz="2400" b="1"/>
          </a:p>
        </p:txBody>
      </p:sp>
      <p:sp>
        <p:nvSpPr>
          <p:cNvPr id="374" name="Google Shape;374;p24"/>
          <p:cNvSpPr txBox="1"/>
          <p:nvPr/>
        </p:nvSpPr>
        <p:spPr>
          <a:xfrm>
            <a:off x="353924" y="4122400"/>
            <a:ext cx="7024775" cy="16377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	N-1 asks N+1 to establish new connection, sends </a:t>
            </a:r>
            <a:r>
              <a:rPr lang="en" sz="1600" i="1" dirty="0" err="1"/>
              <a:t>HandshakeRequest</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	</a:t>
            </a:r>
            <a:r>
              <a:rPr lang="en" sz="1600" u="sng" dirty="0"/>
              <a:t>N+1 pings N</a:t>
            </a:r>
            <a:r>
              <a:rPr lang="en" sz="1600" dirty="0"/>
              <a:t>.</a:t>
            </a:r>
            <a:endParaRPr sz="1600" dirty="0"/>
          </a:p>
          <a:p>
            <a:pPr marL="0" lvl="0" indent="0" algn="l" rtl="0">
              <a:spcBef>
                <a:spcPts val="0"/>
              </a:spcBef>
              <a:spcAft>
                <a:spcPts val="0"/>
              </a:spcAft>
              <a:buNone/>
            </a:pPr>
            <a:endParaRPr lang="en-US" sz="1600" dirty="0">
              <a:solidFill>
                <a:schemeClr val="dk1"/>
              </a:solidFill>
            </a:endParaRPr>
          </a:p>
          <a:p>
            <a:r>
              <a:rPr lang="en-US" sz="1600" dirty="0"/>
              <a:t>c)	</a:t>
            </a:r>
            <a:r>
              <a:rPr lang="en-US" sz="1600" i="1" dirty="0" err="1"/>
              <a:t>HandshakeResponse</a:t>
            </a:r>
            <a:r>
              <a:rPr lang="en-US" sz="1600" dirty="0"/>
              <a:t>: OK (</a:t>
            </a:r>
            <a:r>
              <a:rPr lang="en" sz="1600" dirty="0"/>
              <a:t>N+1 confirmed N failed</a:t>
            </a:r>
            <a:r>
              <a:rPr lang="en-US" sz="1600" dirty="0"/>
              <a:t>)</a:t>
            </a:r>
          </a:p>
          <a:p>
            <a:pPr marL="0" lvl="0" indent="0" algn="l" rtl="0">
              <a:spcBef>
                <a:spcPts val="0"/>
              </a:spcBef>
              <a:spcAft>
                <a:spcPts val="0"/>
              </a:spcAft>
              <a:buNone/>
            </a:pPr>
            <a:endParaRPr sz="1600" dirty="0">
              <a:solidFill>
                <a:schemeClr val="dk1"/>
              </a:solidFill>
            </a:endParaRPr>
          </a:p>
        </p:txBody>
      </p:sp>
      <p:grpSp>
        <p:nvGrpSpPr>
          <p:cNvPr id="375" name="Google Shape;375;p24"/>
          <p:cNvGrpSpPr/>
          <p:nvPr/>
        </p:nvGrpSpPr>
        <p:grpSpPr>
          <a:xfrm>
            <a:off x="721625" y="1107050"/>
            <a:ext cx="4282175" cy="2894925"/>
            <a:chOff x="416825" y="789550"/>
            <a:chExt cx="4282175" cy="2894925"/>
          </a:xfrm>
        </p:grpSpPr>
        <p:sp>
          <p:nvSpPr>
            <p:cNvPr id="376" name="Google Shape;376;p24"/>
            <p:cNvSpPr/>
            <p:nvPr/>
          </p:nvSpPr>
          <p:spPr>
            <a:xfrm rot="10800000">
              <a:off x="822725" y="2084050"/>
              <a:ext cx="2946900" cy="790800"/>
            </a:xfrm>
            <a:prstGeom prst="arc">
              <a:avLst>
                <a:gd name="adj1" fmla="val 10837047"/>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416825" y="1449526"/>
              <a:ext cx="773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sp>
          <p:nvSpPr>
            <p:cNvPr id="378" name="Google Shape;378;p24"/>
            <p:cNvSpPr/>
            <p:nvPr/>
          </p:nvSpPr>
          <p:spPr>
            <a:xfrm>
              <a:off x="2088326" y="1471301"/>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cxnSp>
          <p:nvCxnSpPr>
            <p:cNvPr id="379" name="Google Shape;379;p24"/>
            <p:cNvCxnSpPr>
              <a:stCxn id="378" idx="6"/>
              <a:endCxn id="380" idx="2"/>
            </p:cNvCxnSpPr>
            <p:nvPr/>
          </p:nvCxnSpPr>
          <p:spPr>
            <a:xfrm>
              <a:off x="2862026" y="1838051"/>
              <a:ext cx="739200" cy="3900"/>
            </a:xfrm>
            <a:prstGeom prst="straightConnector1">
              <a:avLst/>
            </a:prstGeom>
            <a:noFill/>
            <a:ln w="9525" cap="flat" cmpd="sng">
              <a:solidFill>
                <a:srgbClr val="000000"/>
              </a:solidFill>
              <a:prstDash val="solid"/>
              <a:round/>
              <a:headEnd type="none" w="med" len="med"/>
              <a:tailEnd type="triangle" w="med" len="med"/>
            </a:ln>
          </p:spPr>
        </p:cxnSp>
        <p:sp>
          <p:nvSpPr>
            <p:cNvPr id="380" name="Google Shape;380;p24"/>
            <p:cNvSpPr/>
            <p:nvPr/>
          </p:nvSpPr>
          <p:spPr>
            <a:xfrm>
              <a:off x="3601100" y="1449525"/>
              <a:ext cx="812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cxnSp>
          <p:nvCxnSpPr>
            <p:cNvPr id="381" name="Google Shape;381;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382" name="Google Shape;382;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sp>
          <p:nvSpPr>
            <p:cNvPr id="383" name="Google Shape;383;p24"/>
            <p:cNvSpPr txBox="1"/>
            <p:nvPr/>
          </p:nvSpPr>
          <p:spPr>
            <a:xfrm>
              <a:off x="1283604" y="2405350"/>
              <a:ext cx="21966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HandshakeRequest (#a)</a:t>
              </a:r>
              <a:endParaRPr/>
            </a:p>
          </p:txBody>
        </p:sp>
        <p:sp>
          <p:nvSpPr>
            <p:cNvPr id="384" name="Google Shape;384;p24"/>
            <p:cNvSpPr/>
            <p:nvPr/>
          </p:nvSpPr>
          <p:spPr>
            <a:xfrm>
              <a:off x="2513700" y="1145075"/>
              <a:ext cx="1309488" cy="615312"/>
            </a:xfrm>
            <a:prstGeom prst="arc">
              <a:avLst>
                <a:gd name="adj1" fmla="val 10824886"/>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txBox="1"/>
            <p:nvPr/>
          </p:nvSpPr>
          <p:spPr>
            <a:xfrm>
              <a:off x="1888150" y="789550"/>
              <a:ext cx="281085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Backward connection check (#b)</a:t>
              </a:r>
              <a:endParaRPr dirty="0"/>
            </a:p>
          </p:txBody>
        </p:sp>
        <p:sp>
          <p:nvSpPr>
            <p:cNvPr id="386" name="Google Shape;386;p24"/>
            <p:cNvSpPr/>
            <p:nvPr/>
          </p:nvSpPr>
          <p:spPr>
            <a:xfrm rot="10800000">
              <a:off x="727550" y="1903375"/>
              <a:ext cx="3204000" cy="1781100"/>
            </a:xfrm>
            <a:prstGeom prst="arc">
              <a:avLst>
                <a:gd name="adj1" fmla="val 10824886"/>
                <a:gd name="adj2" fmla="val 21426999"/>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txBox="1"/>
            <p:nvPr/>
          </p:nvSpPr>
          <p:spPr>
            <a:xfrm>
              <a:off x="1323000" y="3071350"/>
              <a:ext cx="26562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HandshakeResponse:</a:t>
              </a:r>
              <a:endParaRPr/>
            </a:p>
            <a:p>
              <a:pPr marL="0" lvl="0" indent="0" algn="l" rtl="0">
                <a:spcBef>
                  <a:spcPts val="0"/>
                </a:spcBef>
                <a:spcAft>
                  <a:spcPts val="0"/>
                </a:spcAft>
                <a:buNone/>
              </a:pPr>
              <a:r>
                <a:rPr lang="en"/>
                <a:t>    OK (#c) / Deny (#d)</a:t>
              </a:r>
              <a:endParaRPr/>
            </a:p>
          </p:txBody>
        </p:sp>
        <p:cxnSp>
          <p:nvCxnSpPr>
            <p:cNvPr id="388" name="Google Shape;388;p24"/>
            <p:cNvCxnSpPr>
              <a:stCxn id="377" idx="6"/>
              <a:endCxn id="378" idx="2"/>
            </p:cNvCxnSpPr>
            <p:nvPr/>
          </p:nvCxnSpPr>
          <p:spPr>
            <a:xfrm rot="10800000" flipH="1">
              <a:off x="1190525" y="1838026"/>
              <a:ext cx="897900" cy="3900"/>
            </a:xfrm>
            <a:prstGeom prst="straightConnector1">
              <a:avLst/>
            </a:prstGeom>
            <a:noFill/>
            <a:ln w="9525" cap="flat" cmpd="sng">
              <a:solidFill>
                <a:srgbClr val="000000"/>
              </a:solidFill>
              <a:prstDash val="dash"/>
              <a:round/>
              <a:headEnd type="none" w="med" len="med"/>
              <a:tailEnd type="triangle" w="med" len="med"/>
            </a:ln>
          </p:spPr>
        </p:cxnSp>
        <p:sp>
          <p:nvSpPr>
            <p:cNvPr id="389" name="Google Shape;389;p24"/>
            <p:cNvSpPr txBox="1"/>
            <p:nvPr/>
          </p:nvSpPr>
          <p:spPr>
            <a:xfrm>
              <a:off x="3061200" y="1513000"/>
              <a:ext cx="4857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391" name="Google Shape;391;p24"/>
          <p:cNvGrpSpPr/>
          <p:nvPr/>
        </p:nvGrpSpPr>
        <p:grpSpPr>
          <a:xfrm>
            <a:off x="1359800" y="6895900"/>
            <a:ext cx="3302400" cy="892974"/>
            <a:chOff x="496200" y="6362500"/>
            <a:chExt cx="3302400" cy="892974"/>
          </a:xfrm>
        </p:grpSpPr>
        <p:sp>
          <p:nvSpPr>
            <p:cNvPr id="392" name="Google Shape;392;p24"/>
            <p:cNvSpPr/>
            <p:nvPr/>
          </p:nvSpPr>
          <p:spPr>
            <a:xfrm>
              <a:off x="2663950" y="6420574"/>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dirty="0"/>
                <a:t>N+1</a:t>
              </a:r>
              <a:endParaRPr dirty="0"/>
            </a:p>
          </p:txBody>
        </p:sp>
        <p:cxnSp>
          <p:nvCxnSpPr>
            <p:cNvPr id="393" name="Google Shape;393;p24"/>
            <p:cNvCxnSpPr>
              <a:stCxn id="394" idx="3"/>
            </p:cNvCxnSpPr>
            <p:nvPr/>
          </p:nvCxnSpPr>
          <p:spPr>
            <a:xfrm>
              <a:off x="2589900" y="6475600"/>
              <a:ext cx="1208700" cy="12900"/>
            </a:xfrm>
            <a:prstGeom prst="straightConnector1">
              <a:avLst/>
            </a:prstGeom>
            <a:noFill/>
            <a:ln w="12700" cap="flat" cmpd="sng">
              <a:solidFill>
                <a:srgbClr val="000000"/>
              </a:solidFill>
              <a:prstDash val="solid"/>
              <a:round/>
              <a:headEnd type="none" w="med" len="med"/>
              <a:tailEnd type="stealth" w="med" len="med"/>
            </a:ln>
          </p:spPr>
        </p:cxnSp>
        <p:sp>
          <p:nvSpPr>
            <p:cNvPr id="396" name="Google Shape;396;p24"/>
            <p:cNvSpPr/>
            <p:nvPr/>
          </p:nvSpPr>
          <p:spPr>
            <a:xfrm>
              <a:off x="496200" y="6420569"/>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397" name="Google Shape;397;p24"/>
            <p:cNvCxnSpPr>
              <a:stCxn id="396" idx="6"/>
              <a:endCxn id="392" idx="2"/>
            </p:cNvCxnSpPr>
            <p:nvPr/>
          </p:nvCxnSpPr>
          <p:spPr>
            <a:xfrm>
              <a:off x="1392900" y="6838019"/>
              <a:ext cx="1271100" cy="0"/>
            </a:xfrm>
            <a:prstGeom prst="straightConnector1">
              <a:avLst/>
            </a:prstGeom>
            <a:noFill/>
            <a:ln w="9525" cap="flat" cmpd="sng">
              <a:solidFill>
                <a:srgbClr val="000000"/>
              </a:solidFill>
              <a:prstDash val="solid"/>
              <a:round/>
              <a:headEnd type="none" w="med" len="med"/>
              <a:tailEnd type="triangle" w="med" len="med"/>
            </a:ln>
          </p:spPr>
        </p:cxnSp>
        <p:sp>
          <p:nvSpPr>
            <p:cNvPr id="394" name="Google Shape;394;p24"/>
            <p:cNvSpPr/>
            <p:nvPr/>
          </p:nvSpPr>
          <p:spPr>
            <a:xfrm>
              <a:off x="798300" y="6362500"/>
              <a:ext cx="17916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r>
                <a:rPr lang="en" dirty="0"/>
                <a:t> (N)</a:t>
              </a:r>
              <a:endParaRPr dirty="0"/>
            </a:p>
          </p:txBody>
        </p:sp>
      </p:grpSp>
      <p:sp>
        <p:nvSpPr>
          <p:cNvPr id="398" name="Google Shape;398;p24"/>
          <p:cNvSpPr txBox="1"/>
          <p:nvPr/>
        </p:nvSpPr>
        <p:spPr>
          <a:xfrm>
            <a:off x="8528950" y="1458900"/>
            <a:ext cx="5887200" cy="13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tries to connect to ‘N’ again. If fails again, N-1 becomes </a:t>
            </a:r>
            <a:r>
              <a:rPr lang="en" sz="1600" i="1" dirty="0"/>
              <a:t>SEGMENTED</a:t>
            </a:r>
            <a:r>
              <a:rPr lang="en" sz="1600" dirty="0"/>
              <a:t> and disconnects from the ring.</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This means </a:t>
            </a:r>
            <a:r>
              <a:rPr lang="en" sz="1600" u="sng" dirty="0"/>
              <a:t>network troubles are at N-1</a:t>
            </a:r>
            <a:r>
              <a:rPr lang="en" sz="1600" dirty="0"/>
              <a:t>, not at N.</a:t>
            </a:r>
            <a:endParaRPr sz="1600" dirty="0"/>
          </a:p>
        </p:txBody>
      </p:sp>
      <p:sp>
        <p:nvSpPr>
          <p:cNvPr id="399" name="Google Shape;399;p24"/>
          <p:cNvSpPr/>
          <p:nvPr/>
        </p:nvSpPr>
        <p:spPr>
          <a:xfrm>
            <a:off x="9021829" y="2932550"/>
            <a:ext cx="896700" cy="8631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00" name="Google Shape;400;p24"/>
          <p:cNvSpPr/>
          <p:nvPr/>
        </p:nvSpPr>
        <p:spPr>
          <a:xfrm>
            <a:off x="10474567" y="2924201"/>
            <a:ext cx="896700" cy="863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01" name="Google Shape;401;p24"/>
          <p:cNvCxnSpPr>
            <a:stCxn id="400" idx="6"/>
            <a:endCxn id="402" idx="2"/>
          </p:cNvCxnSpPr>
          <p:nvPr/>
        </p:nvCxnSpPr>
        <p:spPr>
          <a:xfrm>
            <a:off x="11371267" y="3355751"/>
            <a:ext cx="500400" cy="0"/>
          </a:xfrm>
          <a:prstGeom prst="straightConnector1">
            <a:avLst/>
          </a:prstGeom>
          <a:noFill/>
          <a:ln w="9525" cap="flat" cmpd="sng">
            <a:solidFill>
              <a:srgbClr val="000000"/>
            </a:solidFill>
            <a:prstDash val="solid"/>
            <a:round/>
            <a:headEnd type="none" w="med" len="med"/>
            <a:tailEnd type="triangle" w="med" len="med"/>
          </a:ln>
        </p:spPr>
      </p:cxnSp>
      <p:sp>
        <p:nvSpPr>
          <p:cNvPr id="402" name="Google Shape;402;p24"/>
          <p:cNvSpPr/>
          <p:nvPr/>
        </p:nvSpPr>
        <p:spPr>
          <a:xfrm>
            <a:off x="11871775" y="2938307"/>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403" name="Google Shape;403;p24"/>
          <p:cNvCxnSpPr>
            <a:stCxn id="399" idx="6"/>
            <a:endCxn id="400" idx="2"/>
          </p:cNvCxnSpPr>
          <p:nvPr/>
        </p:nvCxnSpPr>
        <p:spPr>
          <a:xfrm rot="10800000" flipH="1">
            <a:off x="9918529" y="3355700"/>
            <a:ext cx="555900" cy="8400"/>
          </a:xfrm>
          <a:prstGeom prst="straightConnector1">
            <a:avLst/>
          </a:prstGeom>
          <a:noFill/>
          <a:ln w="9525" cap="flat" cmpd="sng">
            <a:solidFill>
              <a:srgbClr val="000000"/>
            </a:solidFill>
            <a:prstDash val="dash"/>
            <a:round/>
            <a:headEnd type="none" w="med" len="med"/>
            <a:tailEnd type="triangle" w="med" len="med"/>
          </a:ln>
        </p:spPr>
      </p:cxnSp>
      <p:cxnSp>
        <p:nvCxnSpPr>
          <p:cNvPr id="404" name="Google Shape;404;p24"/>
          <p:cNvCxnSpPr/>
          <p:nvPr/>
        </p:nvCxnSpPr>
        <p:spPr>
          <a:xfrm rot="10800000">
            <a:off x="8924388" y="2997788"/>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05" name="Google Shape;405;p24"/>
          <p:cNvCxnSpPr/>
          <p:nvPr/>
        </p:nvCxnSpPr>
        <p:spPr>
          <a:xfrm flipH="1">
            <a:off x="9025463" y="3046763"/>
            <a:ext cx="943500" cy="784800"/>
          </a:xfrm>
          <a:prstGeom prst="straightConnector1">
            <a:avLst/>
          </a:prstGeom>
          <a:noFill/>
          <a:ln w="19050" cap="flat" cmpd="sng">
            <a:solidFill>
              <a:srgbClr val="CC0000"/>
            </a:solidFill>
            <a:prstDash val="dash"/>
            <a:round/>
            <a:headEnd type="none" w="med" len="med"/>
            <a:tailEnd type="none" w="med" len="med"/>
          </a:ln>
        </p:spPr>
      </p:cxnSp>
      <p:sp>
        <p:nvSpPr>
          <p:cNvPr id="406" name="Google Shape;406;p24"/>
          <p:cNvSpPr/>
          <p:nvPr/>
        </p:nvSpPr>
        <p:spPr>
          <a:xfrm>
            <a:off x="2437576" y="7576176"/>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grpSp>
        <p:nvGrpSpPr>
          <p:cNvPr id="407" name="Google Shape;407;p24"/>
          <p:cNvGrpSpPr/>
          <p:nvPr/>
        </p:nvGrpSpPr>
        <p:grpSpPr>
          <a:xfrm>
            <a:off x="2352663" y="7487763"/>
            <a:ext cx="943500" cy="859500"/>
            <a:chOff x="2011013" y="1440238"/>
            <a:chExt cx="943500" cy="859500"/>
          </a:xfrm>
        </p:grpSpPr>
        <p:cxnSp>
          <p:nvCxnSpPr>
            <p:cNvPr id="408" name="Google Shape;408;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09" name="Google Shape;409;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grpSp>
      <p:sp>
        <p:nvSpPr>
          <p:cNvPr id="410" name="Google Shape;410;p24"/>
          <p:cNvSpPr txBox="1"/>
          <p:nvPr/>
        </p:nvSpPr>
        <p:spPr>
          <a:xfrm>
            <a:off x="1230224" y="5806250"/>
            <a:ext cx="6078601" cy="8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establish permanent connection to N+1. N gets excluded from the cluster. N-1 send </a:t>
            </a:r>
            <a:r>
              <a:rPr lang="en" sz="1600" i="1" dirty="0" err="1"/>
              <a:t>NodeFailed</a:t>
            </a:r>
            <a:r>
              <a:rPr lang="en" sz="1600" dirty="0"/>
              <a:t> message to N+1 and then to the cluster / Coordinator.</a:t>
            </a:r>
            <a:endParaRPr sz="1600" dirty="0"/>
          </a:p>
        </p:txBody>
      </p:sp>
      <p:sp>
        <p:nvSpPr>
          <p:cNvPr id="411" name="Google Shape;411;p24"/>
          <p:cNvSpPr txBox="1"/>
          <p:nvPr/>
        </p:nvSpPr>
        <p:spPr>
          <a:xfrm>
            <a:off x="8403149" y="881950"/>
            <a:ext cx="6192925" cy="360900"/>
          </a:xfrm>
          <a:prstGeom prst="rect">
            <a:avLst/>
          </a:prstGeom>
          <a:noFill/>
          <a:ln>
            <a:noFill/>
          </a:ln>
        </p:spPr>
        <p:txBody>
          <a:bodyPr spcFirstLastPara="1" wrap="square" lIns="91425" tIns="91425" rIns="91425" bIns="91425" anchor="t" anchorCtr="0">
            <a:noAutofit/>
          </a:bodyPr>
          <a:lstStyle/>
          <a:p>
            <a:pPr lvl="0"/>
            <a:r>
              <a:rPr lang="en" sz="1600" dirty="0"/>
              <a:t>d)	</a:t>
            </a:r>
            <a:r>
              <a:rPr lang="en" sz="1600" i="1" dirty="0" err="1"/>
              <a:t>HandshakeResponse</a:t>
            </a:r>
            <a:r>
              <a:rPr lang="en" sz="1600" dirty="0"/>
              <a:t>: Deny (N+1 thinks N is alive)</a:t>
            </a:r>
            <a:endParaRPr sz="1600" dirty="0"/>
          </a:p>
        </p:txBody>
      </p:sp>
      <p:sp>
        <p:nvSpPr>
          <p:cNvPr id="412" name="Google Shape;412;p24"/>
          <p:cNvSpPr txBox="1"/>
          <p:nvPr/>
        </p:nvSpPr>
        <p:spPr>
          <a:xfrm>
            <a:off x="8446148" y="4278750"/>
            <a:ext cx="6641452" cy="9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err="1"/>
              <a:t>connectionRecoveryTimeout</a:t>
            </a:r>
            <a:r>
              <a:rPr lang="en" sz="1600" dirty="0"/>
              <a:t> is maximal time to find new connection to any of next nodes in the ring. It works </a:t>
            </a:r>
            <a:r>
              <a:rPr lang="en" sz="1600" u="sng" dirty="0"/>
              <a:t>after</a:t>
            </a:r>
            <a:r>
              <a:rPr lang="en" sz="1600" dirty="0"/>
              <a:t> </a:t>
            </a:r>
            <a:r>
              <a:rPr lang="en" sz="1600" i="1" dirty="0" err="1"/>
              <a:t>failureDetectionTimeout</a:t>
            </a:r>
            <a:r>
              <a:rPr lang="en" sz="1600" dirty="0"/>
              <a:t>.</a:t>
            </a:r>
            <a:endParaRPr sz="1600" dirty="0"/>
          </a:p>
        </p:txBody>
      </p:sp>
      <p:grpSp>
        <p:nvGrpSpPr>
          <p:cNvPr id="413" name="Google Shape;413;p24"/>
          <p:cNvGrpSpPr/>
          <p:nvPr/>
        </p:nvGrpSpPr>
        <p:grpSpPr>
          <a:xfrm>
            <a:off x="8604225" y="5227201"/>
            <a:ext cx="5966450" cy="1761299"/>
            <a:chOff x="8705825" y="5544701"/>
            <a:chExt cx="5966450" cy="1761299"/>
          </a:xfrm>
        </p:grpSpPr>
        <p:sp>
          <p:nvSpPr>
            <p:cNvPr id="414" name="Google Shape;414;p24"/>
            <p:cNvSpPr/>
            <p:nvPr/>
          </p:nvSpPr>
          <p:spPr>
            <a:xfrm>
              <a:off x="8705825" y="5674499"/>
              <a:ext cx="896700" cy="870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15" name="Google Shape;415;p24"/>
            <p:cNvSpPr/>
            <p:nvPr/>
          </p:nvSpPr>
          <p:spPr>
            <a:xfrm>
              <a:off x="9889899" y="5679476"/>
              <a:ext cx="896700" cy="8709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16" name="Google Shape;416;p24"/>
            <p:cNvCxnSpPr>
              <a:stCxn id="415" idx="6"/>
              <a:endCxn id="417" idx="2"/>
            </p:cNvCxnSpPr>
            <p:nvPr/>
          </p:nvCxnSpPr>
          <p:spPr>
            <a:xfrm rot="10800000" flipH="1">
              <a:off x="10786599" y="6099026"/>
              <a:ext cx="408300" cy="15900"/>
            </a:xfrm>
            <a:prstGeom prst="straightConnector1">
              <a:avLst/>
            </a:prstGeom>
            <a:noFill/>
            <a:ln w="9525" cap="flat" cmpd="sng">
              <a:solidFill>
                <a:srgbClr val="000000"/>
              </a:solidFill>
              <a:prstDash val="dash"/>
              <a:round/>
              <a:headEnd type="none" w="med" len="med"/>
              <a:tailEnd type="triangle" w="med" len="med"/>
            </a:ln>
          </p:spPr>
        </p:cxnSp>
        <p:sp>
          <p:nvSpPr>
            <p:cNvPr id="417" name="Google Shape;417;p24"/>
            <p:cNvSpPr/>
            <p:nvPr/>
          </p:nvSpPr>
          <p:spPr>
            <a:xfrm>
              <a:off x="11194950" y="5669400"/>
              <a:ext cx="896700" cy="8595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418" name="Google Shape;418;p24"/>
            <p:cNvGrpSpPr/>
            <p:nvPr/>
          </p:nvGrpSpPr>
          <p:grpSpPr>
            <a:xfrm>
              <a:off x="9723294" y="5621048"/>
              <a:ext cx="1109281" cy="1009913"/>
              <a:chOff x="10541750" y="3174650"/>
              <a:chExt cx="952908" cy="859500"/>
            </a:xfrm>
          </p:grpSpPr>
          <p:cxnSp>
            <p:nvCxnSpPr>
              <p:cNvPr id="419" name="Google Shape;419;p24"/>
              <p:cNvCxnSpPr/>
              <p:nvPr/>
            </p:nvCxnSpPr>
            <p:spPr>
              <a:xfrm rot="10800000">
                <a:off x="10681958" y="3174650"/>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20" name="Google Shape;420;p24"/>
              <p:cNvCxnSpPr/>
              <p:nvPr/>
            </p:nvCxnSpPr>
            <p:spPr>
              <a:xfrm flipH="1">
                <a:off x="10541750" y="3193425"/>
                <a:ext cx="943500" cy="784800"/>
              </a:xfrm>
              <a:prstGeom prst="straightConnector1">
                <a:avLst/>
              </a:prstGeom>
              <a:noFill/>
              <a:ln w="19050" cap="flat" cmpd="sng">
                <a:solidFill>
                  <a:srgbClr val="CC0000"/>
                </a:solidFill>
                <a:prstDash val="solid"/>
                <a:round/>
                <a:headEnd type="none" w="med" len="med"/>
                <a:tailEnd type="none" w="med" len="med"/>
              </a:ln>
            </p:spPr>
          </p:cxnSp>
        </p:grpSp>
        <p:cxnSp>
          <p:nvCxnSpPr>
            <p:cNvPr id="421" name="Google Shape;421;p24"/>
            <p:cNvCxnSpPr>
              <a:stCxn id="414" idx="6"/>
              <a:endCxn id="415" idx="2"/>
            </p:cNvCxnSpPr>
            <p:nvPr/>
          </p:nvCxnSpPr>
          <p:spPr>
            <a:xfrm>
              <a:off x="9602525" y="6109949"/>
              <a:ext cx="287400" cy="5100"/>
            </a:xfrm>
            <a:prstGeom prst="straightConnector1">
              <a:avLst/>
            </a:prstGeom>
            <a:noFill/>
            <a:ln w="9525" cap="flat" cmpd="sng">
              <a:solidFill>
                <a:srgbClr val="000000"/>
              </a:solidFill>
              <a:prstDash val="dash"/>
              <a:round/>
              <a:headEnd type="none" w="med" len="med"/>
              <a:tailEnd type="triangle" w="med" len="med"/>
            </a:ln>
          </p:spPr>
        </p:cxnSp>
        <p:sp>
          <p:nvSpPr>
            <p:cNvPr id="422" name="Google Shape;422;p24"/>
            <p:cNvSpPr/>
            <p:nvPr/>
          </p:nvSpPr>
          <p:spPr>
            <a:xfrm>
              <a:off x="13775575" y="5659575"/>
              <a:ext cx="896700" cy="88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N+3</a:t>
              </a:r>
              <a:endParaRPr/>
            </a:p>
          </p:txBody>
        </p:sp>
        <p:cxnSp>
          <p:nvCxnSpPr>
            <p:cNvPr id="423" name="Google Shape;423;p24"/>
            <p:cNvCxnSpPr>
              <a:stCxn id="417" idx="6"/>
              <a:endCxn id="424" idx="2"/>
            </p:cNvCxnSpPr>
            <p:nvPr/>
          </p:nvCxnSpPr>
          <p:spPr>
            <a:xfrm>
              <a:off x="12091650" y="6099150"/>
              <a:ext cx="398050" cy="4201"/>
            </a:xfrm>
            <a:prstGeom prst="straightConnector1">
              <a:avLst/>
            </a:prstGeom>
            <a:noFill/>
            <a:ln w="9525" cap="flat" cmpd="sng">
              <a:solidFill>
                <a:srgbClr val="000000"/>
              </a:solidFill>
              <a:prstDash val="dash"/>
              <a:round/>
              <a:headEnd type="none" w="med" len="med"/>
              <a:tailEnd type="triangle" w="med" len="med"/>
            </a:ln>
          </p:spPr>
        </p:cxnSp>
        <p:grpSp>
          <p:nvGrpSpPr>
            <p:cNvPr id="425" name="Google Shape;425;p24"/>
            <p:cNvGrpSpPr/>
            <p:nvPr/>
          </p:nvGrpSpPr>
          <p:grpSpPr>
            <a:xfrm>
              <a:off x="11050640" y="5544701"/>
              <a:ext cx="1098328" cy="1020401"/>
              <a:chOff x="10607208" y="3174650"/>
              <a:chExt cx="943500" cy="868426"/>
            </a:xfrm>
          </p:grpSpPr>
          <p:cxnSp>
            <p:nvCxnSpPr>
              <p:cNvPr id="426" name="Google Shape;426;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27" name="Google Shape;427;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28" name="Google Shape;428;p24"/>
            <p:cNvSpPr/>
            <p:nvPr/>
          </p:nvSpPr>
          <p:spPr>
            <a:xfrm rot="10800000">
              <a:off x="9113075" y="5955400"/>
              <a:ext cx="3857700" cy="1350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rot="10800000">
              <a:off x="9100725" y="6233651"/>
              <a:ext cx="2530200" cy="794100"/>
            </a:xfrm>
            <a:prstGeom prst="arc">
              <a:avLst>
                <a:gd name="adj1" fmla="val 10723642"/>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24"/>
          <p:cNvSpPr txBox="1"/>
          <p:nvPr/>
        </p:nvSpPr>
        <p:spPr>
          <a:xfrm>
            <a:off x="8525050" y="7024300"/>
            <a:ext cx="6562550" cy="14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Several nodes might fail in a row. During connection recovery, N-1 takes at most </a:t>
            </a:r>
            <a:r>
              <a:rPr lang="en" sz="1600" i="1" dirty="0" err="1"/>
              <a:t>failureDetectionTimeout</a:t>
            </a:r>
            <a:r>
              <a:rPr lang="en" sz="1600" i="1" dirty="0"/>
              <a:t> / 3</a:t>
            </a:r>
            <a:r>
              <a:rPr lang="en" sz="1600" dirty="0"/>
              <a:t> to negotiate to every next node beyond N.</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By default </a:t>
            </a:r>
            <a:r>
              <a:rPr lang="en" sz="1600" i="1" u="sng" dirty="0" err="1"/>
              <a:t>connectionRecoveryTimeout</a:t>
            </a:r>
            <a:r>
              <a:rPr lang="en" sz="1600" u="sng" dirty="0"/>
              <a:t> = </a:t>
            </a:r>
            <a:r>
              <a:rPr lang="en" sz="1600" i="1" u="sng" dirty="0" err="1"/>
              <a:t>failureDetectionTimeout</a:t>
            </a:r>
            <a:r>
              <a:rPr lang="en" sz="1600" i="1" dirty="0"/>
              <a:t>.</a:t>
            </a:r>
            <a:endParaRPr sz="1600" dirty="0"/>
          </a:p>
        </p:txBody>
      </p:sp>
      <p:sp>
        <p:nvSpPr>
          <p:cNvPr id="424" name="Google Shape;424;p24"/>
          <p:cNvSpPr/>
          <p:nvPr/>
        </p:nvSpPr>
        <p:spPr>
          <a:xfrm>
            <a:off x="12388100" y="5341251"/>
            <a:ext cx="946200" cy="8892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N+2</a:t>
            </a:r>
            <a:endParaRPr/>
          </a:p>
        </p:txBody>
      </p:sp>
      <p:cxnSp>
        <p:nvCxnSpPr>
          <p:cNvPr id="431" name="Google Shape;431;p24"/>
          <p:cNvCxnSpPr>
            <a:stCxn id="424" idx="6"/>
            <a:endCxn id="422" idx="2"/>
          </p:cNvCxnSpPr>
          <p:nvPr/>
        </p:nvCxnSpPr>
        <p:spPr>
          <a:xfrm>
            <a:off x="13334300" y="5785851"/>
            <a:ext cx="339600" cy="900"/>
          </a:xfrm>
          <a:prstGeom prst="straightConnector1">
            <a:avLst/>
          </a:prstGeom>
          <a:noFill/>
          <a:ln w="9525" cap="flat" cmpd="sng">
            <a:solidFill>
              <a:srgbClr val="000000"/>
            </a:solidFill>
            <a:prstDash val="dash"/>
            <a:round/>
            <a:headEnd type="none" w="med" len="med"/>
            <a:tailEnd type="triangle" w="med" len="med"/>
          </a:ln>
        </p:spPr>
      </p:cxnSp>
      <p:grpSp>
        <p:nvGrpSpPr>
          <p:cNvPr id="432" name="Google Shape;432;p24"/>
          <p:cNvGrpSpPr/>
          <p:nvPr/>
        </p:nvGrpSpPr>
        <p:grpSpPr>
          <a:xfrm>
            <a:off x="12320640" y="5227201"/>
            <a:ext cx="1098328" cy="1020401"/>
            <a:chOff x="10607208" y="3174650"/>
            <a:chExt cx="943500" cy="868426"/>
          </a:xfrm>
        </p:grpSpPr>
        <p:cxnSp>
          <p:nvCxnSpPr>
            <p:cNvPr id="433" name="Google Shape;433;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34" name="Google Shape;434;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35" name="Google Shape;435;p24"/>
          <p:cNvSpPr/>
          <p:nvPr/>
        </p:nvSpPr>
        <p:spPr>
          <a:xfrm rot="10800000">
            <a:off x="9011475" y="5637975"/>
            <a:ext cx="5153100" cy="1386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4;p24">
            <a:extLst>
              <a:ext uri="{FF2B5EF4-FFF2-40B4-BE49-F238E27FC236}">
                <a16:creationId xmlns:a16="http://schemas.microsoft.com/office/drawing/2014/main" id="{927F3C3E-B486-F343-8B15-D7023A7ADC7E}"/>
              </a:ext>
            </a:extLst>
          </p:cNvPr>
          <p:cNvSpPr txBox="1"/>
          <p:nvPr/>
        </p:nvSpPr>
        <p:spPr>
          <a:xfrm>
            <a:off x="145616" y="615719"/>
            <a:ext cx="7024775" cy="4079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When N-1 failed to send message to N and supposes N failed:</a:t>
            </a:r>
            <a:endParaRPr sz="1600" dirty="0">
              <a:solidFill>
                <a:schemeClr val="dk1"/>
              </a:solidFill>
            </a:endParaRPr>
          </a:p>
        </p:txBody>
      </p:sp>
      <p:sp>
        <p:nvSpPr>
          <p:cNvPr id="2" name="Rectangle 1">
            <a:extLst>
              <a:ext uri="{FF2B5EF4-FFF2-40B4-BE49-F238E27FC236}">
                <a16:creationId xmlns:a16="http://schemas.microsoft.com/office/drawing/2014/main" id="{EE2FBE4E-F7E3-764F-BE01-1C4EEF11BB25}"/>
              </a:ext>
            </a:extLst>
          </p:cNvPr>
          <p:cNvSpPr/>
          <p:nvPr/>
        </p:nvSpPr>
        <p:spPr>
          <a:xfrm>
            <a:off x="8446148" y="4278750"/>
            <a:ext cx="6793852" cy="42937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3377BE09-F6B2-1046-AA5C-4B16A706E1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5"/>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#4: Cluster notification and total reaction time.</a:t>
            </a:r>
            <a:endParaRPr sz="2400" b="1" dirty="0"/>
          </a:p>
        </p:txBody>
      </p:sp>
      <p:sp>
        <p:nvSpPr>
          <p:cNvPr id="441" name="Google Shape;441;p25"/>
          <p:cNvSpPr txBox="1"/>
          <p:nvPr/>
        </p:nvSpPr>
        <p:spPr>
          <a:xfrm>
            <a:off x="383700" y="5011625"/>
            <a:ext cx="7137600" cy="20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	Once N-1 recovered connection to N+1, it sends ‘</a:t>
            </a:r>
            <a:r>
              <a:rPr lang="en" sz="1600" i="1" dirty="0" err="1"/>
              <a:t>NodeFailed</a:t>
            </a:r>
            <a:r>
              <a:rPr lang="en" sz="1600" dirty="0"/>
              <a:t>’ message to Coordinator.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g)	Coordinator (‘C’) verifies the message, updates topology version in this message and re-sends it to the cluster. Thus, every node finally removes ‘N’ from local topology snapshot.</a:t>
            </a:r>
            <a:endParaRPr sz="1600" dirty="0"/>
          </a:p>
        </p:txBody>
      </p:sp>
      <p:grpSp>
        <p:nvGrpSpPr>
          <p:cNvPr id="442" name="Google Shape;442;p25"/>
          <p:cNvGrpSpPr/>
          <p:nvPr/>
        </p:nvGrpSpPr>
        <p:grpSpPr>
          <a:xfrm>
            <a:off x="574317" y="1327250"/>
            <a:ext cx="5470800" cy="3341225"/>
            <a:chOff x="574317" y="1124050"/>
            <a:chExt cx="5470800" cy="3341225"/>
          </a:xfrm>
        </p:grpSpPr>
        <p:sp>
          <p:nvSpPr>
            <p:cNvPr id="443" name="Google Shape;443;p25"/>
            <p:cNvSpPr/>
            <p:nvPr/>
          </p:nvSpPr>
          <p:spPr>
            <a:xfrm>
              <a:off x="2452316" y="122238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000"/>
                <a:t>C</a:t>
              </a:r>
              <a:endParaRPr sz="1000"/>
            </a:p>
          </p:txBody>
        </p:sp>
        <p:sp>
          <p:nvSpPr>
            <p:cNvPr id="444" name="Google Shape;444;p25"/>
            <p:cNvSpPr/>
            <p:nvPr/>
          </p:nvSpPr>
          <p:spPr>
            <a:xfrm>
              <a:off x="4188530" y="2306441"/>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5" name="Google Shape;445;p25"/>
            <p:cNvSpPr/>
            <p:nvPr/>
          </p:nvSpPr>
          <p:spPr>
            <a:xfrm>
              <a:off x="2344260" y="305826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sp>
          <p:nvSpPr>
            <p:cNvPr id="446" name="Google Shape;446;p25"/>
            <p:cNvSpPr/>
            <p:nvPr/>
          </p:nvSpPr>
          <p:spPr>
            <a:xfrm>
              <a:off x="1031060" y="2182552"/>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7" name="Google Shape;447;p25"/>
            <p:cNvSpPr/>
            <p:nvPr/>
          </p:nvSpPr>
          <p:spPr>
            <a:xfrm>
              <a:off x="3686539" y="3446171"/>
              <a:ext cx="750904" cy="745227"/>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cxnSp>
          <p:nvCxnSpPr>
            <p:cNvPr id="448" name="Google Shape;448;p25"/>
            <p:cNvCxnSpPr>
              <a:stCxn id="443" idx="6"/>
              <a:endCxn id="444" idx="1"/>
            </p:cNvCxnSpPr>
            <p:nvPr/>
          </p:nvCxnSpPr>
          <p:spPr>
            <a:xfrm>
              <a:off x="3203220" y="1594993"/>
              <a:ext cx="1095300" cy="820500"/>
            </a:xfrm>
            <a:prstGeom prst="straightConnector1">
              <a:avLst/>
            </a:prstGeom>
            <a:noFill/>
            <a:ln w="9525" cap="flat" cmpd="sng">
              <a:solidFill>
                <a:srgbClr val="000000"/>
              </a:solidFill>
              <a:prstDash val="solid"/>
              <a:round/>
              <a:headEnd type="none" w="med" len="med"/>
              <a:tailEnd type="triangle" w="med" len="med"/>
            </a:ln>
          </p:spPr>
        </p:cxnSp>
        <p:cxnSp>
          <p:nvCxnSpPr>
            <p:cNvPr id="449" name="Google Shape;449;p25"/>
            <p:cNvCxnSpPr>
              <a:stCxn id="444" idx="3"/>
              <a:endCxn id="445" idx="6"/>
            </p:cNvCxnSpPr>
            <p:nvPr/>
          </p:nvCxnSpPr>
          <p:spPr>
            <a:xfrm flipH="1">
              <a:off x="3095197" y="2942532"/>
              <a:ext cx="1203300" cy="488400"/>
            </a:xfrm>
            <a:prstGeom prst="straightConnector1">
              <a:avLst/>
            </a:prstGeom>
            <a:noFill/>
            <a:ln w="9525" cap="flat" cmpd="sng">
              <a:solidFill>
                <a:srgbClr val="000000"/>
              </a:solidFill>
              <a:prstDash val="solid"/>
              <a:round/>
              <a:headEnd type="none" w="med" len="med"/>
              <a:tailEnd type="triangle" w="med" len="med"/>
            </a:ln>
          </p:spPr>
        </p:cxnSp>
        <p:cxnSp>
          <p:nvCxnSpPr>
            <p:cNvPr id="450" name="Google Shape;450;p25"/>
            <p:cNvCxnSpPr>
              <a:stCxn id="445" idx="2"/>
              <a:endCxn id="446" idx="4"/>
            </p:cNvCxnSpPr>
            <p:nvPr/>
          </p:nvCxnSpPr>
          <p:spPr>
            <a:xfrm rot="10800000">
              <a:off x="1406460" y="2927774"/>
              <a:ext cx="937800" cy="503100"/>
            </a:xfrm>
            <a:prstGeom prst="straightConnector1">
              <a:avLst/>
            </a:prstGeom>
            <a:noFill/>
            <a:ln w="9525" cap="flat" cmpd="sng">
              <a:solidFill>
                <a:srgbClr val="000000"/>
              </a:solidFill>
              <a:prstDash val="solid"/>
              <a:round/>
              <a:headEnd type="none" w="med" len="med"/>
              <a:tailEnd type="triangle" w="med" len="med"/>
            </a:ln>
          </p:spPr>
        </p:cxnSp>
        <p:cxnSp>
          <p:nvCxnSpPr>
            <p:cNvPr id="451" name="Google Shape;451;p25"/>
            <p:cNvCxnSpPr>
              <a:stCxn id="446" idx="7"/>
              <a:endCxn id="443" idx="2"/>
            </p:cNvCxnSpPr>
            <p:nvPr/>
          </p:nvCxnSpPr>
          <p:spPr>
            <a:xfrm rot="10800000" flipH="1">
              <a:off x="1671997" y="1595088"/>
              <a:ext cx="780300" cy="696600"/>
            </a:xfrm>
            <a:prstGeom prst="straightConnector1">
              <a:avLst/>
            </a:prstGeom>
            <a:noFill/>
            <a:ln w="9525" cap="flat" cmpd="sng">
              <a:solidFill>
                <a:srgbClr val="000000"/>
              </a:solidFill>
              <a:prstDash val="solid"/>
              <a:round/>
              <a:headEnd type="none" w="med" len="med"/>
              <a:tailEnd type="triangle" w="med" len="med"/>
            </a:ln>
          </p:spPr>
        </p:cxnSp>
        <p:cxnSp>
          <p:nvCxnSpPr>
            <p:cNvPr id="452" name="Google Shape;452;p25"/>
            <p:cNvCxnSpPr/>
            <p:nvPr/>
          </p:nvCxnSpPr>
          <p:spPr>
            <a:xfrm rot="10800000">
              <a:off x="3602734" y="3378724"/>
              <a:ext cx="1025400" cy="1084200"/>
            </a:xfrm>
            <a:prstGeom prst="straightConnector1">
              <a:avLst/>
            </a:prstGeom>
            <a:noFill/>
            <a:ln w="19050" cap="flat" cmpd="sng">
              <a:solidFill>
                <a:srgbClr val="CC0000"/>
              </a:solidFill>
              <a:prstDash val="solid"/>
              <a:round/>
              <a:headEnd type="none" w="med" len="med"/>
              <a:tailEnd type="none" w="med" len="med"/>
            </a:ln>
          </p:spPr>
        </p:cxnSp>
        <p:cxnSp>
          <p:nvCxnSpPr>
            <p:cNvPr id="453" name="Google Shape;453;p25"/>
            <p:cNvCxnSpPr/>
            <p:nvPr/>
          </p:nvCxnSpPr>
          <p:spPr>
            <a:xfrm flipH="1">
              <a:off x="3395488" y="3313923"/>
              <a:ext cx="1190320" cy="990104"/>
            </a:xfrm>
            <a:prstGeom prst="straightConnector1">
              <a:avLst/>
            </a:prstGeom>
            <a:noFill/>
            <a:ln w="19050" cap="flat" cmpd="sng">
              <a:solidFill>
                <a:srgbClr val="CC0000"/>
              </a:solidFill>
              <a:prstDash val="solid"/>
              <a:round/>
              <a:headEnd type="none" w="med" len="med"/>
              <a:tailEnd type="none" w="med" len="med"/>
            </a:ln>
          </p:spPr>
        </p:cxnSp>
        <p:cxnSp>
          <p:nvCxnSpPr>
            <p:cNvPr id="454" name="Google Shape;454;p25"/>
            <p:cNvCxnSpPr>
              <a:stCxn id="444" idx="4"/>
              <a:endCxn id="447" idx="7"/>
            </p:cNvCxnSpPr>
            <p:nvPr/>
          </p:nvCxnSpPr>
          <p:spPr>
            <a:xfrm flipH="1">
              <a:off x="4327582" y="3051668"/>
              <a:ext cx="236400" cy="503700"/>
            </a:xfrm>
            <a:prstGeom prst="straightConnector1">
              <a:avLst/>
            </a:prstGeom>
            <a:noFill/>
            <a:ln w="9525" cap="flat" cmpd="sng">
              <a:solidFill>
                <a:srgbClr val="CC0000"/>
              </a:solidFill>
              <a:prstDash val="dash"/>
              <a:round/>
              <a:headEnd type="none" w="med" len="med"/>
              <a:tailEnd type="triangle" w="med" len="med"/>
            </a:ln>
          </p:spPr>
        </p:cxnSp>
        <p:cxnSp>
          <p:nvCxnSpPr>
            <p:cNvPr id="455" name="Google Shape;455;p25"/>
            <p:cNvCxnSpPr>
              <a:stCxn id="447" idx="2"/>
              <a:endCxn id="445" idx="5"/>
            </p:cNvCxnSpPr>
            <p:nvPr/>
          </p:nvCxnSpPr>
          <p:spPr>
            <a:xfrm rot="10800000">
              <a:off x="2985139" y="3694284"/>
              <a:ext cx="701400" cy="124500"/>
            </a:xfrm>
            <a:prstGeom prst="straightConnector1">
              <a:avLst/>
            </a:prstGeom>
            <a:noFill/>
            <a:ln w="9525" cap="flat" cmpd="sng">
              <a:solidFill>
                <a:srgbClr val="CC0000"/>
              </a:solidFill>
              <a:prstDash val="dash"/>
              <a:round/>
              <a:headEnd type="none" w="med" len="med"/>
              <a:tailEnd type="triangle" w="med" len="med"/>
            </a:ln>
          </p:spPr>
        </p:cxnSp>
        <p:sp>
          <p:nvSpPr>
            <p:cNvPr id="456" name="Google Shape;456;p25"/>
            <p:cNvSpPr/>
            <p:nvPr/>
          </p:nvSpPr>
          <p:spPr>
            <a:xfrm>
              <a:off x="2943024" y="2536350"/>
              <a:ext cx="1546500" cy="285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endParaRPr i="1" dirty="0"/>
            </a:p>
          </p:txBody>
        </p:sp>
        <p:sp>
          <p:nvSpPr>
            <p:cNvPr id="457" name="Google Shape;457;p25"/>
            <p:cNvSpPr/>
            <p:nvPr/>
          </p:nvSpPr>
          <p:spPr>
            <a:xfrm rot="8659298">
              <a:off x="2515047" y="1446156"/>
              <a:ext cx="1845565" cy="1621001"/>
            </a:xfrm>
            <a:prstGeom prst="arc">
              <a:avLst>
                <a:gd name="adj1" fmla="val 15879772"/>
                <a:gd name="adj2" fmla="val 6060342"/>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3053925" y="1124050"/>
              <a:ext cx="1734952" cy="390591"/>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Verified</a:t>
              </a:r>
              <a:endParaRPr dirty="0"/>
            </a:p>
            <a:p>
              <a:pPr marL="0" lvl="0" indent="0" algn="ctr" rtl="0">
                <a:spcBef>
                  <a:spcPts val="0"/>
                </a:spcBef>
                <a:spcAft>
                  <a:spcPts val="0"/>
                </a:spcAft>
                <a:buNone/>
              </a:pPr>
              <a:r>
                <a:rPr lang="en" i="1" dirty="0" err="1"/>
                <a:t>NodeFailedMsg</a:t>
              </a:r>
              <a:endParaRPr i="1" dirty="0"/>
            </a:p>
          </p:txBody>
        </p:sp>
        <p:sp>
          <p:nvSpPr>
            <p:cNvPr id="459" name="Google Shape;459;p25"/>
            <p:cNvSpPr/>
            <p:nvPr/>
          </p:nvSpPr>
          <p:spPr>
            <a:xfrm rot="10800000">
              <a:off x="574317" y="1324575"/>
              <a:ext cx="5470800" cy="3140700"/>
            </a:xfrm>
            <a:prstGeom prst="arc">
              <a:avLst>
                <a:gd name="adj1" fmla="val 8125625"/>
                <a:gd name="adj2" fmla="val 3711580"/>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txBox="1"/>
            <p:nvPr/>
          </p:nvSpPr>
          <p:spPr>
            <a:xfrm>
              <a:off x="2493018" y="2268830"/>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a:t>
              </a:r>
              <a:endParaRPr/>
            </a:p>
          </p:txBody>
        </p:sp>
        <p:sp>
          <p:nvSpPr>
            <p:cNvPr id="461" name="Google Shape;461;p25"/>
            <p:cNvSpPr txBox="1"/>
            <p:nvPr/>
          </p:nvSpPr>
          <p:spPr>
            <a:xfrm>
              <a:off x="5055233" y="1324554"/>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grpSp>
          <p:nvGrpSpPr>
            <p:cNvPr id="462" name="Google Shape;462;p25"/>
            <p:cNvGrpSpPr/>
            <p:nvPr/>
          </p:nvGrpSpPr>
          <p:grpSpPr>
            <a:xfrm>
              <a:off x="3301871" y="3703843"/>
              <a:ext cx="144504" cy="123405"/>
              <a:chOff x="2875100" y="4740613"/>
              <a:chExt cx="103975" cy="88800"/>
            </a:xfrm>
          </p:grpSpPr>
          <p:cxnSp>
            <p:nvCxnSpPr>
              <p:cNvPr id="463" name="Google Shape;463;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4" name="Google Shape;464;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465" name="Google Shape;465;p25"/>
            <p:cNvGrpSpPr/>
            <p:nvPr/>
          </p:nvGrpSpPr>
          <p:grpSpPr>
            <a:xfrm>
              <a:off x="4368671" y="3246643"/>
              <a:ext cx="144504" cy="123405"/>
              <a:chOff x="2875100" y="4740613"/>
              <a:chExt cx="103975" cy="88800"/>
            </a:xfrm>
          </p:grpSpPr>
          <p:cxnSp>
            <p:nvCxnSpPr>
              <p:cNvPr id="466" name="Google Shape;466;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7" name="Google Shape;467;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sp>
        <p:nvSpPr>
          <p:cNvPr id="468" name="Google Shape;468;p25"/>
          <p:cNvSpPr txBox="1"/>
          <p:nvPr/>
        </p:nvSpPr>
        <p:spPr>
          <a:xfrm>
            <a:off x="7993200" y="1389550"/>
            <a:ext cx="7099200" cy="7005150"/>
          </a:xfrm>
          <a:prstGeom prst="rect">
            <a:avLst/>
          </a:prstGeom>
          <a:noFill/>
          <a:ln>
            <a:noFill/>
          </a:ln>
        </p:spPr>
        <p:txBody>
          <a:bodyPr spcFirstLastPara="1" wrap="square" lIns="91425" tIns="91425" rIns="91425" bIns="91425" anchor="t" anchorCtr="0">
            <a:noAutofit/>
          </a:bodyPr>
          <a:lstStyle/>
          <a:p>
            <a:pPr lvl="0"/>
            <a:r>
              <a:rPr lang="en" sz="1600" u="sng" dirty="0"/>
              <a:t>Wrong</a:t>
            </a:r>
            <a:r>
              <a:rPr lang="en" sz="1600" dirty="0"/>
              <a:t>: </a:t>
            </a:r>
            <a:r>
              <a:rPr lang="en-US" sz="1600" i="1" dirty="0" err="1"/>
              <a:t>failureDetectionTimeout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Basic formula </a:t>
            </a:r>
            <a:r>
              <a:rPr lang="en" sz="1600" dirty="0"/>
              <a:t>to figure out delay to process node failure is:</a:t>
            </a:r>
          </a:p>
          <a:p>
            <a:pPr algn="ctr"/>
            <a:endParaRPr lang="en" sz="1000" i="1" dirty="0"/>
          </a:p>
          <a:p>
            <a:pPr algn="ctr"/>
            <a:r>
              <a:rPr lang="en-US" sz="2000" i="1" dirty="0" err="1"/>
              <a:t>failureDetectionTimeout</a:t>
            </a:r>
            <a:r>
              <a:rPr lang="en-US" sz="2000" i="1" dirty="0"/>
              <a:t> * 2</a:t>
            </a:r>
            <a:endParaRPr lang="en" sz="2000" i="1" dirty="0"/>
          </a:p>
          <a:p>
            <a:pPr marL="0" lvl="0" indent="0" algn="l" rtl="0">
              <a:spcBef>
                <a:spcPts val="0"/>
              </a:spcBef>
              <a:spcAft>
                <a:spcPts val="0"/>
              </a:spcAft>
              <a:buNone/>
            </a:pPr>
            <a:endParaRPr lang="en" sz="1600" i="1" dirty="0"/>
          </a:p>
          <a:p>
            <a:pPr lvl="0"/>
            <a:r>
              <a:rPr lang="en-US" sz="1600" dirty="0"/>
              <a:t>Because </a:t>
            </a:r>
            <a:r>
              <a:rPr lang="en-US" sz="1600" dirty="0" err="1"/>
              <a:t>connectionRecoveryTimeout</a:t>
            </a:r>
            <a:r>
              <a:rPr lang="en-US" sz="1600" dirty="0"/>
              <a:t> = </a:t>
            </a:r>
            <a:r>
              <a:rPr lang="en-US" sz="1600" i="1" dirty="0" err="1"/>
              <a:t>failureDetectionTimeout</a:t>
            </a:r>
            <a:r>
              <a:rPr lang="en-US" sz="1600" dirty="0"/>
              <a:t> by default. If </a:t>
            </a:r>
            <a:r>
              <a:rPr lang="en-US" sz="1600" i="1" dirty="0" err="1"/>
              <a:t>connectionRecoveryTimeout</a:t>
            </a:r>
            <a:r>
              <a:rPr lang="en-US" sz="1600" dirty="0"/>
              <a:t> is set:</a:t>
            </a:r>
            <a:endParaRPr sz="1600" dirty="0"/>
          </a:p>
          <a:p>
            <a:pPr marL="0" lvl="0" indent="0" algn="l" rtl="0">
              <a:spcBef>
                <a:spcPts val="0"/>
              </a:spcBef>
              <a:spcAft>
                <a:spcPts val="0"/>
              </a:spcAft>
              <a:buNone/>
            </a:pPr>
            <a:endParaRPr lang="en-US" sz="1000" i="1" dirty="0"/>
          </a:p>
          <a:p>
            <a:pPr lvl="0" algn="ctr"/>
            <a:r>
              <a:rPr lang="en-US" sz="1600" i="1" dirty="0"/>
              <a:t> </a:t>
            </a:r>
            <a:r>
              <a:rPr lang="en-US" sz="2000" i="1" dirty="0" err="1"/>
              <a:t>failureDetectionTimeout</a:t>
            </a:r>
            <a:r>
              <a:rPr lang="en-US" sz="2000" i="1" dirty="0"/>
              <a:t> + </a:t>
            </a:r>
            <a:r>
              <a:rPr lang="en-US" sz="2000" i="1" dirty="0" err="1"/>
              <a:t>connRecoveryTimeout</a:t>
            </a:r>
            <a:endParaRPr sz="2000" i="1" dirty="0"/>
          </a:p>
          <a:p>
            <a:pPr marL="0" lvl="0" indent="0" algn="l" rtl="0">
              <a:spcBef>
                <a:spcPts val="0"/>
              </a:spcBef>
              <a:spcAft>
                <a:spcPts val="0"/>
              </a:spcAft>
              <a:buNone/>
            </a:pPr>
            <a:endParaRPr lang="en" sz="1600" b="1" dirty="0"/>
          </a:p>
          <a:p>
            <a:pPr marL="0" lvl="0" indent="0" algn="l" rtl="0">
              <a:spcBef>
                <a:spcPts val="0"/>
              </a:spcBef>
              <a:spcAft>
                <a:spcPts val="0"/>
              </a:spcAft>
              <a:buNone/>
            </a:pPr>
            <a:endParaRPr lang="en" sz="1600" b="1" dirty="0"/>
          </a:p>
          <a:p>
            <a:pPr marL="0" lvl="0" indent="0" algn="l" rtl="0">
              <a:spcBef>
                <a:spcPts val="0"/>
              </a:spcBef>
              <a:spcAft>
                <a:spcPts val="0"/>
              </a:spcAft>
              <a:buNone/>
            </a:pPr>
            <a:r>
              <a:rPr lang="en" sz="1800" b="1" u="sng" dirty="0"/>
              <a:t>Real estimation</a:t>
            </a:r>
            <a:r>
              <a:rPr lang="en" sz="1800" dirty="0"/>
              <a:t> </a:t>
            </a:r>
            <a:r>
              <a:rPr lang="en" sz="1600" dirty="0"/>
              <a:t>is worst. To notify the cluster, </a:t>
            </a:r>
            <a:r>
              <a:rPr lang="en" sz="1600" i="1" dirty="0" err="1"/>
              <a:t>NodeFailed</a:t>
            </a:r>
            <a:r>
              <a:rPr lang="en" sz="1600" dirty="0"/>
              <a:t> message runs twice around the ring. The message meets delay on each node like GC, CPU lack and network issues. Let’s name this affection as ‘</a:t>
            </a:r>
            <a:r>
              <a:rPr lang="en" sz="1600" dirty="0" err="1"/>
              <a:t>node_delay</a:t>
            </a:r>
            <a:r>
              <a:rPr lang="en" sz="1600" dirty="0"/>
              <a:t>’:</a:t>
            </a:r>
            <a:endParaRPr sz="1600" dirty="0"/>
          </a:p>
          <a:p>
            <a:pPr algn="ctr"/>
            <a:r>
              <a:rPr lang="en-US" sz="2000" i="1" dirty="0"/>
              <a:t> </a:t>
            </a:r>
          </a:p>
          <a:p>
            <a:pPr algn="ctr"/>
            <a:r>
              <a:rPr lang="en-US" sz="2000" i="1" dirty="0" err="1"/>
              <a:t>failureDetectionTimeout</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0" algn="l" rtl="0">
              <a:spcBef>
                <a:spcPts val="0"/>
              </a:spcBef>
              <a:spcAft>
                <a:spcPts val="0"/>
              </a:spcAft>
              <a:buNone/>
            </a:pPr>
            <a:endParaRPr sz="1600" dirty="0"/>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Note: if the failed node runs on </a:t>
            </a:r>
            <a:r>
              <a:rPr lang="en" sz="1600" b="1" dirty="0"/>
              <a:t>several </a:t>
            </a:r>
            <a:r>
              <a:rPr lang="en" sz="1600" b="1" dirty="0" err="1"/>
              <a:t>ip</a:t>
            </a:r>
            <a:r>
              <a:rPr lang="en" sz="1600" b="1" dirty="0"/>
              <a:t> addresses</a:t>
            </a:r>
            <a:r>
              <a:rPr lang="en" sz="1600" dirty="0"/>
              <a:t> (</a:t>
            </a:r>
            <a:r>
              <a:rPr lang="en" sz="1600" dirty="0" err="1">
                <a:solidFill>
                  <a:schemeClr val="dk1"/>
                </a:solidFill>
              </a:rPr>
              <a:t>ip_num</a:t>
            </a:r>
            <a:r>
              <a:rPr lang="en" sz="1600" dirty="0"/>
              <a:t>):</a:t>
            </a:r>
          </a:p>
          <a:p>
            <a:pPr marL="0" lvl="0" indent="0" algn="l" rtl="0">
              <a:spcBef>
                <a:spcPts val="0"/>
              </a:spcBef>
              <a:spcAft>
                <a:spcPts val="0"/>
              </a:spcAft>
              <a:buNone/>
            </a:pPr>
            <a:endParaRPr lang="en" sz="1000" dirty="0"/>
          </a:p>
          <a:p>
            <a:pPr marL="0" lvl="0" indent="0" algn="ctr" rtl="0">
              <a:spcBef>
                <a:spcPts val="0"/>
              </a:spcBef>
              <a:spcAft>
                <a:spcPts val="0"/>
              </a:spcAft>
              <a:buNone/>
            </a:pPr>
            <a:r>
              <a:rPr lang="en-US" sz="2000" i="1" dirty="0" err="1"/>
              <a:t>failureDetectionTimeout</a:t>
            </a:r>
            <a:r>
              <a:rPr lang="en-US" sz="2000" i="1" dirty="0"/>
              <a:t> * </a:t>
            </a:r>
            <a:r>
              <a:rPr lang="en-US" sz="2000" i="1" dirty="0" err="1"/>
              <a:t>ip_num</a:t>
            </a:r>
            <a:r>
              <a:rPr lang="en-US" sz="2000" i="1" dirty="0"/>
              <a:t> + </a:t>
            </a:r>
            <a:r>
              <a:rPr lang="en-US" sz="2000" i="1" dirty="0" err="1"/>
              <a:t>connRecoveryTimeout</a:t>
            </a:r>
            <a:r>
              <a:rPr lang="en-US" sz="2000" i="1" dirty="0"/>
              <a:t>  + 2 * </a:t>
            </a:r>
            <a:r>
              <a:rPr lang="en-US" sz="2000" i="1" dirty="0" err="1"/>
              <a:t>cluster_size</a:t>
            </a:r>
            <a:r>
              <a:rPr lang="en-US" sz="2000" i="1" dirty="0"/>
              <a:t> * </a:t>
            </a:r>
            <a:r>
              <a:rPr lang="en-US" sz="2000" i="1" dirty="0" err="1"/>
              <a:t>node_delay</a:t>
            </a:r>
            <a:endParaRPr lang="en-US" sz="2000" i="1" dirty="0"/>
          </a:p>
          <a:p>
            <a:pPr marL="0" lvl="0" indent="457200" algn="l" rtl="0">
              <a:spcBef>
                <a:spcPts val="0"/>
              </a:spcBef>
              <a:spcAft>
                <a:spcPts val="0"/>
              </a:spcAft>
              <a:buNone/>
            </a:pPr>
            <a:endParaRPr sz="1600" i="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457200" algn="l" rtl="0">
              <a:spcBef>
                <a:spcPts val="0"/>
              </a:spcBef>
              <a:spcAft>
                <a:spcPts val="0"/>
              </a:spcAft>
              <a:buNone/>
            </a:pPr>
            <a:endParaRPr dirty="0"/>
          </a:p>
          <a:p>
            <a:pPr marL="0" lvl="0" indent="0" algn="l" rtl="0">
              <a:spcBef>
                <a:spcPts val="0"/>
              </a:spcBef>
              <a:spcAft>
                <a:spcPts val="0"/>
              </a:spcAft>
              <a:buNone/>
            </a:pPr>
            <a:endParaRPr sz="1600" dirty="0"/>
          </a:p>
        </p:txBody>
      </p:sp>
      <p:sp>
        <p:nvSpPr>
          <p:cNvPr id="469" name="Google Shape;469;p25"/>
          <p:cNvSpPr txBox="1"/>
          <p:nvPr/>
        </p:nvSpPr>
        <p:spPr>
          <a:xfrm>
            <a:off x="87483" y="649175"/>
            <a:ext cx="69950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Cluster notification</a:t>
            </a:r>
            <a:endParaRPr sz="1800" b="1" dirty="0"/>
          </a:p>
        </p:txBody>
      </p:sp>
      <p:sp>
        <p:nvSpPr>
          <p:cNvPr id="470" name="Google Shape;470;p25"/>
          <p:cNvSpPr txBox="1"/>
          <p:nvPr/>
        </p:nvSpPr>
        <p:spPr>
          <a:xfrm>
            <a:off x="7993200" y="779985"/>
            <a:ext cx="69166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Worst reaction time</a:t>
            </a:r>
            <a:endParaRPr sz="1800" b="1" dirty="0"/>
          </a:p>
        </p:txBody>
      </p:sp>
      <p:sp>
        <p:nvSpPr>
          <p:cNvPr id="474" name="Google Shape;474;p25"/>
          <p:cNvSpPr txBox="1"/>
          <p:nvPr/>
        </p:nvSpPr>
        <p:spPr>
          <a:xfrm>
            <a:off x="383700" y="7011725"/>
            <a:ext cx="7236300" cy="11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What if Coordinator leaves topology?</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Every node immediately finds Coordinator as node with lowest order. There is no additional actions to assign new Coordinator. </a:t>
            </a:r>
            <a:endParaRPr sz="1600" dirty="0"/>
          </a:p>
        </p:txBody>
      </p:sp>
      <p:sp>
        <p:nvSpPr>
          <p:cNvPr id="2" name="Rectangle 1">
            <a:extLst>
              <a:ext uri="{FF2B5EF4-FFF2-40B4-BE49-F238E27FC236}">
                <a16:creationId xmlns:a16="http://schemas.microsoft.com/office/drawing/2014/main" id="{1A718EB5-55E6-D544-B373-4F9E183F23F4}"/>
              </a:ext>
            </a:extLst>
          </p:cNvPr>
          <p:cNvSpPr/>
          <p:nvPr/>
        </p:nvSpPr>
        <p:spPr>
          <a:xfrm>
            <a:off x="8242300" y="5562600"/>
            <a:ext cx="6667500" cy="7760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6BCFBE60-A041-9F42-9491-5A7946D34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F58649-99E6-0240-9CFF-332DDDD334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440;p25">
            <a:extLst>
              <a:ext uri="{FF2B5EF4-FFF2-40B4-BE49-F238E27FC236}">
                <a16:creationId xmlns:a16="http://schemas.microsoft.com/office/drawing/2014/main" id="{AB5732FD-7DAE-C446-B163-3EAD48BB58AB}"/>
              </a:ext>
            </a:extLst>
          </p:cNvPr>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a:t>
            </a:r>
            <a:r>
              <a:rPr lang="ru-RU" sz="2400" b="1" dirty="0"/>
              <a:t>5</a:t>
            </a:r>
            <a:r>
              <a:rPr lang="en" sz="2400" b="1" dirty="0"/>
              <a:t>: </a:t>
            </a:r>
            <a:r>
              <a:rPr lang="en-US" sz="2400" b="1" dirty="0"/>
              <a:t>Self-ping</a:t>
            </a:r>
            <a:r>
              <a:rPr lang="en" sz="2400" b="1" dirty="0"/>
              <a:t>.</a:t>
            </a:r>
            <a:endParaRPr sz="2400" b="1" dirty="0"/>
          </a:p>
        </p:txBody>
      </p:sp>
      <p:sp>
        <p:nvSpPr>
          <p:cNvPr id="134" name="TextBox 133">
            <a:extLst>
              <a:ext uri="{FF2B5EF4-FFF2-40B4-BE49-F238E27FC236}">
                <a16:creationId xmlns:a16="http://schemas.microsoft.com/office/drawing/2014/main" id="{B93D1D04-375D-774A-8A10-57D0DCC4A865}"/>
              </a:ext>
            </a:extLst>
          </p:cNvPr>
          <p:cNvSpPr txBox="1"/>
          <p:nvPr/>
        </p:nvSpPr>
        <p:spPr>
          <a:xfrm>
            <a:off x="213994" y="4541552"/>
            <a:ext cx="6915404" cy="1077218"/>
          </a:xfrm>
          <a:prstGeom prst="rect">
            <a:avLst/>
          </a:prstGeom>
          <a:noFill/>
        </p:spPr>
        <p:txBody>
          <a:bodyPr wrap="square" rtlCol="0">
            <a:spAutoFit/>
          </a:bodyPr>
          <a:lstStyle/>
          <a:p>
            <a:r>
              <a:rPr lang="en-US" sz="1600" dirty="0"/>
              <a:t>2.	If </a:t>
            </a:r>
            <a:r>
              <a:rPr lang="en-US" sz="1600" i="1" dirty="0" err="1"/>
              <a:t>connectionRecoveryTimeout</a:t>
            </a:r>
            <a:r>
              <a:rPr lang="en-US" sz="1600" dirty="0"/>
              <a:t> is set to 0, node 4 won’t perform backward connection check to 3 and will accept </a:t>
            </a:r>
            <a:r>
              <a:rPr lang="en-US" sz="1600" i="1" dirty="0" err="1"/>
              <a:t>HandshakeRequest</a:t>
            </a:r>
            <a:r>
              <a:rPr lang="en-US" sz="1600" i="1" dirty="0"/>
              <a:t> </a:t>
            </a:r>
            <a:r>
              <a:rPr lang="en-US" sz="1600" dirty="0"/>
              <a:t>from node 2 immediately. But 3 keeps connection to 4 and doesn’t receive any message while is able to send…</a:t>
            </a:r>
            <a:endParaRPr lang="ru-RU" sz="1600" dirty="0"/>
          </a:p>
        </p:txBody>
      </p:sp>
      <p:sp>
        <p:nvSpPr>
          <p:cNvPr id="137" name="TextBox 136">
            <a:extLst>
              <a:ext uri="{FF2B5EF4-FFF2-40B4-BE49-F238E27FC236}">
                <a16:creationId xmlns:a16="http://schemas.microsoft.com/office/drawing/2014/main" id="{B968E4D4-9414-A446-AC2F-EEA43C39EB69}"/>
              </a:ext>
            </a:extLst>
          </p:cNvPr>
          <p:cNvSpPr txBox="1"/>
          <p:nvPr/>
        </p:nvSpPr>
        <p:spPr>
          <a:xfrm>
            <a:off x="7659750" y="608165"/>
            <a:ext cx="7173850" cy="830997"/>
          </a:xfrm>
          <a:prstGeom prst="rect">
            <a:avLst/>
          </a:prstGeom>
          <a:noFill/>
        </p:spPr>
        <p:txBody>
          <a:bodyPr wrap="square" rtlCol="0">
            <a:spAutoFit/>
          </a:bodyPr>
          <a:lstStyle/>
          <a:p>
            <a:r>
              <a:rPr lang="en-US" sz="1600" dirty="0"/>
              <a:t>3.	To process such partial malfunctions of connection every node monitors also </a:t>
            </a:r>
            <a:r>
              <a:rPr lang="en-US" sz="1600" u="sng" dirty="0"/>
              <a:t>time of last received message</a:t>
            </a:r>
            <a:r>
              <a:rPr lang="en-US" sz="1600" dirty="0"/>
              <a:t> and sends </a:t>
            </a:r>
            <a:r>
              <a:rPr lang="en-US" sz="1600" i="1" dirty="0" err="1"/>
              <a:t>StatusCheckMessage</a:t>
            </a:r>
            <a:r>
              <a:rPr lang="en-US" sz="1600" dirty="0"/>
              <a:t> through the ring to Coordinator. Coordinator </a:t>
            </a:r>
            <a:r>
              <a:rPr lang="en-US" sz="1600" u="sng" dirty="0"/>
              <a:t>replies directly</a:t>
            </a:r>
            <a:r>
              <a:rPr lang="en-US" sz="1600" dirty="0"/>
              <a:t> to the sender.</a:t>
            </a:r>
            <a:endParaRPr lang="ru-RU" sz="1600" dirty="0"/>
          </a:p>
        </p:txBody>
      </p:sp>
      <p:grpSp>
        <p:nvGrpSpPr>
          <p:cNvPr id="5" name="Group 4">
            <a:extLst>
              <a:ext uri="{FF2B5EF4-FFF2-40B4-BE49-F238E27FC236}">
                <a16:creationId xmlns:a16="http://schemas.microsoft.com/office/drawing/2014/main" id="{1D32CA4D-5C8E-114E-9A67-1F16E887988B}"/>
              </a:ext>
            </a:extLst>
          </p:cNvPr>
          <p:cNvGrpSpPr/>
          <p:nvPr/>
        </p:nvGrpSpPr>
        <p:grpSpPr>
          <a:xfrm>
            <a:off x="1456659" y="1575212"/>
            <a:ext cx="2923379" cy="2610630"/>
            <a:chOff x="761196" y="1049327"/>
            <a:chExt cx="2923379" cy="2610630"/>
          </a:xfrm>
        </p:grpSpPr>
        <p:sp>
          <p:nvSpPr>
            <p:cNvPr id="55" name="Google Shape;205;p20">
              <a:extLst>
                <a:ext uri="{FF2B5EF4-FFF2-40B4-BE49-F238E27FC236}">
                  <a16:creationId xmlns:a16="http://schemas.microsoft.com/office/drawing/2014/main" id="{F8484961-777E-CA4F-98A1-7DF1809B80A5}"/>
                </a:ext>
              </a:extLst>
            </p:cNvPr>
            <p:cNvSpPr/>
            <p:nvPr/>
          </p:nvSpPr>
          <p:spPr>
            <a:xfrm>
              <a:off x="2550953" y="104932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56" name="Google Shape;206;p20">
              <a:extLst>
                <a:ext uri="{FF2B5EF4-FFF2-40B4-BE49-F238E27FC236}">
                  <a16:creationId xmlns:a16="http://schemas.microsoft.com/office/drawing/2014/main" id="{D810A1AB-AE2F-1949-943B-46C3AA0B2D0B}"/>
                </a:ext>
              </a:extLst>
            </p:cNvPr>
            <p:cNvSpPr/>
            <p:nvPr/>
          </p:nvSpPr>
          <p:spPr>
            <a:xfrm>
              <a:off x="777235" y="2611199"/>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57" name="Google Shape;207;p20">
              <a:extLst>
                <a:ext uri="{FF2B5EF4-FFF2-40B4-BE49-F238E27FC236}">
                  <a16:creationId xmlns:a16="http://schemas.microsoft.com/office/drawing/2014/main" id="{C6A2D227-74AD-2245-9D7F-01996D351F2B}"/>
                </a:ext>
              </a:extLst>
            </p:cNvPr>
            <p:cNvSpPr/>
            <p:nvPr/>
          </p:nvSpPr>
          <p:spPr>
            <a:xfrm>
              <a:off x="2580529" y="262384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58" name="Google Shape;211;p20">
              <a:extLst>
                <a:ext uri="{FF2B5EF4-FFF2-40B4-BE49-F238E27FC236}">
                  <a16:creationId xmlns:a16="http://schemas.microsoft.com/office/drawing/2014/main" id="{06F727FF-393E-114D-BBBE-14BB535A07E5}"/>
                </a:ext>
              </a:extLst>
            </p:cNvPr>
            <p:cNvCxnSpPr>
              <a:cxnSpLocks/>
              <a:stCxn id="57" idx="2"/>
              <a:endCxn id="56" idx="6"/>
            </p:cNvCxnSpPr>
            <p:nvPr/>
          </p:nvCxnSpPr>
          <p:spPr>
            <a:xfrm flipH="1" flipV="1">
              <a:off x="1845693" y="3128566"/>
              <a:ext cx="734836" cy="13335"/>
            </a:xfrm>
            <a:prstGeom prst="straightConnector1">
              <a:avLst/>
            </a:prstGeom>
            <a:noFill/>
            <a:ln w="22225" cap="flat" cmpd="sng">
              <a:solidFill>
                <a:srgbClr val="C00000"/>
              </a:solidFill>
              <a:prstDash val="solid"/>
              <a:round/>
              <a:headEnd type="none" w="med" len="med"/>
              <a:tailEnd type="triangle" w="med" len="med"/>
            </a:ln>
          </p:spPr>
        </p:cxnSp>
        <p:cxnSp>
          <p:nvCxnSpPr>
            <p:cNvPr id="59" name="Google Shape;211;p20">
              <a:extLst>
                <a:ext uri="{FF2B5EF4-FFF2-40B4-BE49-F238E27FC236}">
                  <a16:creationId xmlns:a16="http://schemas.microsoft.com/office/drawing/2014/main" id="{21F332A1-694B-3E43-94DD-B57ED840F84B}"/>
                </a:ext>
              </a:extLst>
            </p:cNvPr>
            <p:cNvCxnSpPr>
              <a:cxnSpLocks/>
              <a:stCxn id="55" idx="4"/>
              <a:endCxn id="57" idx="0"/>
            </p:cNvCxnSpPr>
            <p:nvPr/>
          </p:nvCxnSpPr>
          <p:spPr>
            <a:xfrm flipH="1">
              <a:off x="3115471" y="214716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60" name="Google Shape;211;p20">
              <a:extLst>
                <a:ext uri="{FF2B5EF4-FFF2-40B4-BE49-F238E27FC236}">
                  <a16:creationId xmlns:a16="http://schemas.microsoft.com/office/drawing/2014/main" id="{A722F11A-ACC8-5549-A9F1-1A9B9F62A7CF}"/>
                </a:ext>
              </a:extLst>
            </p:cNvPr>
            <p:cNvCxnSpPr>
              <a:cxnSpLocks/>
              <a:stCxn id="62" idx="6"/>
              <a:endCxn id="55" idx="2"/>
            </p:cNvCxnSpPr>
            <p:nvPr/>
          </p:nvCxnSpPr>
          <p:spPr>
            <a:xfrm>
              <a:off x="1855944" y="159777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61" name="Google Shape;211;p20">
              <a:extLst>
                <a:ext uri="{FF2B5EF4-FFF2-40B4-BE49-F238E27FC236}">
                  <a16:creationId xmlns:a16="http://schemas.microsoft.com/office/drawing/2014/main" id="{C7617796-36EC-1A45-A5EC-52F2026BA49C}"/>
                </a:ext>
              </a:extLst>
            </p:cNvPr>
            <p:cNvCxnSpPr>
              <a:cxnSpLocks/>
              <a:stCxn id="56" idx="0"/>
              <a:endCxn id="62" idx="4"/>
            </p:cNvCxnSpPr>
            <p:nvPr/>
          </p:nvCxnSpPr>
          <p:spPr>
            <a:xfrm flipH="1" flipV="1">
              <a:off x="1308570" y="2127875"/>
              <a:ext cx="2894" cy="483324"/>
            </a:xfrm>
            <a:prstGeom prst="straightConnector1">
              <a:avLst/>
            </a:prstGeom>
            <a:noFill/>
            <a:ln w="22225" cap="flat" cmpd="sng">
              <a:solidFill>
                <a:srgbClr val="000000"/>
              </a:solidFill>
              <a:prstDash val="solid"/>
              <a:round/>
              <a:headEnd type="none" w="med" len="med"/>
              <a:tailEnd type="triangle" w="med" len="med"/>
            </a:ln>
          </p:spPr>
        </p:cxnSp>
        <p:sp>
          <p:nvSpPr>
            <p:cNvPr id="62" name="Google Shape;205;p20">
              <a:extLst>
                <a:ext uri="{FF2B5EF4-FFF2-40B4-BE49-F238E27FC236}">
                  <a16:creationId xmlns:a16="http://schemas.microsoft.com/office/drawing/2014/main" id="{B5E81153-6BEF-3F4D-8622-FC146FD13262}"/>
                </a:ext>
              </a:extLst>
            </p:cNvPr>
            <p:cNvSpPr/>
            <p:nvPr/>
          </p:nvSpPr>
          <p:spPr>
            <a:xfrm>
              <a:off x="761196" y="106768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grpSp>
          <p:nvGrpSpPr>
            <p:cNvPr id="65" name="Group 64">
              <a:extLst>
                <a:ext uri="{FF2B5EF4-FFF2-40B4-BE49-F238E27FC236}">
                  <a16:creationId xmlns:a16="http://schemas.microsoft.com/office/drawing/2014/main" id="{9FA95E12-6F60-C146-B9BB-FF18300330A7}"/>
                </a:ext>
              </a:extLst>
            </p:cNvPr>
            <p:cNvGrpSpPr/>
            <p:nvPr/>
          </p:nvGrpSpPr>
          <p:grpSpPr>
            <a:xfrm>
              <a:off x="2137803" y="3002230"/>
              <a:ext cx="203200" cy="291763"/>
              <a:chOff x="5410200" y="2387599"/>
              <a:chExt cx="203200" cy="291763"/>
            </a:xfrm>
          </p:grpSpPr>
          <p:cxnSp>
            <p:nvCxnSpPr>
              <p:cNvPr id="66" name="Straight Connector 65">
                <a:extLst>
                  <a:ext uri="{FF2B5EF4-FFF2-40B4-BE49-F238E27FC236}">
                    <a16:creationId xmlns:a16="http://schemas.microsoft.com/office/drawing/2014/main" id="{CFC60D9D-B5E1-5441-9FBE-DD307D213098}"/>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A3A1A2-8094-4F44-B5E9-C8C33FBB9110}"/>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69" name="TextBox 68">
            <a:extLst>
              <a:ext uri="{FF2B5EF4-FFF2-40B4-BE49-F238E27FC236}">
                <a16:creationId xmlns:a16="http://schemas.microsoft.com/office/drawing/2014/main" id="{A1D4B2BC-F4A7-1341-BD75-B98A086AD898}"/>
              </a:ext>
            </a:extLst>
          </p:cNvPr>
          <p:cNvSpPr txBox="1"/>
          <p:nvPr/>
        </p:nvSpPr>
        <p:spPr>
          <a:xfrm>
            <a:off x="36875" y="654104"/>
            <a:ext cx="6830765" cy="830997"/>
          </a:xfrm>
          <a:prstGeom prst="rect">
            <a:avLst/>
          </a:prstGeom>
          <a:noFill/>
        </p:spPr>
        <p:txBody>
          <a:bodyPr wrap="square" rtlCol="0">
            <a:spAutoFit/>
          </a:bodyPr>
          <a:lstStyle/>
          <a:p>
            <a:r>
              <a:rPr lang="en-US" sz="1600" dirty="0"/>
              <a:t>1.	There is another technique of node status check. It is possible to</a:t>
            </a:r>
            <a:r>
              <a:rPr lang="ru-RU" sz="1600" dirty="0"/>
              <a:t> </a:t>
            </a:r>
            <a:r>
              <a:rPr lang="en-US" sz="1600" dirty="0"/>
              <a:t>lose part of network. Like incoming connections. If happened to node 3, as an example, 2 suspects 3 failed.</a:t>
            </a:r>
            <a:endParaRPr lang="ru-RU" sz="1600" dirty="0"/>
          </a:p>
        </p:txBody>
      </p:sp>
      <p:grpSp>
        <p:nvGrpSpPr>
          <p:cNvPr id="12" name="Group 11">
            <a:extLst>
              <a:ext uri="{FF2B5EF4-FFF2-40B4-BE49-F238E27FC236}">
                <a16:creationId xmlns:a16="http://schemas.microsoft.com/office/drawing/2014/main" id="{E9A6D141-D263-354D-B29B-361E5F1924A5}"/>
              </a:ext>
            </a:extLst>
          </p:cNvPr>
          <p:cNvGrpSpPr/>
          <p:nvPr/>
        </p:nvGrpSpPr>
        <p:grpSpPr>
          <a:xfrm>
            <a:off x="747673" y="5701141"/>
            <a:ext cx="3535882" cy="2610631"/>
            <a:chOff x="747673" y="5701141"/>
            <a:chExt cx="3535882" cy="2610631"/>
          </a:xfrm>
        </p:grpSpPr>
        <p:sp>
          <p:nvSpPr>
            <p:cNvPr id="71" name="Google Shape;205;p20">
              <a:extLst>
                <a:ext uri="{FF2B5EF4-FFF2-40B4-BE49-F238E27FC236}">
                  <a16:creationId xmlns:a16="http://schemas.microsoft.com/office/drawing/2014/main" id="{8200CE46-63E8-E748-865A-769EBAB7B062}"/>
                </a:ext>
              </a:extLst>
            </p:cNvPr>
            <p:cNvSpPr/>
            <p:nvPr/>
          </p:nvSpPr>
          <p:spPr>
            <a:xfrm>
              <a:off x="3149933" y="5701141"/>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72" name="Google Shape;206;p20">
              <a:extLst>
                <a:ext uri="{FF2B5EF4-FFF2-40B4-BE49-F238E27FC236}">
                  <a16:creationId xmlns:a16="http://schemas.microsoft.com/office/drawing/2014/main" id="{D1425FD7-8DA8-144F-8E8B-E2DDA0F4E10D}"/>
                </a:ext>
              </a:extLst>
            </p:cNvPr>
            <p:cNvSpPr/>
            <p:nvPr/>
          </p:nvSpPr>
          <p:spPr>
            <a:xfrm>
              <a:off x="747673" y="7275658"/>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73" name="Google Shape;207;p20">
              <a:extLst>
                <a:ext uri="{FF2B5EF4-FFF2-40B4-BE49-F238E27FC236}">
                  <a16:creationId xmlns:a16="http://schemas.microsoft.com/office/drawing/2014/main" id="{8ECF12C7-1B50-1140-AE85-941D6B24AD91}"/>
                </a:ext>
              </a:extLst>
            </p:cNvPr>
            <p:cNvSpPr/>
            <p:nvPr/>
          </p:nvSpPr>
          <p:spPr>
            <a:xfrm>
              <a:off x="3179509" y="7275658"/>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88" name="Google Shape;211;p20">
              <a:extLst>
                <a:ext uri="{FF2B5EF4-FFF2-40B4-BE49-F238E27FC236}">
                  <a16:creationId xmlns:a16="http://schemas.microsoft.com/office/drawing/2014/main" id="{DB18A329-C92A-4C40-965C-03FA781276E6}"/>
                </a:ext>
              </a:extLst>
            </p:cNvPr>
            <p:cNvCxnSpPr>
              <a:cxnSpLocks/>
              <a:stCxn id="71" idx="4"/>
              <a:endCxn id="73" idx="0"/>
            </p:cNvCxnSpPr>
            <p:nvPr/>
          </p:nvCxnSpPr>
          <p:spPr>
            <a:xfrm flipH="1">
              <a:off x="3714451" y="6798981"/>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90" name="Google Shape;211;p20">
              <a:extLst>
                <a:ext uri="{FF2B5EF4-FFF2-40B4-BE49-F238E27FC236}">
                  <a16:creationId xmlns:a16="http://schemas.microsoft.com/office/drawing/2014/main" id="{7629D8AA-A478-0749-B242-497CB5D0D504}"/>
                </a:ext>
              </a:extLst>
            </p:cNvPr>
            <p:cNvCxnSpPr>
              <a:cxnSpLocks/>
              <a:stCxn id="96" idx="6"/>
              <a:endCxn id="71" idx="2"/>
            </p:cNvCxnSpPr>
            <p:nvPr/>
          </p:nvCxnSpPr>
          <p:spPr>
            <a:xfrm>
              <a:off x="2454924" y="6249593"/>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92" name="Google Shape;211;p20">
              <a:extLst>
                <a:ext uri="{FF2B5EF4-FFF2-40B4-BE49-F238E27FC236}">
                  <a16:creationId xmlns:a16="http://schemas.microsoft.com/office/drawing/2014/main" id="{307B6ED9-1DE2-CB47-8F8D-59E247A86035}"/>
                </a:ext>
              </a:extLst>
            </p:cNvPr>
            <p:cNvCxnSpPr>
              <a:cxnSpLocks/>
              <a:stCxn id="72" idx="0"/>
              <a:endCxn id="96" idx="3"/>
            </p:cNvCxnSpPr>
            <p:nvPr/>
          </p:nvCxnSpPr>
          <p:spPr>
            <a:xfrm flipV="1">
              <a:off x="1281902" y="6624427"/>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96" name="Google Shape;205;p20">
              <a:extLst>
                <a:ext uri="{FF2B5EF4-FFF2-40B4-BE49-F238E27FC236}">
                  <a16:creationId xmlns:a16="http://schemas.microsoft.com/office/drawing/2014/main" id="{F7C31791-39B2-4246-ACAA-D81AC797AC80}"/>
                </a:ext>
              </a:extLst>
            </p:cNvPr>
            <p:cNvSpPr/>
            <p:nvPr/>
          </p:nvSpPr>
          <p:spPr>
            <a:xfrm>
              <a:off x="1360176" y="5719496"/>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17" name="Google Shape;211;p20">
              <a:extLst>
                <a:ext uri="{FF2B5EF4-FFF2-40B4-BE49-F238E27FC236}">
                  <a16:creationId xmlns:a16="http://schemas.microsoft.com/office/drawing/2014/main" id="{A4329F61-1625-1645-81DF-4294F7AE87D2}"/>
                </a:ext>
              </a:extLst>
            </p:cNvPr>
            <p:cNvCxnSpPr>
              <a:cxnSpLocks/>
              <a:stCxn id="73" idx="1"/>
              <a:endCxn id="96" idx="5"/>
            </p:cNvCxnSpPr>
            <p:nvPr/>
          </p:nvCxnSpPr>
          <p:spPr>
            <a:xfrm flipH="1" flipV="1">
              <a:off x="2294602" y="6624427"/>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19" name="Google Shape;235;p20">
              <a:extLst>
                <a:ext uri="{FF2B5EF4-FFF2-40B4-BE49-F238E27FC236}">
                  <a16:creationId xmlns:a16="http://schemas.microsoft.com/office/drawing/2014/main" id="{FC43331B-F298-B64F-937D-F7A6729499FA}"/>
                </a:ext>
              </a:extLst>
            </p:cNvPr>
            <p:cNvSpPr/>
            <p:nvPr/>
          </p:nvSpPr>
          <p:spPr>
            <a:xfrm>
              <a:off x="2621445" y="7995642"/>
              <a:ext cx="1383886" cy="31613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NodeFailed</a:t>
              </a:r>
              <a:r>
                <a:rPr lang="en-US" sz="1100" i="1" dirty="0"/>
                <a:t>: 3</a:t>
              </a:r>
              <a:endParaRPr sz="1100" i="1" dirty="0"/>
            </a:p>
          </p:txBody>
        </p:sp>
        <p:sp>
          <p:nvSpPr>
            <p:cNvPr id="120" name="Google Shape;279;p22">
              <a:extLst>
                <a:ext uri="{FF2B5EF4-FFF2-40B4-BE49-F238E27FC236}">
                  <a16:creationId xmlns:a16="http://schemas.microsoft.com/office/drawing/2014/main" id="{92066690-D04B-4848-9A8C-62F3A4712DBA}"/>
                </a:ext>
              </a:extLst>
            </p:cNvPr>
            <p:cNvSpPr/>
            <p:nvPr/>
          </p:nvSpPr>
          <p:spPr>
            <a:xfrm flipH="1">
              <a:off x="1985881" y="5788052"/>
              <a:ext cx="2297674" cy="2333059"/>
            </a:xfrm>
            <a:prstGeom prst="arc">
              <a:avLst>
                <a:gd name="adj1" fmla="val 10587645"/>
                <a:gd name="adj2" fmla="val 3793694"/>
              </a:avLst>
            </a:prstGeom>
            <a:noFill/>
            <a:ln w="9525" cap="flat" cmpd="sng">
              <a:solidFill>
                <a:srgbClr val="000000"/>
              </a:solidFill>
              <a:prstDash val="solid"/>
              <a:round/>
              <a:headEnd type="arrow"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roup 23">
            <a:extLst>
              <a:ext uri="{FF2B5EF4-FFF2-40B4-BE49-F238E27FC236}">
                <a16:creationId xmlns:a16="http://schemas.microsoft.com/office/drawing/2014/main" id="{ADD200E0-582B-554E-AA15-C587AFD0EEA7}"/>
              </a:ext>
            </a:extLst>
          </p:cNvPr>
          <p:cNvGrpSpPr/>
          <p:nvPr/>
        </p:nvGrpSpPr>
        <p:grpSpPr>
          <a:xfrm>
            <a:off x="8764419" y="5494212"/>
            <a:ext cx="4081993" cy="2740455"/>
            <a:chOff x="8764419" y="5494212"/>
            <a:chExt cx="4081993" cy="2740455"/>
          </a:xfrm>
        </p:grpSpPr>
        <p:sp>
          <p:nvSpPr>
            <p:cNvPr id="158" name="Google Shape;207;p20">
              <a:extLst>
                <a:ext uri="{FF2B5EF4-FFF2-40B4-BE49-F238E27FC236}">
                  <a16:creationId xmlns:a16="http://schemas.microsoft.com/office/drawing/2014/main" id="{9E6C6902-807C-164F-AC08-B0B2FDEA8239}"/>
                </a:ext>
              </a:extLst>
            </p:cNvPr>
            <p:cNvSpPr/>
            <p:nvPr/>
          </p:nvSpPr>
          <p:spPr>
            <a:xfrm>
              <a:off x="11776529" y="5922443"/>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1</a:t>
              </a:r>
            </a:p>
            <a:p>
              <a:pPr marL="0" lvl="0" indent="0" algn="ctr" rtl="0">
                <a:spcBef>
                  <a:spcPts val="0"/>
                </a:spcBef>
                <a:spcAft>
                  <a:spcPts val="0"/>
                </a:spcAft>
                <a:buNone/>
              </a:pPr>
              <a:r>
                <a:rPr lang="en-US" dirty="0"/>
                <a:t>(C)</a:t>
              </a:r>
            </a:p>
          </p:txBody>
        </p:sp>
        <p:sp>
          <p:nvSpPr>
            <p:cNvPr id="160" name="Google Shape;235;p20">
              <a:extLst>
                <a:ext uri="{FF2B5EF4-FFF2-40B4-BE49-F238E27FC236}">
                  <a16:creationId xmlns:a16="http://schemas.microsoft.com/office/drawing/2014/main" id="{9FC33A10-3C74-8E4D-851D-7CDE0A72DF2D}"/>
                </a:ext>
              </a:extLst>
            </p:cNvPr>
            <p:cNvSpPr/>
            <p:nvPr/>
          </p:nvSpPr>
          <p:spPr>
            <a:xfrm>
              <a:off x="10651234" y="6830572"/>
              <a:ext cx="2073094" cy="459566"/>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StatusCheckResponse</a:t>
              </a:r>
              <a:r>
                <a:rPr lang="en-US" sz="1100" i="1" dirty="0"/>
                <a:t>: 3 is not in the ring.</a:t>
              </a:r>
              <a:endParaRPr sz="1100" i="1" dirty="0"/>
            </a:p>
          </p:txBody>
        </p:sp>
        <p:grpSp>
          <p:nvGrpSpPr>
            <p:cNvPr id="18" name="Group 17">
              <a:extLst>
                <a:ext uri="{FF2B5EF4-FFF2-40B4-BE49-F238E27FC236}">
                  <a16:creationId xmlns:a16="http://schemas.microsoft.com/office/drawing/2014/main" id="{C459098A-2ED9-8945-AE38-7A99F48F31DA}"/>
                </a:ext>
              </a:extLst>
            </p:cNvPr>
            <p:cNvGrpSpPr/>
            <p:nvPr/>
          </p:nvGrpSpPr>
          <p:grpSpPr>
            <a:xfrm>
              <a:off x="8764419" y="6868658"/>
              <a:ext cx="1133622" cy="1182834"/>
              <a:chOff x="8764419" y="6868658"/>
              <a:chExt cx="1133622" cy="1182834"/>
            </a:xfrm>
          </p:grpSpPr>
          <p:sp>
            <p:nvSpPr>
              <p:cNvPr id="159" name="Google Shape;205;p20">
                <a:extLst>
                  <a:ext uri="{FF2B5EF4-FFF2-40B4-BE49-F238E27FC236}">
                    <a16:creationId xmlns:a16="http://schemas.microsoft.com/office/drawing/2014/main" id="{A979BEFC-AABD-5C45-B431-7CA336AB45A9}"/>
                  </a:ext>
                </a:extLst>
              </p:cNvPr>
              <p:cNvSpPr/>
              <p:nvPr/>
            </p:nvSpPr>
            <p:spPr>
              <a:xfrm>
                <a:off x="8764419" y="6872047"/>
                <a:ext cx="1133622" cy="1097840"/>
              </a:xfrm>
              <a:prstGeom prst="ellipse">
                <a:avLst/>
              </a:prstGeom>
              <a:solidFill>
                <a:srgbClr val="CFE2F3"/>
              </a:solidFill>
              <a:ln w="9525" cap="flat" cmpd="sng">
                <a:solidFill>
                  <a:srgbClr val="FF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3</a:t>
                </a:r>
                <a:endParaRPr dirty="0"/>
              </a:p>
            </p:txBody>
          </p:sp>
          <p:grpSp>
            <p:nvGrpSpPr>
              <p:cNvPr id="171" name="Group 170">
                <a:extLst>
                  <a:ext uri="{FF2B5EF4-FFF2-40B4-BE49-F238E27FC236}">
                    <a16:creationId xmlns:a16="http://schemas.microsoft.com/office/drawing/2014/main" id="{4449E7CA-9531-C642-9D7A-A35293E73D41}"/>
                  </a:ext>
                </a:extLst>
              </p:cNvPr>
              <p:cNvGrpSpPr/>
              <p:nvPr/>
            </p:nvGrpSpPr>
            <p:grpSpPr>
              <a:xfrm>
                <a:off x="8797044" y="6868658"/>
                <a:ext cx="1012592" cy="1182834"/>
                <a:chOff x="5410200" y="2387599"/>
                <a:chExt cx="203200" cy="291763"/>
              </a:xfrm>
            </p:grpSpPr>
            <p:cxnSp>
              <p:nvCxnSpPr>
                <p:cNvPr id="172" name="Straight Connector 171">
                  <a:extLst>
                    <a:ext uri="{FF2B5EF4-FFF2-40B4-BE49-F238E27FC236}">
                      <a16:creationId xmlns:a16="http://schemas.microsoft.com/office/drawing/2014/main" id="{CCE5C9A3-FD14-BD40-921D-82DED320A8BB}"/>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DD6786-2E9F-7D48-B094-0DA31061B646}"/>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39" name="Google Shape;279;p22">
              <a:extLst>
                <a:ext uri="{FF2B5EF4-FFF2-40B4-BE49-F238E27FC236}">
                  <a16:creationId xmlns:a16="http://schemas.microsoft.com/office/drawing/2014/main" id="{3D983D38-BB3F-8844-9C84-82BC0F8BAF47}"/>
                </a:ext>
              </a:extLst>
            </p:cNvPr>
            <p:cNvSpPr/>
            <p:nvPr/>
          </p:nvSpPr>
          <p:spPr>
            <a:xfrm rot="10800000" flipH="1">
              <a:off x="9268271" y="6643967"/>
              <a:ext cx="2508258" cy="1590700"/>
            </a:xfrm>
            <a:prstGeom prst="arc">
              <a:avLst>
                <a:gd name="adj1" fmla="val 12468443"/>
                <a:gd name="adj2" fmla="val 450818"/>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205;p20">
              <a:extLst>
                <a:ext uri="{FF2B5EF4-FFF2-40B4-BE49-F238E27FC236}">
                  <a16:creationId xmlns:a16="http://schemas.microsoft.com/office/drawing/2014/main" id="{C9EBA584-E751-CE43-B248-F7AF13F51136}"/>
                </a:ext>
              </a:extLst>
            </p:cNvPr>
            <p:cNvSpPr/>
            <p:nvPr/>
          </p:nvSpPr>
          <p:spPr>
            <a:xfrm>
              <a:off x="9556485" y="549421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51" name="Google Shape;211;p20">
              <a:extLst>
                <a:ext uri="{FF2B5EF4-FFF2-40B4-BE49-F238E27FC236}">
                  <a16:creationId xmlns:a16="http://schemas.microsoft.com/office/drawing/2014/main" id="{BBE42260-84F6-764F-8AC5-5EF1FCBF2204}"/>
                </a:ext>
              </a:extLst>
            </p:cNvPr>
            <p:cNvCxnSpPr>
              <a:cxnSpLocks/>
              <a:stCxn id="159" idx="0"/>
              <a:endCxn id="150" idx="3"/>
            </p:cNvCxnSpPr>
            <p:nvPr/>
          </p:nvCxnSpPr>
          <p:spPr>
            <a:xfrm flipV="1">
              <a:off x="9331230" y="6399143"/>
              <a:ext cx="385577" cy="472904"/>
            </a:xfrm>
            <a:prstGeom prst="straightConnector1">
              <a:avLst/>
            </a:prstGeom>
            <a:noFill/>
            <a:ln w="22225" cap="flat" cmpd="sng">
              <a:solidFill>
                <a:srgbClr val="C00000"/>
              </a:solidFill>
              <a:prstDash val="solid"/>
              <a:round/>
              <a:headEnd type="none" w="med" len="med"/>
              <a:tailEnd type="triangle" w="med" len="med"/>
            </a:ln>
          </p:spPr>
        </p:cxnSp>
        <p:grpSp>
          <p:nvGrpSpPr>
            <p:cNvPr id="21" name="Group 20">
              <a:extLst>
                <a:ext uri="{FF2B5EF4-FFF2-40B4-BE49-F238E27FC236}">
                  <a16:creationId xmlns:a16="http://schemas.microsoft.com/office/drawing/2014/main" id="{50C20C68-4CB7-6040-A851-493978B38BF5}"/>
                </a:ext>
              </a:extLst>
            </p:cNvPr>
            <p:cNvGrpSpPr/>
            <p:nvPr/>
          </p:nvGrpSpPr>
          <p:grpSpPr>
            <a:xfrm rot="2276462">
              <a:off x="9400369" y="6523704"/>
              <a:ext cx="203200" cy="291763"/>
              <a:chOff x="7170328" y="5951307"/>
              <a:chExt cx="203200" cy="291763"/>
            </a:xfrm>
          </p:grpSpPr>
          <p:cxnSp>
            <p:nvCxnSpPr>
              <p:cNvPr id="154" name="Straight Connector 153">
                <a:extLst>
                  <a:ext uri="{FF2B5EF4-FFF2-40B4-BE49-F238E27FC236}">
                    <a16:creationId xmlns:a16="http://schemas.microsoft.com/office/drawing/2014/main" id="{58073009-0109-A049-9B59-55BD7DEA5B88}"/>
                  </a:ext>
                </a:extLst>
              </p:cNvPr>
              <p:cNvCxnSpPr/>
              <p:nvPr/>
            </p:nvCxnSpPr>
            <p:spPr>
              <a:xfrm>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3526A89-FB7F-1346-BE1E-9D736C5D489C}"/>
                  </a:ext>
                </a:extLst>
              </p:cNvPr>
              <p:cNvCxnSpPr>
                <a:cxnSpLocks/>
              </p:cNvCxnSpPr>
              <p:nvPr/>
            </p:nvCxnSpPr>
            <p:spPr>
              <a:xfrm flipH="1">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6" name="Google Shape;211;p20">
              <a:extLst>
                <a:ext uri="{FF2B5EF4-FFF2-40B4-BE49-F238E27FC236}">
                  <a16:creationId xmlns:a16="http://schemas.microsoft.com/office/drawing/2014/main" id="{5C8E1597-EFF0-B643-9156-B7E8976AF222}"/>
                </a:ext>
              </a:extLst>
            </p:cNvPr>
            <p:cNvCxnSpPr>
              <a:cxnSpLocks/>
              <a:stCxn id="150" idx="6"/>
              <a:endCxn id="158" idx="2"/>
            </p:cNvCxnSpPr>
            <p:nvPr/>
          </p:nvCxnSpPr>
          <p:spPr>
            <a:xfrm>
              <a:off x="10651233" y="6024309"/>
              <a:ext cx="1125296" cy="416191"/>
            </a:xfrm>
            <a:prstGeom prst="straightConnector1">
              <a:avLst/>
            </a:prstGeom>
            <a:noFill/>
            <a:ln w="22225" cap="flat" cmpd="sng">
              <a:solidFill>
                <a:srgbClr val="000000"/>
              </a:solidFill>
              <a:prstDash val="solid"/>
              <a:round/>
              <a:headEnd type="none" w="med" len="med"/>
              <a:tailEnd type="triangle" w="med" len="med"/>
            </a:ln>
          </p:spPr>
        </p:cxnSp>
      </p:grpSp>
      <p:grpSp>
        <p:nvGrpSpPr>
          <p:cNvPr id="25" name="Group 24">
            <a:extLst>
              <a:ext uri="{FF2B5EF4-FFF2-40B4-BE49-F238E27FC236}">
                <a16:creationId xmlns:a16="http://schemas.microsoft.com/office/drawing/2014/main" id="{827B17A0-79CF-A74E-A951-F373E4927C95}"/>
              </a:ext>
            </a:extLst>
          </p:cNvPr>
          <p:cNvGrpSpPr/>
          <p:nvPr/>
        </p:nvGrpSpPr>
        <p:grpSpPr>
          <a:xfrm>
            <a:off x="8091006" y="1787335"/>
            <a:ext cx="4485071" cy="2610630"/>
            <a:chOff x="7987974" y="1890367"/>
            <a:chExt cx="4485071" cy="2610630"/>
          </a:xfrm>
        </p:grpSpPr>
        <p:sp>
          <p:nvSpPr>
            <p:cNvPr id="124" name="Google Shape;205;p20">
              <a:extLst>
                <a:ext uri="{FF2B5EF4-FFF2-40B4-BE49-F238E27FC236}">
                  <a16:creationId xmlns:a16="http://schemas.microsoft.com/office/drawing/2014/main" id="{CAAF968F-C525-D041-B328-E24862A61A31}"/>
                </a:ext>
              </a:extLst>
            </p:cNvPr>
            <p:cNvSpPr/>
            <p:nvPr/>
          </p:nvSpPr>
          <p:spPr>
            <a:xfrm>
              <a:off x="11339423" y="189036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125" name="Google Shape;206;p20">
              <a:extLst>
                <a:ext uri="{FF2B5EF4-FFF2-40B4-BE49-F238E27FC236}">
                  <a16:creationId xmlns:a16="http://schemas.microsoft.com/office/drawing/2014/main" id="{E7C43F9C-1D5F-374F-B467-972EFC957158}"/>
                </a:ext>
              </a:extLst>
            </p:cNvPr>
            <p:cNvSpPr/>
            <p:nvPr/>
          </p:nvSpPr>
          <p:spPr>
            <a:xfrm>
              <a:off x="8937163" y="3464884"/>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126" name="Google Shape;207;p20">
              <a:extLst>
                <a:ext uri="{FF2B5EF4-FFF2-40B4-BE49-F238E27FC236}">
                  <a16:creationId xmlns:a16="http://schemas.microsoft.com/office/drawing/2014/main" id="{E6D9587D-6D55-AD4A-A90A-E76B16F2FC6C}"/>
                </a:ext>
              </a:extLst>
            </p:cNvPr>
            <p:cNvSpPr/>
            <p:nvPr/>
          </p:nvSpPr>
          <p:spPr>
            <a:xfrm>
              <a:off x="11368999" y="346488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127" name="Google Shape;211;p20">
              <a:extLst>
                <a:ext uri="{FF2B5EF4-FFF2-40B4-BE49-F238E27FC236}">
                  <a16:creationId xmlns:a16="http://schemas.microsoft.com/office/drawing/2014/main" id="{87EF8E88-D2FF-5F4E-BB94-E1A0C359B38C}"/>
                </a:ext>
              </a:extLst>
            </p:cNvPr>
            <p:cNvCxnSpPr>
              <a:cxnSpLocks/>
              <a:stCxn id="124" idx="4"/>
              <a:endCxn id="126" idx="0"/>
            </p:cNvCxnSpPr>
            <p:nvPr/>
          </p:nvCxnSpPr>
          <p:spPr>
            <a:xfrm flipH="1">
              <a:off x="11903941" y="298820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128" name="Google Shape;211;p20">
              <a:extLst>
                <a:ext uri="{FF2B5EF4-FFF2-40B4-BE49-F238E27FC236}">
                  <a16:creationId xmlns:a16="http://schemas.microsoft.com/office/drawing/2014/main" id="{2331F05E-CA7D-B141-A50C-0C80BE4093CF}"/>
                </a:ext>
              </a:extLst>
            </p:cNvPr>
            <p:cNvCxnSpPr>
              <a:cxnSpLocks/>
              <a:stCxn id="130" idx="6"/>
              <a:endCxn id="124" idx="2"/>
            </p:cNvCxnSpPr>
            <p:nvPr/>
          </p:nvCxnSpPr>
          <p:spPr>
            <a:xfrm>
              <a:off x="10644414" y="243881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129" name="Google Shape;211;p20">
              <a:extLst>
                <a:ext uri="{FF2B5EF4-FFF2-40B4-BE49-F238E27FC236}">
                  <a16:creationId xmlns:a16="http://schemas.microsoft.com/office/drawing/2014/main" id="{558E16BF-790A-064F-A7AC-D3007217E86F}"/>
                </a:ext>
              </a:extLst>
            </p:cNvPr>
            <p:cNvCxnSpPr>
              <a:cxnSpLocks/>
              <a:stCxn id="125" idx="0"/>
              <a:endCxn id="130" idx="3"/>
            </p:cNvCxnSpPr>
            <p:nvPr/>
          </p:nvCxnSpPr>
          <p:spPr>
            <a:xfrm flipV="1">
              <a:off x="9471392" y="2813653"/>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130" name="Google Shape;205;p20">
              <a:extLst>
                <a:ext uri="{FF2B5EF4-FFF2-40B4-BE49-F238E27FC236}">
                  <a16:creationId xmlns:a16="http://schemas.microsoft.com/office/drawing/2014/main" id="{6103FBE4-7690-3742-ABE6-B05C8CEF9D79}"/>
                </a:ext>
              </a:extLst>
            </p:cNvPr>
            <p:cNvSpPr/>
            <p:nvPr/>
          </p:nvSpPr>
          <p:spPr>
            <a:xfrm>
              <a:off x="9549666" y="190872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32" name="Google Shape;211;p20">
              <a:extLst>
                <a:ext uri="{FF2B5EF4-FFF2-40B4-BE49-F238E27FC236}">
                  <a16:creationId xmlns:a16="http://schemas.microsoft.com/office/drawing/2014/main" id="{2DA7EEA6-ABCE-244E-8FFC-1086EFA181D6}"/>
                </a:ext>
              </a:extLst>
            </p:cNvPr>
            <p:cNvCxnSpPr>
              <a:cxnSpLocks/>
              <a:stCxn id="126" idx="1"/>
              <a:endCxn id="130" idx="5"/>
            </p:cNvCxnSpPr>
            <p:nvPr/>
          </p:nvCxnSpPr>
          <p:spPr>
            <a:xfrm flipH="1" flipV="1">
              <a:off x="10484092" y="2813653"/>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38" name="Google Shape;235;p20">
              <a:extLst>
                <a:ext uri="{FF2B5EF4-FFF2-40B4-BE49-F238E27FC236}">
                  <a16:creationId xmlns:a16="http://schemas.microsoft.com/office/drawing/2014/main" id="{3E4622CB-E981-D141-9970-6760C0BB7172}"/>
                </a:ext>
              </a:extLst>
            </p:cNvPr>
            <p:cNvSpPr/>
            <p:nvPr/>
          </p:nvSpPr>
          <p:spPr>
            <a:xfrm>
              <a:off x="7987974" y="3278690"/>
              <a:ext cx="1316163" cy="372387"/>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a:t>
              </a:r>
              <a:endParaRPr sz="1100" i="1" dirty="0"/>
            </a:p>
          </p:txBody>
        </p:sp>
        <p:sp>
          <p:nvSpPr>
            <p:cNvPr id="162" name="Google Shape;279;p22">
              <a:extLst>
                <a:ext uri="{FF2B5EF4-FFF2-40B4-BE49-F238E27FC236}">
                  <a16:creationId xmlns:a16="http://schemas.microsoft.com/office/drawing/2014/main" id="{BFA1DFB1-8531-2342-9248-DA5A7172B367}"/>
                </a:ext>
              </a:extLst>
            </p:cNvPr>
            <p:cNvSpPr/>
            <p:nvPr/>
          </p:nvSpPr>
          <p:spPr>
            <a:xfrm rot="10800000" flipH="1">
              <a:off x="8752459" y="2064561"/>
              <a:ext cx="3024070" cy="1738915"/>
            </a:xfrm>
            <a:prstGeom prst="arc">
              <a:avLst>
                <a:gd name="adj1" fmla="val 15191228"/>
                <a:gd name="adj2" fmla="val 11640080"/>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3" name="TextBox 162">
            <a:extLst>
              <a:ext uri="{FF2B5EF4-FFF2-40B4-BE49-F238E27FC236}">
                <a16:creationId xmlns:a16="http://schemas.microsoft.com/office/drawing/2014/main" id="{569534CE-E0C6-B34C-9196-71E3031362A0}"/>
              </a:ext>
            </a:extLst>
          </p:cNvPr>
          <p:cNvSpPr txBox="1"/>
          <p:nvPr/>
        </p:nvSpPr>
        <p:spPr>
          <a:xfrm>
            <a:off x="7528815" y="4870068"/>
            <a:ext cx="7173850" cy="584775"/>
          </a:xfrm>
          <a:prstGeom prst="rect">
            <a:avLst/>
          </a:prstGeom>
          <a:noFill/>
        </p:spPr>
        <p:txBody>
          <a:bodyPr wrap="square" rtlCol="0">
            <a:spAutoFit/>
          </a:bodyPr>
          <a:lstStyle/>
          <a:p>
            <a:r>
              <a:rPr lang="en-US" sz="1600" dirty="0"/>
              <a:t>4.	Node 3 reads direct response from Coordinator, drops connection to 4 and leaves the topology.</a:t>
            </a:r>
            <a:endParaRPr lang="ru-RU" sz="1600" dirty="0"/>
          </a:p>
        </p:txBody>
      </p:sp>
    </p:spTree>
    <p:extLst>
      <p:ext uri="{BB962C8B-B14F-4D97-AF65-F5344CB8AC3E}">
        <p14:creationId xmlns:p14="http://schemas.microsoft.com/office/powerpoint/2010/main" val="234322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6"/>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Deliverance guaranties.</a:t>
            </a:r>
            <a:endParaRPr sz="2400" b="1"/>
          </a:p>
        </p:txBody>
      </p:sp>
      <p:sp>
        <p:nvSpPr>
          <p:cNvPr id="480" name="Google Shape;480;p26"/>
          <p:cNvSpPr txBox="1"/>
          <p:nvPr/>
        </p:nvSpPr>
        <p:spPr>
          <a:xfrm>
            <a:off x="799625" y="1406250"/>
            <a:ext cx="9821400" cy="48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After message is sent, </a:t>
            </a:r>
            <a:r>
              <a:rPr lang="en" sz="1600" u="sng" dirty="0"/>
              <a:t>every node stores the message</a:t>
            </a:r>
            <a:r>
              <a:rPr lang="en" sz="1600" dirty="0"/>
              <a:t> in special queue: </a:t>
            </a:r>
            <a:r>
              <a:rPr lang="en" sz="1600" i="1" dirty="0"/>
              <a:t>Pending Messages</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Pending message:</a:t>
            </a:r>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Is pushed forward to the ring after next node’s failure, when new connection to the ring is established.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Leaves by </a:t>
            </a:r>
            <a:r>
              <a:rPr lang="en" sz="1600" i="1" dirty="0" err="1"/>
              <a:t>DiscardMessage</a:t>
            </a:r>
            <a:r>
              <a:rPr lang="en" sz="1600" dirty="0"/>
              <a:t> from Coordinator or creator node’s acknowledgement. Another variant to remove pending message is forced reset by major topology events like new-node event.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Often resides the pending queue until it becomes full. Thus, the oldest message is removed.</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359EE54B-9630-F549-B904-E35172317C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7"/>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#1: Useful parameters.</a:t>
            </a:r>
            <a:endParaRPr sz="2400" b="1"/>
          </a:p>
        </p:txBody>
      </p:sp>
      <p:sp>
        <p:nvSpPr>
          <p:cNvPr id="487" name="Google Shape;487;p27"/>
          <p:cNvSpPr txBox="1"/>
          <p:nvPr/>
        </p:nvSpPr>
        <p:spPr>
          <a:xfrm>
            <a:off x="429950" y="645624"/>
            <a:ext cx="14200450" cy="7304575"/>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i="1" dirty="0" err="1"/>
              <a:t>joinTimeout</a:t>
            </a:r>
            <a:r>
              <a:rPr lang="en" sz="1600" dirty="0"/>
              <a:t> - </a:t>
            </a:r>
            <a:r>
              <a:rPr lang="en" sz="1600" dirty="0">
                <a:solidFill>
                  <a:schemeClr val="dk1"/>
                </a:solidFill>
              </a:rPr>
              <a:t>Max. time of node to join the cluster and to assemble the cluster at start.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failureDetectonTimeout</a:t>
            </a:r>
            <a:r>
              <a:rPr lang="en" sz="1600" dirty="0"/>
              <a:t> - Timeout to </a:t>
            </a:r>
            <a:r>
              <a:rPr lang="en" sz="1600" u="sng" dirty="0"/>
              <a:t>exchange</a:t>
            </a:r>
            <a:r>
              <a:rPr lang="en" sz="1600" dirty="0"/>
              <a:t> message (to send and receive response).  Affects detection of node failure.</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connectionRecoveryTimeout</a:t>
            </a:r>
            <a:r>
              <a:rPr lang="en" sz="1600" dirty="0"/>
              <a:t> - Timeout to find new connection to the ring when next node failed.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reconnectDelay</a:t>
            </a:r>
            <a:r>
              <a:rPr lang="en" sz="1600" dirty="0"/>
              <a:t> - Time to wait before beginning new attempt to connect to join cluster. </a:t>
            </a:r>
            <a:r>
              <a:rPr lang="en" sz="1600" u="sng" dirty="0"/>
              <a:t>Not documented</a:t>
            </a:r>
            <a:r>
              <a:rPr lang="en" sz="1600" i="1" dirty="0"/>
              <a:t>.</a:t>
            </a:r>
          </a:p>
          <a:p>
            <a:pPr marL="457200" lvl="0" indent="-330200" algn="l" rtl="0">
              <a:spcBef>
                <a:spcPts val="0"/>
              </a:spcBef>
              <a:spcAft>
                <a:spcPts val="0"/>
              </a:spcAft>
              <a:buSzPts val="1600"/>
              <a:buChar char="●"/>
            </a:pPr>
            <a:endParaRPr lang="en" sz="1600" i="1" dirty="0"/>
          </a:p>
          <a:p>
            <a:pPr marL="457200" lvl="0" indent="-330200" algn="l" rtl="0">
              <a:spcBef>
                <a:spcPts val="0"/>
              </a:spcBef>
              <a:spcAft>
                <a:spcPts val="0"/>
              </a:spcAft>
              <a:buSzPts val="1600"/>
              <a:buChar char="●"/>
            </a:pPr>
            <a:endParaRPr lang="en" sz="1600" i="1" dirty="0"/>
          </a:p>
          <a:p>
            <a:pPr lvl="0"/>
            <a:r>
              <a:rPr lang="en-US" sz="1600" dirty="0"/>
              <a:t>	</a:t>
            </a:r>
          </a:p>
          <a:p>
            <a:pPr lvl="0"/>
            <a:r>
              <a:rPr lang="en-US" sz="1600" dirty="0"/>
              <a:t>	A drawback of simple configuration with </a:t>
            </a:r>
            <a:r>
              <a:rPr lang="en-US" sz="1600" i="1" dirty="0" err="1"/>
              <a:t>failureDetectionTimeout</a:t>
            </a:r>
            <a:r>
              <a:rPr lang="en-US" sz="1600" dirty="0"/>
              <a:t> is just only one attempt to exchange message. </a:t>
            </a:r>
            <a:r>
              <a:rPr lang="en-US" sz="1600" u="sng" dirty="0"/>
              <a:t>No reconnection</a:t>
            </a:r>
            <a:r>
              <a:rPr lang="en-US" sz="1600" dirty="0"/>
              <a:t>.</a:t>
            </a:r>
          </a:p>
          <a:p>
            <a:pPr lvl="0"/>
            <a:r>
              <a:rPr lang="en-US" sz="1600" dirty="0">
                <a:solidFill>
                  <a:schemeClr val="dk1"/>
                </a:solidFill>
              </a:rPr>
              <a:t>But an extended configuration of failure processing is available. These parameters works </a:t>
            </a:r>
            <a:r>
              <a:rPr lang="en-US" sz="1600" u="sng" dirty="0">
                <a:solidFill>
                  <a:schemeClr val="dk1"/>
                </a:solidFill>
              </a:rPr>
              <a:t>instead of </a:t>
            </a:r>
            <a:r>
              <a:rPr lang="en-US" sz="1600" i="1" u="sng" dirty="0" err="1">
                <a:solidFill>
                  <a:schemeClr val="dk1"/>
                </a:solidFill>
              </a:rPr>
              <a:t>failureDetectionTimeout</a:t>
            </a:r>
            <a:r>
              <a:rPr lang="en-US" sz="1600" dirty="0">
                <a:solidFill>
                  <a:schemeClr val="dk1"/>
                </a:solidFill>
              </a:rPr>
              <a:t>:</a:t>
            </a:r>
            <a:r>
              <a:rPr lang="en-US" sz="1600" dirty="0"/>
              <a:t> </a:t>
            </a:r>
          </a:p>
          <a:p>
            <a:pPr lvl="0"/>
            <a:endParaRPr lang="en-US" sz="1600" dirty="0">
              <a:solidFill>
                <a:schemeClr val="dk1"/>
              </a:solidFill>
            </a:endParaRP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socketTimeout</a:t>
            </a:r>
            <a:r>
              <a:rPr lang="en-US" sz="1600" dirty="0">
                <a:solidFill>
                  <a:schemeClr val="dk1"/>
                </a:solidFill>
              </a:rPr>
              <a:t> - Timeout to send message to next node.</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ackTimeout</a:t>
            </a:r>
            <a:r>
              <a:rPr lang="en-US" sz="1600" dirty="0">
                <a:solidFill>
                  <a:schemeClr val="dk1"/>
                </a:solidFill>
              </a:rPr>
              <a:t> - Timeout to read response on message from next node. Works after </a:t>
            </a:r>
            <a:r>
              <a:rPr lang="en-US" sz="1600" i="1" dirty="0" err="1">
                <a:solidFill>
                  <a:schemeClr val="dk1"/>
                </a:solidFill>
              </a:rPr>
              <a:t>socketTimeout</a:t>
            </a:r>
            <a:r>
              <a:rPr lang="en-US" sz="1600" dirty="0">
                <a:solidFill>
                  <a:schemeClr val="dk1"/>
                </a:solidFill>
              </a:rPr>
              <a:t>. Grows with each unsuccessful attempt to exchange message.</a:t>
            </a:r>
          </a:p>
          <a:p>
            <a:pPr lvl="0"/>
            <a:endParaRPr lang="en-US" sz="1600" dirty="0">
              <a:solidFill>
                <a:schemeClr val="dk1"/>
              </a:solidFill>
            </a:endParaRPr>
          </a:p>
          <a:p>
            <a:pPr marL="457200" lvl="0" indent="-330200">
              <a:buClr>
                <a:schemeClr val="dk1"/>
              </a:buClr>
              <a:buSzPts val="1600"/>
              <a:buChar char="●"/>
            </a:pPr>
            <a:r>
              <a:rPr lang="en-US" sz="1600" b="1" i="1" dirty="0" err="1">
                <a:solidFill>
                  <a:schemeClr val="dk1"/>
                </a:solidFill>
              </a:rPr>
              <a:t>reconnectCount</a:t>
            </a:r>
            <a:r>
              <a:rPr lang="en-US" sz="1600" dirty="0">
                <a:solidFill>
                  <a:schemeClr val="dk1"/>
                </a:solidFill>
              </a:rPr>
              <a:t> - Attempts number to exchange message to next node. At least one. When overtaken, next node is supposed failed. </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maxAckTimeout</a:t>
            </a:r>
            <a:r>
              <a:rPr lang="en-US" sz="1600" b="1" dirty="0">
                <a:solidFill>
                  <a:schemeClr val="dk1"/>
                </a:solidFill>
              </a:rPr>
              <a:t> - </a:t>
            </a:r>
            <a:r>
              <a:rPr lang="en-US" sz="1600" dirty="0">
                <a:solidFill>
                  <a:schemeClr val="dk1"/>
                </a:solidFill>
              </a:rPr>
              <a:t>Max. value of </a:t>
            </a:r>
            <a:r>
              <a:rPr lang="en-US" sz="1600" i="1" dirty="0" err="1">
                <a:solidFill>
                  <a:schemeClr val="dk1"/>
                </a:solidFill>
              </a:rPr>
              <a:t>ackTimeout</a:t>
            </a:r>
            <a:r>
              <a:rPr lang="en-US" sz="1600" dirty="0">
                <a:solidFill>
                  <a:schemeClr val="dk1"/>
                </a:solidFill>
              </a:rPr>
              <a:t>. When exceeded, next node is supposed failed. </a:t>
            </a:r>
          </a:p>
          <a:p>
            <a:pPr marL="457200" lvl="0" indent="-330200" algn="l" rtl="0">
              <a:spcBef>
                <a:spcPts val="0"/>
              </a:spcBef>
              <a:spcAft>
                <a:spcPts val="0"/>
              </a:spcAft>
              <a:buSzPts val="1600"/>
              <a:buChar char="●"/>
            </a:pPr>
            <a:endParaRPr sz="1600" i="1"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5E6A6FD7-9D80-CE43-9D4A-A9E7C4B3C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#2: extended configuration explained.</a:t>
            </a:r>
            <a:endParaRPr sz="2400" b="1"/>
          </a:p>
        </p:txBody>
      </p:sp>
      <p:sp>
        <p:nvSpPr>
          <p:cNvPr id="494" name="Google Shape;494;p28"/>
          <p:cNvSpPr txBox="1"/>
          <p:nvPr/>
        </p:nvSpPr>
        <p:spPr>
          <a:xfrm>
            <a:off x="408274" y="798525"/>
            <a:ext cx="14268299" cy="8645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solidFill>
                  <a:schemeClr val="dk1"/>
                </a:solidFill>
              </a:rPr>
              <a:t>socketTimeout</a:t>
            </a:r>
            <a:r>
              <a:rPr lang="en" sz="1600" i="1" dirty="0">
                <a:solidFill>
                  <a:schemeClr val="dk1"/>
                </a:solidFill>
              </a:rPr>
              <a:t>, </a:t>
            </a:r>
            <a:r>
              <a:rPr lang="en" sz="1600" i="1" dirty="0" err="1">
                <a:solidFill>
                  <a:schemeClr val="dk1"/>
                </a:solidFill>
              </a:rPr>
              <a:t>ackTimeout</a:t>
            </a:r>
            <a:r>
              <a:rPr lang="en" sz="1600" i="1" dirty="0">
                <a:solidFill>
                  <a:schemeClr val="dk1"/>
                </a:solidFill>
              </a:rPr>
              <a:t>, </a:t>
            </a:r>
            <a:r>
              <a:rPr lang="en" sz="1600" i="1" dirty="0" err="1">
                <a:solidFill>
                  <a:schemeClr val="dk1"/>
                </a:solidFill>
              </a:rPr>
              <a:t>reconnectCount</a:t>
            </a:r>
            <a:r>
              <a:rPr lang="en" sz="1600" i="1" dirty="0">
                <a:solidFill>
                  <a:schemeClr val="dk1"/>
                </a:solidFill>
              </a:rPr>
              <a:t>, </a:t>
            </a:r>
            <a:r>
              <a:rPr lang="en" sz="1600" i="1" dirty="0" err="1">
                <a:solidFill>
                  <a:schemeClr val="dk1"/>
                </a:solidFill>
              </a:rPr>
              <a:t>maxAckTimeout</a:t>
            </a:r>
            <a:r>
              <a:rPr lang="en" sz="1600" i="1" dirty="0">
                <a:solidFill>
                  <a:schemeClr val="dk1"/>
                </a:solidFill>
              </a:rPr>
              <a:t> </a:t>
            </a:r>
            <a:r>
              <a:rPr lang="en" sz="1600" dirty="0">
                <a:solidFill>
                  <a:schemeClr val="dk1"/>
                </a:solidFill>
              </a:rPr>
              <a:t>… Seriously?</a:t>
            </a: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To </a:t>
            </a:r>
            <a:r>
              <a:rPr lang="en-US" sz="1600" dirty="0">
                <a:solidFill>
                  <a:schemeClr val="dk1"/>
                </a:solidFill>
              </a:rPr>
              <a:t>understand</a:t>
            </a:r>
            <a:r>
              <a:rPr lang="en" sz="1600" dirty="0">
                <a:solidFill>
                  <a:schemeClr val="dk1"/>
                </a:solidFill>
              </a:rPr>
              <a:t> how it works, let’s consider two attempts to send message </a:t>
            </a:r>
            <a:r>
              <a:rPr lang="en" sz="1600" i="1" dirty="0">
                <a:solidFill>
                  <a:schemeClr val="dk1"/>
                </a:solidFill>
              </a:rPr>
              <a:t>(</a:t>
            </a:r>
            <a:r>
              <a:rPr lang="en" sz="1600" i="1" dirty="0" err="1">
                <a:solidFill>
                  <a:schemeClr val="dk1"/>
                </a:solidFill>
              </a:rPr>
              <a:t>reconnectCount</a:t>
            </a:r>
            <a:r>
              <a:rPr lang="en" sz="1600" i="1" dirty="0">
                <a:solidFill>
                  <a:schemeClr val="dk1"/>
                </a:solidFill>
              </a:rPr>
              <a:t> = 2).</a:t>
            </a:r>
          </a:p>
          <a:p>
            <a:pPr marL="0" lvl="0" indent="0" algn="l" rtl="0">
              <a:spcBef>
                <a:spcPts val="0"/>
              </a:spcBef>
              <a:spcAft>
                <a:spcPts val="0"/>
              </a:spcAft>
              <a:buNone/>
            </a:pPr>
            <a:endParaRPr lang="en" sz="1600" dirty="0">
              <a:solidFill>
                <a:schemeClr val="dk1"/>
              </a:solidFill>
            </a:endParaRPr>
          </a:p>
          <a:p>
            <a:endParaRPr lang="en-US" sz="1600" dirty="0">
              <a:solidFill>
                <a:schemeClr val="dk1"/>
              </a:solidFill>
            </a:endParaRP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dirty="0"/>
          </a:p>
        </p:txBody>
      </p:sp>
      <p:sp>
        <p:nvSpPr>
          <p:cNvPr id="532" name="Google Shape;532;p28"/>
          <p:cNvSpPr txBox="1"/>
          <p:nvPr/>
        </p:nvSpPr>
        <p:spPr>
          <a:xfrm>
            <a:off x="177801" y="4737153"/>
            <a:ext cx="14857362" cy="2375411"/>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Each attempt to send message accompanies with opening new socket. If failed to create new socket, </a:t>
            </a:r>
            <a:r>
              <a:rPr lang="en-US" sz="1600" u="sng" dirty="0"/>
              <a:t>no any further reconnection attempt will be repeated</a:t>
            </a:r>
            <a:r>
              <a:rPr lang="en-US" sz="1600" dirty="0"/>
              <a:t> at all!</a:t>
            </a:r>
          </a:p>
          <a:p>
            <a:pPr marL="285750" indent="-285750">
              <a:buFont typeface="Arial" panose="020B0604020202020204" pitchFamily="34" charset="0"/>
              <a:buChar char="•"/>
            </a:pPr>
            <a:endParaRPr lang="en-US" sz="1600" u="sng" dirty="0"/>
          </a:p>
          <a:p>
            <a:pPr marL="285750" indent="-285750">
              <a:buFont typeface="Arial" panose="020B0604020202020204" pitchFamily="34" charset="0"/>
              <a:buChar char="•"/>
            </a:pPr>
            <a:r>
              <a:rPr lang="en-US" sz="1600" u="sng" dirty="0"/>
              <a:t>If the send error was a timeout</a:t>
            </a:r>
            <a:r>
              <a:rPr lang="en-US" sz="1600" dirty="0"/>
              <a:t>, </a:t>
            </a:r>
            <a:r>
              <a:rPr lang="en-US" sz="1600" i="1" dirty="0" err="1"/>
              <a:t>ackTimeout</a:t>
            </a:r>
            <a:r>
              <a:rPr lang="en-US" sz="1600" dirty="0"/>
              <a:t> is increased twice after each unsuccessful attempt until overtakes </a:t>
            </a:r>
            <a:r>
              <a:rPr lang="en-US" sz="1600" i="1" dirty="0" err="1"/>
              <a:t>maxAckTimeout</a:t>
            </a:r>
            <a:r>
              <a:rPr lang="en-US" sz="1600" dirty="0"/>
              <a:t>.</a:t>
            </a:r>
          </a:p>
          <a:p>
            <a:pPr marL="0" lvl="0" indent="0" algn="l" rtl="0">
              <a:spcBef>
                <a:spcPts val="0"/>
              </a:spcBef>
              <a:spcAft>
                <a:spcPts val="0"/>
              </a:spcAft>
              <a:buNone/>
            </a:pPr>
            <a:endParaRPr lang="en" sz="1600" dirty="0"/>
          </a:p>
          <a:p>
            <a:pPr marL="285750" lvl="0" indent="-285750">
              <a:buFont typeface="Arial" panose="020B0604020202020204" pitchFamily="34" charset="0"/>
              <a:buChar char="•"/>
            </a:pPr>
            <a:r>
              <a:rPr lang="en" sz="1600" dirty="0"/>
              <a:t>Attempts to send message works until: reconnect number </a:t>
            </a:r>
            <a:r>
              <a:rPr lang="en" sz="1600" u="sng" dirty="0"/>
              <a:t>reaches</a:t>
            </a:r>
            <a:r>
              <a:rPr lang="en" sz="1600" dirty="0"/>
              <a:t> </a:t>
            </a:r>
            <a:r>
              <a:rPr lang="en" sz="1600" i="1" dirty="0" err="1"/>
              <a:t>reconnectCount</a:t>
            </a:r>
            <a:r>
              <a:rPr lang="en" sz="1600" i="1" dirty="0"/>
              <a:t>,</a:t>
            </a:r>
            <a:r>
              <a:rPr lang="en" sz="1600" dirty="0"/>
              <a:t> </a:t>
            </a:r>
            <a:r>
              <a:rPr lang="en" sz="1600" i="1" dirty="0" err="1"/>
              <a:t>ackTimeout</a:t>
            </a:r>
            <a:r>
              <a:rPr lang="en" sz="1600" dirty="0"/>
              <a:t> </a:t>
            </a:r>
            <a:r>
              <a:rPr lang="en-US" sz="1600" u="sng" dirty="0"/>
              <a:t>overtakes</a:t>
            </a:r>
            <a:r>
              <a:rPr lang="en" sz="1600" u="sng" dirty="0"/>
              <a:t> </a:t>
            </a:r>
            <a:r>
              <a:rPr lang="en" sz="1600" i="1" u="sng" dirty="0" err="1"/>
              <a:t>maxAckTimeout</a:t>
            </a:r>
            <a:r>
              <a:rPr lang="en" sz="1600" dirty="0"/>
              <a:t> or failed to open socket anew.</a:t>
            </a:r>
          </a:p>
          <a:p>
            <a:pPr marL="285750" lvl="0" indent="-285750" algn="l" rtl="0">
              <a:spcBef>
                <a:spcPts val="0"/>
              </a:spcBef>
              <a:spcAft>
                <a:spcPts val="0"/>
              </a:spcAft>
              <a:buFont typeface="Arial" panose="020B0604020202020204" pitchFamily="34" charset="0"/>
              <a:buChar char="•"/>
            </a:pPr>
            <a:endParaRPr lang="en" sz="1600" dirty="0"/>
          </a:p>
          <a:p>
            <a:pPr marL="285750" lvl="0" indent="-285750">
              <a:buFont typeface="Arial" panose="020B0604020202020204" pitchFamily="34" charset="0"/>
              <a:buChar char="•"/>
            </a:pPr>
            <a:r>
              <a:rPr lang="en" sz="1600" u="sng" dirty="0"/>
              <a:t>Note</a:t>
            </a:r>
            <a:r>
              <a:rPr lang="en" sz="1600" dirty="0"/>
              <a:t> (*): opening socket can theoretically take up to 2 * </a:t>
            </a:r>
            <a:r>
              <a:rPr lang="en" sz="1600" i="1" dirty="0" err="1"/>
              <a:t>socketTimeout</a:t>
            </a:r>
            <a:r>
              <a:rPr lang="en" sz="1600" i="1" dirty="0"/>
              <a:t>!</a:t>
            </a:r>
            <a:endParaRPr lang="en" sz="1600" dirty="0"/>
          </a:p>
        </p:txBody>
      </p:sp>
      <p:sp>
        <p:nvSpPr>
          <p:cNvPr id="2" name="Slide Number Placeholder 1">
            <a:extLst>
              <a:ext uri="{FF2B5EF4-FFF2-40B4-BE49-F238E27FC236}">
                <a16:creationId xmlns:a16="http://schemas.microsoft.com/office/drawing/2014/main" id="{84695020-39BC-EE4D-975C-B6FA31EEDA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13" name="Group 12">
            <a:extLst>
              <a:ext uri="{FF2B5EF4-FFF2-40B4-BE49-F238E27FC236}">
                <a16:creationId xmlns:a16="http://schemas.microsoft.com/office/drawing/2014/main" id="{2D39D945-632B-4646-B470-EF563882DA67}"/>
              </a:ext>
            </a:extLst>
          </p:cNvPr>
          <p:cNvGrpSpPr/>
          <p:nvPr/>
        </p:nvGrpSpPr>
        <p:grpSpPr>
          <a:xfrm>
            <a:off x="16198" y="1673207"/>
            <a:ext cx="15175261" cy="2870497"/>
            <a:chOff x="15774" y="1798431"/>
            <a:chExt cx="15175261" cy="2870497"/>
          </a:xfrm>
        </p:grpSpPr>
        <p:sp>
          <p:nvSpPr>
            <p:cNvPr id="497" name="Google Shape;497;p28"/>
            <p:cNvSpPr txBox="1"/>
            <p:nvPr/>
          </p:nvSpPr>
          <p:spPr>
            <a:xfrm>
              <a:off x="15774" y="2438384"/>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Time of previous</a:t>
              </a:r>
              <a:endParaRPr sz="1200" dirty="0"/>
            </a:p>
            <a:p>
              <a:pPr marL="0" lvl="0" indent="0" algn="l" rtl="0">
                <a:spcBef>
                  <a:spcPts val="0"/>
                </a:spcBef>
                <a:spcAft>
                  <a:spcPts val="0"/>
                </a:spcAft>
                <a:buNone/>
              </a:pPr>
              <a:r>
                <a:rPr lang="en" sz="1200" dirty="0"/>
                <a:t>sent message</a:t>
              </a:r>
              <a:endParaRPr sz="1200" dirty="0"/>
            </a:p>
          </p:txBody>
        </p:sp>
        <p:grpSp>
          <p:nvGrpSpPr>
            <p:cNvPr id="12" name="Group 11">
              <a:extLst>
                <a:ext uri="{FF2B5EF4-FFF2-40B4-BE49-F238E27FC236}">
                  <a16:creationId xmlns:a16="http://schemas.microsoft.com/office/drawing/2014/main" id="{45E19507-7C69-9E47-B9C1-398A66EC662A}"/>
                </a:ext>
              </a:extLst>
            </p:cNvPr>
            <p:cNvGrpSpPr/>
            <p:nvPr/>
          </p:nvGrpSpPr>
          <p:grpSpPr>
            <a:xfrm>
              <a:off x="649941" y="1798431"/>
              <a:ext cx="14541094" cy="2870497"/>
              <a:chOff x="649941" y="1976231"/>
              <a:chExt cx="14541094" cy="2870497"/>
            </a:xfrm>
          </p:grpSpPr>
          <p:cxnSp>
            <p:nvCxnSpPr>
              <p:cNvPr id="498" name="Google Shape;498;p28"/>
              <p:cNvCxnSpPr/>
              <p:nvPr/>
            </p:nvCxnSpPr>
            <p:spPr>
              <a:xfrm>
                <a:off x="788486" y="3094197"/>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499" name="Google Shape;499;p28"/>
              <p:cNvCxnSpPr/>
              <p:nvPr/>
            </p:nvCxnSpPr>
            <p:spPr>
              <a:xfrm flipH="1">
                <a:off x="7047723" y="2718334"/>
                <a:ext cx="6300" cy="550800"/>
              </a:xfrm>
              <a:prstGeom prst="straightConnector1">
                <a:avLst/>
              </a:prstGeom>
              <a:noFill/>
              <a:ln w="9525" cap="flat" cmpd="sng">
                <a:solidFill>
                  <a:srgbClr val="000000"/>
                </a:solidFill>
                <a:prstDash val="solid"/>
                <a:round/>
                <a:headEnd type="none" w="med" len="med"/>
                <a:tailEnd type="triangle" w="med" len="med"/>
              </a:ln>
            </p:spPr>
          </p:cxnSp>
          <p:cxnSp>
            <p:nvCxnSpPr>
              <p:cNvPr id="501" name="Google Shape;501;p28"/>
              <p:cNvCxnSpPr/>
              <p:nvPr/>
            </p:nvCxnSpPr>
            <p:spPr>
              <a:xfrm>
                <a:off x="1345323" y="3387634"/>
                <a:ext cx="5704500" cy="0"/>
              </a:xfrm>
              <a:prstGeom prst="straightConnector1">
                <a:avLst/>
              </a:prstGeom>
              <a:noFill/>
              <a:ln w="19050" cap="flat" cmpd="sng">
                <a:solidFill>
                  <a:srgbClr val="000000"/>
                </a:solidFill>
                <a:prstDash val="solid"/>
                <a:round/>
                <a:headEnd type="oval" w="med" len="med"/>
                <a:tailEnd type="oval" w="med" len="med"/>
              </a:ln>
            </p:spPr>
          </p:cxnSp>
          <p:cxnSp>
            <p:nvCxnSpPr>
              <p:cNvPr id="502" name="Google Shape;502;p28"/>
              <p:cNvCxnSpPr/>
              <p:nvPr/>
            </p:nvCxnSpPr>
            <p:spPr>
              <a:xfrm>
                <a:off x="2122773" y="2565934"/>
                <a:ext cx="4200" cy="711900"/>
              </a:xfrm>
              <a:prstGeom prst="straightConnector1">
                <a:avLst/>
              </a:prstGeom>
              <a:noFill/>
              <a:ln w="9525" cap="flat" cmpd="sng">
                <a:solidFill>
                  <a:srgbClr val="000000"/>
                </a:solidFill>
                <a:prstDash val="solid"/>
                <a:round/>
                <a:headEnd type="none" w="med" len="med"/>
                <a:tailEnd type="triangle" w="med" len="med"/>
              </a:ln>
            </p:spPr>
          </p:cxnSp>
          <p:cxnSp>
            <p:nvCxnSpPr>
              <p:cNvPr id="504" name="Google Shape;504;p28"/>
              <p:cNvCxnSpPr/>
              <p:nvPr/>
            </p:nvCxnSpPr>
            <p:spPr>
              <a:xfrm rot="10800000">
                <a:off x="6063061" y="2609959"/>
                <a:ext cx="663600" cy="9000"/>
              </a:xfrm>
              <a:prstGeom prst="straightConnector1">
                <a:avLst/>
              </a:prstGeom>
              <a:noFill/>
              <a:ln w="9525" cap="flat" cmpd="sng">
                <a:solidFill>
                  <a:srgbClr val="000000"/>
                </a:solidFill>
                <a:prstDash val="solid"/>
                <a:round/>
                <a:headEnd type="none" w="med" len="med"/>
                <a:tailEnd type="stealth" w="med" len="med"/>
              </a:ln>
            </p:spPr>
          </p:cxnSp>
          <p:sp>
            <p:nvSpPr>
              <p:cNvPr id="508" name="Google Shape;508;p28"/>
              <p:cNvSpPr/>
              <p:nvPr/>
            </p:nvSpPr>
            <p:spPr>
              <a:xfrm>
                <a:off x="1436973" y="2127784"/>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509" name="Google Shape;509;p28"/>
              <p:cNvSpPr/>
              <p:nvPr/>
            </p:nvSpPr>
            <p:spPr>
              <a:xfrm>
                <a:off x="1887425" y="2258934"/>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510" name="Google Shape;510;p28"/>
              <p:cNvCxnSpPr>
                <a:stCxn id="509" idx="3"/>
              </p:cNvCxnSpPr>
              <p:nvPr/>
            </p:nvCxnSpPr>
            <p:spPr>
              <a:xfrm>
                <a:off x="2434325" y="2372034"/>
                <a:ext cx="1143600" cy="0"/>
              </a:xfrm>
              <a:prstGeom prst="straightConnector1">
                <a:avLst/>
              </a:prstGeom>
              <a:noFill/>
              <a:ln w="9525" cap="flat" cmpd="sng">
                <a:solidFill>
                  <a:srgbClr val="000000"/>
                </a:solidFill>
                <a:prstDash val="solid"/>
                <a:round/>
                <a:headEnd type="none" w="med" len="med"/>
                <a:tailEnd type="stealth" w="med" len="med"/>
              </a:ln>
            </p:spPr>
          </p:cxnSp>
          <p:sp>
            <p:nvSpPr>
              <p:cNvPr id="512" name="Google Shape;512;p28"/>
              <p:cNvSpPr txBox="1"/>
              <p:nvPr/>
            </p:nvSpPr>
            <p:spPr>
              <a:xfrm>
                <a:off x="2106148" y="2763259"/>
                <a:ext cx="25404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socket.write</a:t>
                </a:r>
                <a:r>
                  <a:rPr lang="en" sz="1200" dirty="0"/>
                  <a:t>(</a:t>
                </a:r>
                <a:r>
                  <a:rPr lang="en" sz="1200" dirty="0" err="1"/>
                  <a:t>msg</a:t>
                </a:r>
                <a:r>
                  <a:rPr lang="en" sz="1200" dirty="0"/>
                  <a:t>, </a:t>
                </a:r>
                <a:r>
                  <a:rPr lang="en" sz="1200" dirty="0" err="1"/>
                  <a:t>socketTimeout</a:t>
                </a:r>
                <a:r>
                  <a:rPr lang="en" sz="1200" dirty="0"/>
                  <a:t>)</a:t>
                </a:r>
                <a:endParaRPr sz="1200" dirty="0"/>
              </a:p>
            </p:txBody>
          </p:sp>
          <p:sp>
            <p:nvSpPr>
              <p:cNvPr id="513" name="Google Shape;513;p28"/>
              <p:cNvSpPr txBox="1"/>
              <p:nvPr/>
            </p:nvSpPr>
            <p:spPr>
              <a:xfrm>
                <a:off x="4768648" y="2774347"/>
                <a:ext cx="24531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isOk</a:t>
                </a:r>
                <a:r>
                  <a:rPr lang="en" sz="1200" dirty="0"/>
                  <a:t> = </a:t>
                </a:r>
                <a:r>
                  <a:rPr lang="en" sz="1200" dirty="0" err="1"/>
                  <a:t>socket.read</a:t>
                </a:r>
                <a:r>
                  <a:rPr lang="en" sz="1200" dirty="0"/>
                  <a:t>(</a:t>
                </a:r>
                <a:r>
                  <a:rPr lang="en" sz="1200" dirty="0" err="1"/>
                  <a:t>ackTimeout</a:t>
                </a:r>
                <a:r>
                  <a:rPr lang="en" sz="1200" dirty="0"/>
                  <a:t>)</a:t>
                </a:r>
                <a:endParaRPr sz="1200" dirty="0"/>
              </a:p>
            </p:txBody>
          </p:sp>
          <p:sp>
            <p:nvSpPr>
              <p:cNvPr id="514" name="Google Shape;514;p28"/>
              <p:cNvSpPr/>
              <p:nvPr/>
            </p:nvSpPr>
            <p:spPr>
              <a:xfrm>
                <a:off x="2083473" y="3349359"/>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4636173" y="3346234"/>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209498" y="3165430"/>
                <a:ext cx="2446363" cy="187975"/>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4780948" y="3135247"/>
                <a:ext cx="2213475" cy="252386"/>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2;p28">
                <a:extLst>
                  <a:ext uri="{FF2B5EF4-FFF2-40B4-BE49-F238E27FC236}">
                    <a16:creationId xmlns:a16="http://schemas.microsoft.com/office/drawing/2014/main" id="{17AC06AE-8EB5-F442-B00E-901E7B59115D}"/>
                  </a:ext>
                </a:extLst>
              </p:cNvPr>
              <p:cNvSpPr txBox="1"/>
              <p:nvPr/>
            </p:nvSpPr>
            <p:spPr>
              <a:xfrm>
                <a:off x="3449948" y="3616517"/>
                <a:ext cx="2113650" cy="485583"/>
              </a:xfrm>
              <a:prstGeom prst="rect">
                <a:avLst/>
              </a:prstGeom>
              <a:noFill/>
              <a:ln>
                <a:noFill/>
              </a:ln>
            </p:spPr>
            <p:txBody>
              <a:bodyPr spcFirstLastPara="1" wrap="square" lIns="91425" tIns="91425" rIns="91425" bIns="91425" anchor="t" anchorCtr="0">
                <a:noAutofit/>
              </a:bodyPr>
              <a:lstStyle/>
              <a:p>
                <a:r>
                  <a:rPr lang="en-US" dirty="0"/>
                  <a:t>Attempt #1</a:t>
                </a:r>
                <a:endParaRPr dirty="0"/>
              </a:p>
            </p:txBody>
          </p:sp>
          <p:cxnSp>
            <p:nvCxnSpPr>
              <p:cNvPr id="53" name="Google Shape;499;p28">
                <a:extLst>
                  <a:ext uri="{FF2B5EF4-FFF2-40B4-BE49-F238E27FC236}">
                    <a16:creationId xmlns:a16="http://schemas.microsoft.com/office/drawing/2014/main" id="{24260B85-22D0-0440-A09C-E0CF4ED9F317}"/>
                  </a:ext>
                </a:extLst>
              </p:cNvPr>
              <p:cNvCxnSpPr/>
              <p:nvPr/>
            </p:nvCxnSpPr>
            <p:spPr>
              <a:xfrm flipH="1">
                <a:off x="14859522" y="2751222"/>
                <a:ext cx="6300" cy="550800"/>
              </a:xfrm>
              <a:prstGeom prst="straightConnector1">
                <a:avLst/>
              </a:prstGeom>
              <a:noFill/>
              <a:ln w="9525" cap="flat" cmpd="sng">
                <a:solidFill>
                  <a:srgbClr val="000000"/>
                </a:solidFill>
                <a:prstDash val="solid"/>
                <a:round/>
                <a:headEnd type="none" w="med" len="med"/>
                <a:tailEnd type="triangle" w="med" len="med"/>
              </a:ln>
            </p:spPr>
          </p:cxnSp>
          <p:cxnSp>
            <p:nvCxnSpPr>
              <p:cNvPr id="55" name="Google Shape;501;p28">
                <a:extLst>
                  <a:ext uri="{FF2B5EF4-FFF2-40B4-BE49-F238E27FC236}">
                    <a16:creationId xmlns:a16="http://schemas.microsoft.com/office/drawing/2014/main" id="{2FCC07D7-6946-0545-B412-E7FE9531E9A0}"/>
                  </a:ext>
                </a:extLst>
              </p:cNvPr>
              <p:cNvCxnSpPr>
                <a:cxnSpLocks/>
              </p:cNvCxnSpPr>
              <p:nvPr/>
            </p:nvCxnSpPr>
            <p:spPr>
              <a:xfrm>
                <a:off x="8395122" y="3420522"/>
                <a:ext cx="6430664" cy="50949"/>
              </a:xfrm>
              <a:prstGeom prst="straightConnector1">
                <a:avLst/>
              </a:prstGeom>
              <a:noFill/>
              <a:ln w="19050" cap="flat" cmpd="sng">
                <a:solidFill>
                  <a:srgbClr val="000000"/>
                </a:solidFill>
                <a:prstDash val="solid"/>
                <a:round/>
                <a:headEnd type="oval" w="med" len="med"/>
                <a:tailEnd type="oval" w="med" len="med"/>
              </a:ln>
            </p:spPr>
          </p:cxnSp>
          <p:cxnSp>
            <p:nvCxnSpPr>
              <p:cNvPr id="56" name="Google Shape;502;p28">
                <a:extLst>
                  <a:ext uri="{FF2B5EF4-FFF2-40B4-BE49-F238E27FC236}">
                    <a16:creationId xmlns:a16="http://schemas.microsoft.com/office/drawing/2014/main" id="{F0E98DAE-8105-0742-B7D0-B5D04DE3CE40}"/>
                  </a:ext>
                </a:extLst>
              </p:cNvPr>
              <p:cNvCxnSpPr/>
              <p:nvPr/>
            </p:nvCxnSpPr>
            <p:spPr>
              <a:xfrm>
                <a:off x="8397872" y="2598822"/>
                <a:ext cx="4200" cy="711900"/>
              </a:xfrm>
              <a:prstGeom prst="straightConnector1">
                <a:avLst/>
              </a:prstGeom>
              <a:noFill/>
              <a:ln w="9525" cap="flat" cmpd="sng">
                <a:solidFill>
                  <a:srgbClr val="000000"/>
                </a:solidFill>
                <a:prstDash val="solid"/>
                <a:round/>
                <a:headEnd type="none" w="med" len="med"/>
                <a:tailEnd type="triangle" w="med" len="med"/>
              </a:ln>
            </p:spPr>
          </p:cxnSp>
          <p:grpSp>
            <p:nvGrpSpPr>
              <p:cNvPr id="59" name="Google Shape;507;p28">
                <a:extLst>
                  <a:ext uri="{FF2B5EF4-FFF2-40B4-BE49-F238E27FC236}">
                    <a16:creationId xmlns:a16="http://schemas.microsoft.com/office/drawing/2014/main" id="{E369030C-8FFD-D94A-940E-4718AAA5801F}"/>
                  </a:ext>
                </a:extLst>
              </p:cNvPr>
              <p:cNvGrpSpPr/>
              <p:nvPr/>
            </p:nvGrpSpPr>
            <p:grpSpPr>
              <a:xfrm>
                <a:off x="7712072" y="2160672"/>
                <a:ext cx="2140952" cy="619200"/>
                <a:chOff x="2121550" y="1753875"/>
                <a:chExt cx="2140952" cy="619200"/>
              </a:xfrm>
            </p:grpSpPr>
            <p:sp>
              <p:nvSpPr>
                <p:cNvPr id="66" name="Google Shape;508;p28">
                  <a:extLst>
                    <a:ext uri="{FF2B5EF4-FFF2-40B4-BE49-F238E27FC236}">
                      <a16:creationId xmlns:a16="http://schemas.microsoft.com/office/drawing/2014/main" id="{9BC009B3-F371-1B44-AED9-A8F2C0724F4C}"/>
                    </a:ext>
                  </a:extLst>
                </p:cNvPr>
                <p:cNvSpPr/>
                <p:nvPr/>
              </p:nvSpPr>
              <p:spPr>
                <a:xfrm>
                  <a:off x="2121550" y="1753875"/>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67" name="Google Shape;509;p28">
                  <a:extLst>
                    <a:ext uri="{FF2B5EF4-FFF2-40B4-BE49-F238E27FC236}">
                      <a16:creationId xmlns:a16="http://schemas.microsoft.com/office/drawing/2014/main" id="{523C0AB2-F0F2-2747-9404-BC505B789E7B}"/>
                    </a:ext>
                  </a:extLst>
                </p:cNvPr>
                <p:cNvSpPr/>
                <p:nvPr/>
              </p:nvSpPr>
              <p:spPr>
                <a:xfrm>
                  <a:off x="2572002" y="1885025"/>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68" name="Google Shape;510;p28">
                  <a:extLst>
                    <a:ext uri="{FF2B5EF4-FFF2-40B4-BE49-F238E27FC236}">
                      <a16:creationId xmlns:a16="http://schemas.microsoft.com/office/drawing/2014/main" id="{BC1DFF3D-A751-6445-B238-064DC3B63FE6}"/>
                    </a:ext>
                  </a:extLst>
                </p:cNvPr>
                <p:cNvCxnSpPr>
                  <a:stCxn id="67" idx="3"/>
                </p:cNvCxnSpPr>
                <p:nvPr/>
              </p:nvCxnSpPr>
              <p:spPr>
                <a:xfrm>
                  <a:off x="3118902" y="1998125"/>
                  <a:ext cx="1143600" cy="0"/>
                </a:xfrm>
                <a:prstGeom prst="straightConnector1">
                  <a:avLst/>
                </a:prstGeom>
                <a:noFill/>
                <a:ln w="9525" cap="flat" cmpd="sng">
                  <a:solidFill>
                    <a:srgbClr val="000000"/>
                  </a:solidFill>
                  <a:prstDash val="solid"/>
                  <a:round/>
                  <a:headEnd type="none" w="med" len="med"/>
                  <a:tailEnd type="stealth" w="med" len="med"/>
                </a:ln>
              </p:spPr>
            </p:cxnSp>
          </p:grpSp>
          <p:sp>
            <p:nvSpPr>
              <p:cNvPr id="60" name="Google Shape;512;p28">
                <a:extLst>
                  <a:ext uri="{FF2B5EF4-FFF2-40B4-BE49-F238E27FC236}">
                    <a16:creationId xmlns:a16="http://schemas.microsoft.com/office/drawing/2014/main" id="{4539D5BC-F2E4-A447-B12B-A3229B35FCF1}"/>
                  </a:ext>
                </a:extLst>
              </p:cNvPr>
              <p:cNvSpPr txBox="1"/>
              <p:nvPr/>
            </p:nvSpPr>
            <p:spPr>
              <a:xfrm>
                <a:off x="8393947" y="2745347"/>
                <a:ext cx="25404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socket.write</a:t>
                </a:r>
                <a:r>
                  <a:rPr lang="en" sz="1200" dirty="0"/>
                  <a:t>(</a:t>
                </a:r>
                <a:r>
                  <a:rPr lang="en" sz="1200" dirty="0" err="1"/>
                  <a:t>msg</a:t>
                </a:r>
                <a:r>
                  <a:rPr lang="en" sz="1200" dirty="0"/>
                  <a:t>, </a:t>
                </a:r>
                <a:r>
                  <a:rPr lang="en" sz="1200" dirty="0" err="1"/>
                  <a:t>socketTimeout</a:t>
                </a:r>
                <a:r>
                  <a:rPr lang="en" sz="1200" dirty="0"/>
                  <a:t>)</a:t>
                </a:r>
                <a:endParaRPr sz="1200" dirty="0"/>
              </a:p>
            </p:txBody>
          </p:sp>
          <p:sp>
            <p:nvSpPr>
              <p:cNvPr id="61" name="Google Shape;513;p28">
                <a:extLst>
                  <a:ext uri="{FF2B5EF4-FFF2-40B4-BE49-F238E27FC236}">
                    <a16:creationId xmlns:a16="http://schemas.microsoft.com/office/drawing/2014/main" id="{6CF62024-8212-2F40-BB11-0C335EB0A761}"/>
                  </a:ext>
                </a:extLst>
              </p:cNvPr>
              <p:cNvSpPr txBox="1"/>
              <p:nvPr/>
            </p:nvSpPr>
            <p:spPr>
              <a:xfrm>
                <a:off x="11437447" y="2756435"/>
                <a:ext cx="2700176"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isOk</a:t>
                </a:r>
                <a:r>
                  <a:rPr lang="en" sz="1200" dirty="0"/>
                  <a:t> = </a:t>
                </a:r>
                <a:r>
                  <a:rPr lang="en" sz="1200" dirty="0" err="1"/>
                  <a:t>socket.read</a:t>
                </a:r>
                <a:r>
                  <a:rPr lang="en" sz="1200" dirty="0"/>
                  <a:t>( </a:t>
                </a:r>
                <a:r>
                  <a:rPr lang="en" sz="1200" u="sng" dirty="0"/>
                  <a:t>2 * </a:t>
                </a:r>
                <a:r>
                  <a:rPr lang="en" sz="1200" i="1" u="sng" dirty="0" err="1"/>
                  <a:t>ackTimeout</a:t>
                </a:r>
                <a:r>
                  <a:rPr lang="en" sz="1200" u="sng" dirty="0"/>
                  <a:t> </a:t>
                </a:r>
                <a:r>
                  <a:rPr lang="en" sz="1200" dirty="0"/>
                  <a:t>)</a:t>
                </a:r>
                <a:endParaRPr sz="1200" dirty="0"/>
              </a:p>
            </p:txBody>
          </p:sp>
          <p:sp>
            <p:nvSpPr>
              <p:cNvPr id="63" name="Google Shape;515;p28">
                <a:extLst>
                  <a:ext uri="{FF2B5EF4-FFF2-40B4-BE49-F238E27FC236}">
                    <a16:creationId xmlns:a16="http://schemas.microsoft.com/office/drawing/2014/main" id="{5E35AAF6-EA98-DF42-B44C-05E58A278FE3}"/>
                  </a:ext>
                </a:extLst>
              </p:cNvPr>
              <p:cNvSpPr/>
              <p:nvPr/>
            </p:nvSpPr>
            <p:spPr>
              <a:xfrm>
                <a:off x="10619172" y="3379122"/>
                <a:ext cx="82800" cy="82800"/>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516;p28">
                <a:extLst>
                  <a:ext uri="{FF2B5EF4-FFF2-40B4-BE49-F238E27FC236}">
                    <a16:creationId xmlns:a16="http://schemas.microsoft.com/office/drawing/2014/main" id="{0031617B-34EF-9340-8002-615D0DCA363A}"/>
                  </a:ext>
                </a:extLst>
              </p:cNvPr>
              <p:cNvSpPr/>
              <p:nvPr/>
            </p:nvSpPr>
            <p:spPr>
              <a:xfrm>
                <a:off x="8484597" y="3136859"/>
                <a:ext cx="2193888" cy="307999"/>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7;p28">
                <a:extLst>
                  <a:ext uri="{FF2B5EF4-FFF2-40B4-BE49-F238E27FC236}">
                    <a16:creationId xmlns:a16="http://schemas.microsoft.com/office/drawing/2014/main" id="{88AAB33E-DCE2-8940-A4EE-44B3AB5828C8}"/>
                  </a:ext>
                </a:extLst>
              </p:cNvPr>
              <p:cNvSpPr/>
              <p:nvPr/>
            </p:nvSpPr>
            <p:spPr>
              <a:xfrm>
                <a:off x="10701885" y="3106247"/>
                <a:ext cx="4109475" cy="365223"/>
              </a:xfrm>
              <a:prstGeom prst="arc">
                <a:avLst>
                  <a:gd name="adj1" fmla="val 1083513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32;p28">
                <a:extLst>
                  <a:ext uri="{FF2B5EF4-FFF2-40B4-BE49-F238E27FC236}">
                    <a16:creationId xmlns:a16="http://schemas.microsoft.com/office/drawing/2014/main" id="{5180718C-E29B-0B45-BEA5-BB4ABEBBD660}"/>
                  </a:ext>
                </a:extLst>
              </p:cNvPr>
              <p:cNvSpPr txBox="1"/>
              <p:nvPr/>
            </p:nvSpPr>
            <p:spPr>
              <a:xfrm>
                <a:off x="9287672" y="3712374"/>
                <a:ext cx="4951550" cy="605626"/>
              </a:xfrm>
              <a:prstGeom prst="rect">
                <a:avLst/>
              </a:prstGeom>
              <a:noFill/>
              <a:ln>
                <a:noFill/>
              </a:ln>
            </p:spPr>
            <p:txBody>
              <a:bodyPr spcFirstLastPara="1" wrap="square" lIns="91425" tIns="91425" rIns="91425" bIns="91425" anchor="t" anchorCtr="0">
                <a:noAutofit/>
              </a:bodyPr>
              <a:lstStyle/>
              <a:p>
                <a:r>
                  <a:rPr lang="en-US" dirty="0"/>
                  <a:t>Attempt #2: </a:t>
                </a:r>
                <a:r>
                  <a:rPr lang="en-US" i="1" dirty="0" err="1"/>
                  <a:t>ackTimeout</a:t>
                </a:r>
                <a:r>
                  <a:rPr lang="en-US" dirty="0"/>
                  <a:t> is increased twice!</a:t>
                </a:r>
                <a:endParaRPr dirty="0"/>
              </a:p>
            </p:txBody>
          </p:sp>
          <p:sp>
            <p:nvSpPr>
              <p:cNvPr id="73" name="Google Shape;497;p28">
                <a:extLst>
                  <a:ext uri="{FF2B5EF4-FFF2-40B4-BE49-F238E27FC236}">
                    <a16:creationId xmlns:a16="http://schemas.microsoft.com/office/drawing/2014/main" id="{1742217A-A758-B647-A4F7-2379AB8E61C1}"/>
                  </a:ext>
                </a:extLst>
              </p:cNvPr>
              <p:cNvSpPr txBox="1"/>
              <p:nvPr/>
            </p:nvSpPr>
            <p:spPr>
              <a:xfrm>
                <a:off x="649941" y="4036994"/>
                <a:ext cx="235854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t>Some delay. Equal to ping frequency at most.</a:t>
                </a:r>
                <a:endParaRPr sz="1200" dirty="0"/>
              </a:p>
            </p:txBody>
          </p:sp>
          <p:cxnSp>
            <p:nvCxnSpPr>
              <p:cNvPr id="74" name="Google Shape;498;p28">
                <a:extLst>
                  <a:ext uri="{FF2B5EF4-FFF2-40B4-BE49-F238E27FC236}">
                    <a16:creationId xmlns:a16="http://schemas.microsoft.com/office/drawing/2014/main" id="{DF7F3D21-703F-5448-8970-EC737C83F249}"/>
                  </a:ext>
                </a:extLst>
              </p:cNvPr>
              <p:cNvCxnSpPr>
                <a:cxnSpLocks/>
              </p:cNvCxnSpPr>
              <p:nvPr/>
            </p:nvCxnSpPr>
            <p:spPr>
              <a:xfrm flipV="1">
                <a:off x="1480917" y="3503990"/>
                <a:ext cx="231732" cy="545704"/>
              </a:xfrm>
              <a:prstGeom prst="straightConnector1">
                <a:avLst/>
              </a:prstGeom>
              <a:noFill/>
              <a:ln w="9525" cap="flat" cmpd="sng">
                <a:solidFill>
                  <a:srgbClr val="000000"/>
                </a:solidFill>
                <a:prstDash val="solid"/>
                <a:round/>
                <a:headEnd type="none" w="med" len="med"/>
                <a:tailEnd type="triangle" w="med" len="med"/>
              </a:ln>
            </p:spPr>
          </p:cxnSp>
          <p:sp>
            <p:nvSpPr>
              <p:cNvPr id="77" name="Google Shape;516;p28">
                <a:extLst>
                  <a:ext uri="{FF2B5EF4-FFF2-40B4-BE49-F238E27FC236}">
                    <a16:creationId xmlns:a16="http://schemas.microsoft.com/office/drawing/2014/main" id="{5E7444EC-E269-BA49-9C58-771F855B7864}"/>
                  </a:ext>
                </a:extLst>
              </p:cNvPr>
              <p:cNvSpPr/>
              <p:nvPr/>
            </p:nvSpPr>
            <p:spPr>
              <a:xfrm flipV="1">
                <a:off x="7079173" y="3277833"/>
                <a:ext cx="1274738" cy="530559"/>
              </a:xfrm>
              <a:prstGeom prst="arc">
                <a:avLst>
                  <a:gd name="adj1" fmla="val 10794153"/>
                  <a:gd name="adj2" fmla="val 21435497"/>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498;p28">
                <a:extLst>
                  <a:ext uri="{FF2B5EF4-FFF2-40B4-BE49-F238E27FC236}">
                    <a16:creationId xmlns:a16="http://schemas.microsoft.com/office/drawing/2014/main" id="{E2B86502-63C9-2345-87E2-6F88D1A07055}"/>
                  </a:ext>
                </a:extLst>
              </p:cNvPr>
              <p:cNvCxnSpPr>
                <a:cxnSpLocks/>
              </p:cNvCxnSpPr>
              <p:nvPr/>
            </p:nvCxnSpPr>
            <p:spPr>
              <a:xfrm flipV="1">
                <a:off x="7569200" y="3867348"/>
                <a:ext cx="154659" cy="397619"/>
              </a:xfrm>
              <a:prstGeom prst="straightConnector1">
                <a:avLst/>
              </a:prstGeom>
              <a:noFill/>
              <a:ln w="9525" cap="flat" cmpd="sng">
                <a:solidFill>
                  <a:srgbClr val="000000"/>
                </a:solidFill>
                <a:prstDash val="solid"/>
                <a:round/>
                <a:headEnd type="none" w="med" len="med"/>
                <a:tailEnd type="triangle" w="med" len="med"/>
              </a:ln>
            </p:spPr>
          </p:cxnSp>
          <p:sp>
            <p:nvSpPr>
              <p:cNvPr id="79" name="Google Shape;497;p28">
                <a:extLst>
                  <a:ext uri="{FF2B5EF4-FFF2-40B4-BE49-F238E27FC236}">
                    <a16:creationId xmlns:a16="http://schemas.microsoft.com/office/drawing/2014/main" id="{0E7DF76C-4CE1-BE49-95A3-4FBB6BA17788}"/>
                  </a:ext>
                </a:extLst>
              </p:cNvPr>
              <p:cNvSpPr txBox="1"/>
              <p:nvPr/>
            </p:nvSpPr>
            <p:spPr>
              <a:xfrm>
                <a:off x="5943684" y="4162070"/>
                <a:ext cx="3543216" cy="68465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Open socket again. </a:t>
                </a:r>
              </a:p>
              <a:p>
                <a:pPr marL="0" lvl="0" indent="0" algn="ctr" rtl="0">
                  <a:spcBef>
                    <a:spcPts val="0"/>
                  </a:spcBef>
                  <a:spcAft>
                    <a:spcPts val="0"/>
                  </a:spcAft>
                  <a:buNone/>
                </a:pPr>
                <a:r>
                  <a:rPr lang="en-US" dirty="0"/>
                  <a:t>At most </a:t>
                </a:r>
                <a:r>
                  <a:rPr lang="en-US" u="sng" dirty="0"/>
                  <a:t>2 * </a:t>
                </a:r>
                <a:r>
                  <a:rPr lang="en-US" i="1" u="sng" dirty="0" err="1"/>
                  <a:t>socketTimeout</a:t>
                </a:r>
                <a:r>
                  <a:rPr lang="en-US" i="1" u="sng" dirty="0"/>
                  <a:t> (*)</a:t>
                </a:r>
                <a:endParaRPr u="sng" dirty="0"/>
              </a:p>
            </p:txBody>
          </p:sp>
          <p:sp>
            <p:nvSpPr>
              <p:cNvPr id="83" name="Google Shape;508;p28">
                <a:extLst>
                  <a:ext uri="{FF2B5EF4-FFF2-40B4-BE49-F238E27FC236}">
                    <a16:creationId xmlns:a16="http://schemas.microsoft.com/office/drawing/2014/main" id="{A7112C6E-3C17-CB41-99B5-45DF79F37EE7}"/>
                  </a:ext>
                </a:extLst>
              </p:cNvPr>
              <p:cNvSpPr/>
              <p:nvPr/>
            </p:nvSpPr>
            <p:spPr>
              <a:xfrm>
                <a:off x="6740323" y="2177156"/>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84" name="Google Shape;508;p28">
                <a:extLst>
                  <a:ext uri="{FF2B5EF4-FFF2-40B4-BE49-F238E27FC236}">
                    <a16:creationId xmlns:a16="http://schemas.microsoft.com/office/drawing/2014/main" id="{2F6BE459-17E2-294D-A798-938C9C44C521}"/>
                  </a:ext>
                </a:extLst>
              </p:cNvPr>
              <p:cNvSpPr/>
              <p:nvPr/>
            </p:nvSpPr>
            <p:spPr>
              <a:xfrm>
                <a:off x="14567935" y="1976231"/>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85" name="Google Shape;503;p28">
                <a:extLst>
                  <a:ext uri="{FF2B5EF4-FFF2-40B4-BE49-F238E27FC236}">
                    <a16:creationId xmlns:a16="http://schemas.microsoft.com/office/drawing/2014/main" id="{B27E15BD-6A4F-A84C-A661-D9AE7E82BF31}"/>
                  </a:ext>
                </a:extLst>
              </p:cNvPr>
              <p:cNvSpPr txBox="1"/>
              <p:nvPr/>
            </p:nvSpPr>
            <p:spPr>
              <a:xfrm>
                <a:off x="6040875" y="2315534"/>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RES_OK</a:t>
                </a:r>
                <a:endParaRPr sz="1200" dirty="0"/>
              </a:p>
            </p:txBody>
          </p:sp>
          <p:cxnSp>
            <p:nvCxnSpPr>
              <p:cNvPr id="86" name="Google Shape;504;p28">
                <a:extLst>
                  <a:ext uri="{FF2B5EF4-FFF2-40B4-BE49-F238E27FC236}">
                    <a16:creationId xmlns:a16="http://schemas.microsoft.com/office/drawing/2014/main" id="{D9CC7886-2923-184A-9278-58EDF397E9B5}"/>
                  </a:ext>
                </a:extLst>
              </p:cNvPr>
              <p:cNvCxnSpPr/>
              <p:nvPr/>
            </p:nvCxnSpPr>
            <p:spPr>
              <a:xfrm rot="10800000">
                <a:off x="13881672" y="2534159"/>
                <a:ext cx="663600" cy="9000"/>
              </a:xfrm>
              <a:prstGeom prst="straightConnector1">
                <a:avLst/>
              </a:prstGeom>
              <a:noFill/>
              <a:ln w="9525" cap="flat" cmpd="sng">
                <a:solidFill>
                  <a:srgbClr val="000000"/>
                </a:solidFill>
                <a:prstDash val="solid"/>
                <a:round/>
                <a:headEnd type="none" w="med" len="med"/>
                <a:tailEnd type="stealth" w="med" len="med"/>
              </a:ln>
            </p:spPr>
          </p:cxnSp>
          <p:sp>
            <p:nvSpPr>
              <p:cNvPr id="87" name="Google Shape;503;p28">
                <a:extLst>
                  <a:ext uri="{FF2B5EF4-FFF2-40B4-BE49-F238E27FC236}">
                    <a16:creationId xmlns:a16="http://schemas.microsoft.com/office/drawing/2014/main" id="{640ADB74-5F32-5A41-9AE1-526C971995FA}"/>
                  </a:ext>
                </a:extLst>
              </p:cNvPr>
              <p:cNvSpPr txBox="1"/>
              <p:nvPr/>
            </p:nvSpPr>
            <p:spPr>
              <a:xfrm>
                <a:off x="13859486" y="2239734"/>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RES_OK</a:t>
                </a:r>
                <a:endParaRPr sz="1200" dirty="0"/>
              </a:p>
            </p:txBody>
          </p:sp>
        </p:grpSp>
      </p:grpSp>
      <p:sp>
        <p:nvSpPr>
          <p:cNvPr id="14" name="TextBox 13">
            <a:extLst>
              <a:ext uri="{FF2B5EF4-FFF2-40B4-BE49-F238E27FC236}">
                <a16:creationId xmlns:a16="http://schemas.microsoft.com/office/drawing/2014/main" id="{EBB46C18-1AE8-B244-838F-746B27B34C3A}"/>
              </a:ext>
            </a:extLst>
          </p:cNvPr>
          <p:cNvSpPr txBox="1"/>
          <p:nvPr/>
        </p:nvSpPr>
        <p:spPr>
          <a:xfrm>
            <a:off x="919415" y="6873498"/>
            <a:ext cx="12604666" cy="1600438"/>
          </a:xfrm>
          <a:prstGeom prst="rect">
            <a:avLst/>
          </a:prstGeom>
          <a:noFill/>
        </p:spPr>
        <p:txBody>
          <a:bodyPr wrap="square" rtlCol="0">
            <a:spAutoFit/>
          </a:bodyPr>
          <a:lstStyle/>
          <a:p>
            <a:pPr lvl="3"/>
            <a:r>
              <a:rPr lang="en-US" dirty="0">
                <a:latin typeface="Courier" pitchFamily="2" charset="0"/>
              </a:rPr>
              <a:t>Socket </a:t>
            </a:r>
            <a:r>
              <a:rPr lang="en-US" dirty="0" err="1">
                <a:latin typeface="Courier" pitchFamily="2" charset="0"/>
              </a:rPr>
              <a:t>openSocket</a:t>
            </a:r>
            <a:r>
              <a:rPr lang="en-US" dirty="0">
                <a:latin typeface="Courier" pitchFamily="2" charset="0"/>
              </a:rPr>
              <a:t>(Socket sock, </a:t>
            </a:r>
            <a:r>
              <a:rPr lang="en-US" dirty="0" err="1">
                <a:latin typeface="Courier" pitchFamily="2" charset="0"/>
              </a:rPr>
              <a:t>InetSocketAddress</a:t>
            </a:r>
            <a:r>
              <a:rPr lang="en-US" dirty="0">
                <a:latin typeface="Courier" pitchFamily="2" charset="0"/>
              </a:rPr>
              <a:t> </a:t>
            </a:r>
            <a:r>
              <a:rPr lang="en-US" dirty="0" err="1">
                <a:latin typeface="Courier" pitchFamily="2" charset="0"/>
              </a:rPr>
              <a:t>addr</a:t>
            </a:r>
            <a:r>
              <a:rPr lang="en-US" dirty="0">
                <a:latin typeface="Courier" pitchFamily="2" charset="0"/>
              </a:rPr>
              <a:t>) {</a:t>
            </a:r>
            <a:br>
              <a:rPr lang="en-US" dirty="0">
                <a:latin typeface="Courier" pitchFamily="2" charset="0"/>
              </a:rPr>
            </a:br>
            <a:r>
              <a:rPr lang="en-US" dirty="0">
                <a:latin typeface="Courier" pitchFamily="2" charset="0"/>
              </a:rPr>
              <a:t>	</a:t>
            </a:r>
            <a:r>
              <a:rPr lang="en-US" dirty="0" err="1">
                <a:latin typeface="Courier" pitchFamily="2" charset="0"/>
              </a:rPr>
              <a:t>sock.connect</a:t>
            </a:r>
            <a:r>
              <a:rPr lang="en-US" dirty="0">
                <a:latin typeface="Courier" pitchFamily="2" charset="0"/>
              </a:rPr>
              <a:t>(</a:t>
            </a:r>
            <a:r>
              <a:rPr lang="en-US" dirty="0" err="1">
                <a:latin typeface="Courier" pitchFamily="2" charset="0"/>
              </a:rPr>
              <a:t>addr</a:t>
            </a:r>
            <a:r>
              <a:rPr lang="en-US" dirty="0">
                <a:latin typeface="Courier" pitchFamily="2" charset="0"/>
              </a:rPr>
              <a:t>, </a:t>
            </a:r>
            <a:r>
              <a:rPr lang="en-US" dirty="0" err="1">
                <a:latin typeface="Courier" pitchFamily="2" charset="0"/>
              </a:rPr>
              <a:t>sockTimeout</a:t>
            </a:r>
            <a:r>
              <a:rPr lang="en-US" dirty="0">
                <a:latin typeface="Courier" pitchFamily="2" charset="0"/>
              </a:rPr>
              <a:t>);</a:t>
            </a:r>
          </a:p>
          <a:p>
            <a:pPr lvl="3"/>
            <a:r>
              <a:rPr lang="en-US" dirty="0">
                <a:latin typeface="Courier" pitchFamily="2" charset="0"/>
              </a:rPr>
              <a:t>	//Another timeout</a:t>
            </a:r>
            <a:br>
              <a:rPr lang="en-US" dirty="0">
                <a:latin typeface="Courier" pitchFamily="2" charset="0"/>
              </a:rPr>
            </a:br>
            <a:r>
              <a:rPr lang="en-US" dirty="0">
                <a:latin typeface="Courier" pitchFamily="2" charset="0"/>
              </a:rPr>
              <a:t>        	</a:t>
            </a:r>
            <a:r>
              <a:rPr lang="en-US" dirty="0" err="1">
                <a:latin typeface="Courier" pitchFamily="2" charset="0"/>
              </a:rPr>
              <a:t>writeToSocket</a:t>
            </a:r>
            <a:r>
              <a:rPr lang="en-US" dirty="0">
                <a:latin typeface="Courier" pitchFamily="2" charset="0"/>
              </a:rPr>
              <a:t>(sock, </a:t>
            </a:r>
            <a:r>
              <a:rPr lang="en-US" i="1" dirty="0">
                <a:latin typeface="Courier" pitchFamily="2" charset="0"/>
              </a:rPr>
              <a:t>IGNITE_HEADER</a:t>
            </a:r>
            <a:r>
              <a:rPr lang="en-US" dirty="0">
                <a:latin typeface="Courier" pitchFamily="2" charset="0"/>
              </a:rPr>
              <a:t>, </a:t>
            </a:r>
            <a:r>
              <a:rPr lang="en-US" dirty="0" err="1">
                <a:latin typeface="Courier" pitchFamily="2" charset="0"/>
              </a:rPr>
              <a:t>sockTimeout</a:t>
            </a:r>
            <a:r>
              <a:rPr lang="en-US" dirty="0">
                <a:latin typeface="Courier" pitchFamily="2" charset="0"/>
              </a:rPr>
              <a:t>);</a:t>
            </a:r>
          </a:p>
          <a:p>
            <a:pPr lvl="3"/>
            <a:r>
              <a:rPr lang="en-US" dirty="0">
                <a:latin typeface="Courier" pitchFamily="2" charset="0"/>
              </a:rPr>
              <a:t>	return sock;</a:t>
            </a:r>
            <a:br>
              <a:rPr lang="en-US" dirty="0">
                <a:latin typeface="Courier" pitchFamily="2" charset="0"/>
              </a:rPr>
            </a:br>
            <a:r>
              <a:rPr lang="en-US" dirty="0">
                <a:latin typeface="Courier" pitchFamily="2" charset="0"/>
              </a:rPr>
              <a:t>}</a:t>
            </a:r>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Configuration #3: </a:t>
            </a:r>
            <a:r>
              <a:rPr lang="en-US" sz="2400" b="1" dirty="0"/>
              <a:t>N</a:t>
            </a:r>
            <a:r>
              <a:rPr lang="en" sz="2400" b="1" dirty="0" err="1"/>
              <a:t>otes</a:t>
            </a:r>
            <a:r>
              <a:rPr lang="en" sz="2400" b="1" dirty="0"/>
              <a:t>.</a:t>
            </a:r>
            <a:endParaRPr sz="2400" b="1" dirty="0"/>
          </a:p>
        </p:txBody>
      </p:sp>
      <p:sp>
        <p:nvSpPr>
          <p:cNvPr id="540" name="Google Shape;540;p29"/>
          <p:cNvSpPr txBox="1"/>
          <p:nvPr/>
        </p:nvSpPr>
        <p:spPr>
          <a:xfrm>
            <a:off x="1140725" y="1122274"/>
            <a:ext cx="11706300" cy="58194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t>Set address node address! </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	If not set, node picks up every available one and exports them to the cluster. All these addresses will be used to detect node failure. Most often IP address doesn’t represent real physical connection. Meaning waste of time to reconnect to other node’s address.</a:t>
            </a:r>
          </a:p>
          <a:p>
            <a:pPr marL="0" lvl="0" indent="0" algn="l" rtl="0">
              <a:spcBef>
                <a:spcPts val="0"/>
              </a:spcBef>
              <a:spcAft>
                <a:spcPts val="0"/>
              </a:spcAft>
              <a:buNone/>
            </a:pPr>
            <a:endParaRPr lang="en" sz="1600" dirty="0"/>
          </a:p>
          <a:p>
            <a:pPr marL="0" lvl="0" indent="0" algn="l" rtl="0">
              <a:spcBef>
                <a:spcPts val="0"/>
              </a:spcBef>
              <a:spcAft>
                <a:spcPts val="0"/>
              </a:spcAft>
              <a:buNone/>
            </a:pPr>
            <a:r>
              <a:rPr lang="en-US" sz="1600" dirty="0"/>
              <a:t>	Node address could be set at:</a:t>
            </a:r>
            <a:endParaRPr sz="1600" dirty="0"/>
          </a:p>
          <a:p>
            <a:pPr marL="0" lvl="0" indent="0" algn="l" rtl="0">
              <a:spcBef>
                <a:spcPts val="0"/>
              </a:spcBef>
              <a:spcAft>
                <a:spcPts val="0"/>
              </a:spcAft>
              <a:buNone/>
            </a:pPr>
            <a:endParaRPr sz="1600" dirty="0"/>
          </a:p>
          <a:p>
            <a:pPr lvl="0" algn="l" rtl="0">
              <a:spcBef>
                <a:spcPts val="0"/>
              </a:spcBef>
              <a:spcAft>
                <a:spcPts val="0"/>
              </a:spcAft>
            </a:pPr>
            <a:r>
              <a:rPr lang="en" sz="1600" dirty="0"/>
              <a:t>		a) The best place is </a:t>
            </a:r>
            <a:r>
              <a:rPr lang="en" sz="1600" i="1" dirty="0" err="1"/>
              <a:t>IgniteConfiguration.localHost</a:t>
            </a:r>
            <a:endParaRPr sz="1600" i="1" dirty="0"/>
          </a:p>
          <a:p>
            <a:pPr marL="0" lvl="0" indent="0" algn="l" rtl="0">
              <a:spcBef>
                <a:spcPts val="0"/>
              </a:spcBef>
              <a:spcAft>
                <a:spcPts val="0"/>
              </a:spcAft>
              <a:buNone/>
            </a:pPr>
            <a:endParaRPr sz="1600" i="1" dirty="0"/>
          </a:p>
          <a:p>
            <a:pPr lvl="0" algn="l" rtl="0">
              <a:spcBef>
                <a:spcPts val="0"/>
              </a:spcBef>
              <a:spcAft>
                <a:spcPts val="0"/>
              </a:spcAft>
            </a:pPr>
            <a:r>
              <a:rPr lang="en" sz="1600" dirty="0"/>
              <a:t>		b) Another place is </a:t>
            </a:r>
            <a:r>
              <a:rPr lang="en" sz="1600" i="1" dirty="0" err="1"/>
              <a:t>TcpDiscoverySpi.localAddress</a:t>
            </a: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r>
              <a:rPr lang="en" sz="1600" dirty="0"/>
              <a:t>There is no way to set several dedicated IP addresses to node… Only one or all...</a:t>
            </a:r>
          </a:p>
        </p:txBody>
      </p:sp>
      <p:sp>
        <p:nvSpPr>
          <p:cNvPr id="2" name="Slide Number Placeholder 1">
            <a:extLst>
              <a:ext uri="{FF2B5EF4-FFF2-40B4-BE49-F238E27FC236}">
                <a16:creationId xmlns:a16="http://schemas.microsoft.com/office/drawing/2014/main" id="{C34A6450-7867-5948-A91C-42790350AC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8493305" y="1374288"/>
            <a:ext cx="2832669" cy="2557892"/>
            <a:chOff x="3400425" y="580750"/>
            <a:chExt cx="2181325" cy="1937650"/>
          </a:xfrm>
        </p:grpSpPr>
        <p:sp>
          <p:nvSpPr>
            <p:cNvPr id="61" name="Google Shape;61;p14"/>
            <p:cNvSpPr/>
            <p:nvPr/>
          </p:nvSpPr>
          <p:spPr>
            <a:xfrm>
              <a:off x="3400425" y="1080075"/>
              <a:ext cx="584100" cy="58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2" name="Google Shape;62;p14"/>
            <p:cNvSpPr/>
            <p:nvPr/>
          </p:nvSpPr>
          <p:spPr>
            <a:xfrm>
              <a:off x="4235275" y="5807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3" name="Google Shape;63;p14"/>
            <p:cNvSpPr/>
            <p:nvPr/>
          </p:nvSpPr>
          <p:spPr>
            <a:xfrm>
              <a:off x="5049550" y="1122450"/>
              <a:ext cx="532200" cy="543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4" name="Google Shape;64;p14"/>
            <p:cNvSpPr/>
            <p:nvPr/>
          </p:nvSpPr>
          <p:spPr>
            <a:xfrm>
              <a:off x="3818875" y="1948600"/>
              <a:ext cx="562500" cy="564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5" name="Google Shape;65;p14"/>
            <p:cNvSpPr/>
            <p:nvPr/>
          </p:nvSpPr>
          <p:spPr>
            <a:xfrm>
              <a:off x="4708775" y="1969700"/>
              <a:ext cx="5625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66" name="Google Shape;66;p14"/>
            <p:cNvCxnSpPr>
              <a:stCxn id="62" idx="2"/>
              <a:endCxn id="61" idx="7"/>
            </p:cNvCxnSpPr>
            <p:nvPr/>
          </p:nvCxnSpPr>
          <p:spPr>
            <a:xfrm flipH="1">
              <a:off x="3898975" y="864250"/>
              <a:ext cx="336300" cy="302100"/>
            </a:xfrm>
            <a:prstGeom prst="straightConnector1">
              <a:avLst/>
            </a:prstGeom>
            <a:noFill/>
            <a:ln w="9525" cap="flat" cmpd="sng">
              <a:solidFill>
                <a:srgbClr val="000000"/>
              </a:solidFill>
              <a:prstDash val="solid"/>
              <a:round/>
              <a:headEnd type="triangle" w="med" len="med"/>
              <a:tailEnd type="none" w="med" len="med"/>
            </a:ln>
          </p:spPr>
        </p:cxnSp>
        <p:cxnSp>
          <p:nvCxnSpPr>
            <p:cNvPr id="67" name="Google Shape;67;p14"/>
            <p:cNvCxnSpPr>
              <a:stCxn id="61" idx="6"/>
              <a:endCxn id="63" idx="2"/>
            </p:cNvCxnSpPr>
            <p:nvPr/>
          </p:nvCxnSpPr>
          <p:spPr>
            <a:xfrm>
              <a:off x="3984525" y="1374375"/>
              <a:ext cx="1065000" cy="20100"/>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68;p14"/>
            <p:cNvCxnSpPr>
              <a:stCxn id="61" idx="4"/>
              <a:endCxn id="64" idx="1"/>
            </p:cNvCxnSpPr>
            <p:nvPr/>
          </p:nvCxnSpPr>
          <p:spPr>
            <a:xfrm>
              <a:off x="3692475" y="1668675"/>
              <a:ext cx="208800" cy="362700"/>
            </a:xfrm>
            <a:prstGeom prst="straightConnector1">
              <a:avLst/>
            </a:prstGeom>
            <a:noFill/>
            <a:ln w="9525" cap="flat" cmpd="sng">
              <a:solidFill>
                <a:srgbClr val="000000"/>
              </a:solidFill>
              <a:prstDash val="solid"/>
              <a:round/>
              <a:headEnd type="none" w="med" len="med"/>
              <a:tailEnd type="triangle" w="med" len="med"/>
            </a:ln>
          </p:spPr>
        </p:cxnSp>
        <p:cxnSp>
          <p:nvCxnSpPr>
            <p:cNvPr id="69" name="Google Shape;69;p14"/>
            <p:cNvCxnSpPr>
              <a:stCxn id="61" idx="5"/>
              <a:endCxn id="65" idx="1"/>
            </p:cNvCxnSpPr>
            <p:nvPr/>
          </p:nvCxnSpPr>
          <p:spPr>
            <a:xfrm>
              <a:off x="3898986" y="1582477"/>
              <a:ext cx="892200" cy="467700"/>
            </a:xfrm>
            <a:prstGeom prst="straightConnector1">
              <a:avLst/>
            </a:prstGeom>
            <a:noFill/>
            <a:ln w="9525" cap="flat" cmpd="sng">
              <a:solidFill>
                <a:srgbClr val="000000"/>
              </a:solidFill>
              <a:prstDash val="solid"/>
              <a:round/>
              <a:headEnd type="none" w="med" len="med"/>
              <a:tailEnd type="triangle" w="med" len="med"/>
            </a:ln>
          </p:spPr>
        </p:cxnSp>
        <p:cxnSp>
          <p:nvCxnSpPr>
            <p:cNvPr id="70" name="Google Shape;70;p14"/>
            <p:cNvCxnSpPr>
              <a:stCxn id="63" idx="1"/>
              <a:endCxn id="62" idx="6"/>
            </p:cNvCxnSpPr>
            <p:nvPr/>
          </p:nvCxnSpPr>
          <p:spPr>
            <a:xfrm rot="10800000">
              <a:off x="4797789" y="864302"/>
              <a:ext cx="329700" cy="337800"/>
            </a:xfrm>
            <a:prstGeom prst="straightConnector1">
              <a:avLst/>
            </a:prstGeom>
            <a:noFill/>
            <a:ln w="9525" cap="flat" cmpd="sng">
              <a:solidFill>
                <a:srgbClr val="000000"/>
              </a:solidFill>
              <a:prstDash val="solid"/>
              <a:round/>
              <a:headEnd type="triangle" w="med" len="med"/>
              <a:tailEnd type="none" w="med" len="med"/>
            </a:ln>
          </p:spPr>
        </p:cxnSp>
        <p:cxnSp>
          <p:nvCxnSpPr>
            <p:cNvPr id="71" name="Google Shape;71;p14"/>
            <p:cNvCxnSpPr>
              <a:stCxn id="65" idx="0"/>
              <a:endCxn id="62" idx="5"/>
            </p:cNvCxnSpPr>
            <p:nvPr/>
          </p:nvCxnSpPr>
          <p:spPr>
            <a:xfrm rot="10800000">
              <a:off x="4715525" y="1064600"/>
              <a:ext cx="274500" cy="905100"/>
            </a:xfrm>
            <a:prstGeom prst="straightConnector1">
              <a:avLst/>
            </a:prstGeom>
            <a:noFill/>
            <a:ln w="9525" cap="flat" cmpd="sng">
              <a:solidFill>
                <a:srgbClr val="000000"/>
              </a:solidFill>
              <a:prstDash val="solid"/>
              <a:round/>
              <a:headEnd type="triangle" w="med" len="med"/>
              <a:tailEnd type="none" w="med" len="med"/>
            </a:ln>
          </p:spPr>
        </p:cxnSp>
        <p:cxnSp>
          <p:nvCxnSpPr>
            <p:cNvPr id="72" name="Google Shape;72;p14"/>
            <p:cNvCxnSpPr>
              <a:stCxn id="64" idx="0"/>
              <a:endCxn id="62" idx="3"/>
            </p:cNvCxnSpPr>
            <p:nvPr/>
          </p:nvCxnSpPr>
          <p:spPr>
            <a:xfrm rot="10800000" flipH="1">
              <a:off x="4100125" y="1064800"/>
              <a:ext cx="217500" cy="883800"/>
            </a:xfrm>
            <a:prstGeom prst="straightConnector1">
              <a:avLst/>
            </a:prstGeom>
            <a:noFill/>
            <a:ln w="9525" cap="flat" cmpd="sng">
              <a:solidFill>
                <a:srgbClr val="000000"/>
              </a:solidFill>
              <a:prstDash val="solid"/>
              <a:round/>
              <a:headEnd type="triangle" w="med" len="med"/>
              <a:tailEnd type="none" w="med" len="med"/>
            </a:ln>
          </p:spPr>
        </p:cxnSp>
        <p:cxnSp>
          <p:nvCxnSpPr>
            <p:cNvPr id="73" name="Google Shape;73;p14"/>
            <p:cNvCxnSpPr>
              <a:stCxn id="63" idx="4"/>
              <a:endCxn id="65" idx="7"/>
            </p:cNvCxnSpPr>
            <p:nvPr/>
          </p:nvCxnSpPr>
          <p:spPr>
            <a:xfrm flipH="1">
              <a:off x="5188750" y="1666350"/>
              <a:ext cx="126900" cy="383700"/>
            </a:xfrm>
            <a:prstGeom prst="straightConnector1">
              <a:avLst/>
            </a:prstGeom>
            <a:noFill/>
            <a:ln w="9525" cap="flat" cmpd="sng">
              <a:solidFill>
                <a:srgbClr val="000000"/>
              </a:solidFill>
              <a:prstDash val="solid"/>
              <a:round/>
              <a:headEnd type="none" w="med" len="med"/>
              <a:tailEnd type="triangle" w="med" len="med"/>
            </a:ln>
          </p:spPr>
        </p:cxnSp>
        <p:cxnSp>
          <p:nvCxnSpPr>
            <p:cNvPr id="74" name="Google Shape;74;p14"/>
            <p:cNvCxnSpPr>
              <a:stCxn id="63" idx="3"/>
              <a:endCxn id="64" idx="7"/>
            </p:cNvCxnSpPr>
            <p:nvPr/>
          </p:nvCxnSpPr>
          <p:spPr>
            <a:xfrm flipH="1">
              <a:off x="4298889" y="1586698"/>
              <a:ext cx="828600" cy="444600"/>
            </a:xfrm>
            <a:prstGeom prst="straightConnector1">
              <a:avLst/>
            </a:prstGeom>
            <a:noFill/>
            <a:ln w="9525" cap="flat" cmpd="sng">
              <a:solidFill>
                <a:srgbClr val="000000"/>
              </a:solidFill>
              <a:prstDash val="solid"/>
              <a:round/>
              <a:headEnd type="none" w="med" len="med"/>
              <a:tailEnd type="triangle" w="med" len="med"/>
            </a:ln>
          </p:spPr>
        </p:cxnSp>
        <p:cxnSp>
          <p:nvCxnSpPr>
            <p:cNvPr id="75" name="Google Shape;75;p14"/>
            <p:cNvCxnSpPr>
              <a:stCxn id="64" idx="6"/>
              <a:endCxn id="65" idx="2"/>
            </p:cNvCxnSpPr>
            <p:nvPr/>
          </p:nvCxnSpPr>
          <p:spPr>
            <a:xfrm>
              <a:off x="4381375" y="2230750"/>
              <a:ext cx="327300" cy="13200"/>
            </a:xfrm>
            <a:prstGeom prst="straightConnector1">
              <a:avLst/>
            </a:prstGeom>
            <a:noFill/>
            <a:ln w="9525" cap="flat" cmpd="sng">
              <a:solidFill>
                <a:srgbClr val="000000"/>
              </a:solidFill>
              <a:prstDash val="solid"/>
              <a:round/>
              <a:headEnd type="none" w="med" len="med"/>
              <a:tailEnd type="triangle" w="med" len="med"/>
            </a:ln>
          </p:spPr>
        </p:cxnSp>
      </p:grpSp>
      <p:grpSp>
        <p:nvGrpSpPr>
          <p:cNvPr id="76" name="Google Shape;76;p14"/>
          <p:cNvGrpSpPr/>
          <p:nvPr/>
        </p:nvGrpSpPr>
        <p:grpSpPr>
          <a:xfrm>
            <a:off x="1104820" y="1540123"/>
            <a:ext cx="2705276" cy="2356709"/>
            <a:chOff x="373325" y="648650"/>
            <a:chExt cx="2083225" cy="1785250"/>
          </a:xfrm>
        </p:grpSpPr>
        <p:sp>
          <p:nvSpPr>
            <p:cNvPr id="77" name="Google Shape;77;p14"/>
            <p:cNvSpPr/>
            <p:nvPr/>
          </p:nvSpPr>
          <p:spPr>
            <a:xfrm>
              <a:off x="373325" y="1147975"/>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8" name="Google Shape;78;p14"/>
            <p:cNvSpPr/>
            <p:nvPr/>
          </p:nvSpPr>
          <p:spPr>
            <a:xfrm>
              <a:off x="1110375" y="6486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9" name="Google Shape;79;p14"/>
            <p:cNvSpPr/>
            <p:nvPr/>
          </p:nvSpPr>
          <p:spPr>
            <a:xfrm>
              <a:off x="1894050" y="11141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0" name="Google Shape;80;p14"/>
            <p:cNvSpPr/>
            <p:nvPr/>
          </p:nvSpPr>
          <p:spPr>
            <a:xfrm>
              <a:off x="693975" y="1864100"/>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1" name="Google Shape;81;p14"/>
            <p:cNvSpPr/>
            <p:nvPr/>
          </p:nvSpPr>
          <p:spPr>
            <a:xfrm>
              <a:off x="1553275" y="1885200"/>
              <a:ext cx="5322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82" name="Google Shape;82;p14"/>
            <p:cNvCxnSpPr>
              <a:stCxn id="77" idx="7"/>
              <a:endCxn id="78" idx="2"/>
            </p:cNvCxnSpPr>
            <p:nvPr/>
          </p:nvCxnSpPr>
          <p:spPr>
            <a:xfrm rot="10800000" flipH="1">
              <a:off x="871886" y="932210"/>
              <a:ext cx="238500" cy="298800"/>
            </a:xfrm>
            <a:prstGeom prst="straightConnector1">
              <a:avLst/>
            </a:prstGeom>
            <a:noFill/>
            <a:ln w="9525" cap="flat" cmpd="sng">
              <a:solidFill>
                <a:srgbClr val="000000"/>
              </a:solidFill>
              <a:prstDash val="solid"/>
              <a:round/>
              <a:headEnd type="none" w="med" len="med"/>
              <a:tailEnd type="triangle" w="med" len="med"/>
            </a:ln>
          </p:spPr>
        </p:cxnSp>
        <p:cxnSp>
          <p:nvCxnSpPr>
            <p:cNvPr id="83" name="Google Shape;83;p14"/>
            <p:cNvCxnSpPr>
              <a:stCxn id="78" idx="6"/>
              <a:endCxn id="79" idx="1"/>
            </p:cNvCxnSpPr>
            <p:nvPr/>
          </p:nvCxnSpPr>
          <p:spPr>
            <a:xfrm>
              <a:off x="1672875" y="932150"/>
              <a:ext cx="303600" cy="264900"/>
            </a:xfrm>
            <a:prstGeom prst="straightConnector1">
              <a:avLst/>
            </a:prstGeom>
            <a:noFill/>
            <a:ln w="9525" cap="flat" cmpd="sng">
              <a:solidFill>
                <a:srgbClr val="000000"/>
              </a:solidFill>
              <a:prstDash val="solid"/>
              <a:round/>
              <a:headEnd type="none" w="med" len="med"/>
              <a:tailEnd type="triangle" w="med" len="med"/>
            </a:ln>
          </p:spPr>
        </p:cxnSp>
        <p:cxnSp>
          <p:nvCxnSpPr>
            <p:cNvPr id="84" name="Google Shape;84;p14"/>
            <p:cNvCxnSpPr>
              <a:stCxn id="79" idx="4"/>
              <a:endCxn id="81" idx="7"/>
            </p:cNvCxnSpPr>
            <p:nvPr/>
          </p:nvCxnSpPr>
          <p:spPr>
            <a:xfrm flipH="1">
              <a:off x="2007600" y="1681150"/>
              <a:ext cx="167700" cy="284400"/>
            </a:xfrm>
            <a:prstGeom prst="straightConnector1">
              <a:avLst/>
            </a:prstGeom>
            <a:noFill/>
            <a:ln w="9525" cap="flat" cmpd="sng">
              <a:solidFill>
                <a:srgbClr val="000000"/>
              </a:solidFill>
              <a:prstDash val="solid"/>
              <a:round/>
              <a:headEnd type="none" w="med" len="med"/>
              <a:tailEnd type="triangle" w="med" len="med"/>
            </a:ln>
          </p:spPr>
        </p:cxnSp>
        <p:cxnSp>
          <p:nvCxnSpPr>
            <p:cNvPr id="85" name="Google Shape;85;p14"/>
            <p:cNvCxnSpPr>
              <a:stCxn id="81" idx="2"/>
              <a:endCxn id="80" idx="6"/>
            </p:cNvCxnSpPr>
            <p:nvPr/>
          </p:nvCxnSpPr>
          <p:spPr>
            <a:xfrm rot="10800000">
              <a:off x="1278175" y="2147550"/>
              <a:ext cx="275100" cy="12000"/>
            </a:xfrm>
            <a:prstGeom prst="straightConnector1">
              <a:avLst/>
            </a:prstGeom>
            <a:noFill/>
            <a:ln w="9525" cap="flat" cmpd="sng">
              <a:solidFill>
                <a:srgbClr val="000000"/>
              </a:solidFill>
              <a:prstDash val="solid"/>
              <a:round/>
              <a:headEnd type="none" w="med" len="med"/>
              <a:tailEnd type="triangle" w="med" len="med"/>
            </a:ln>
          </p:spPr>
        </p:cxnSp>
        <p:cxnSp>
          <p:nvCxnSpPr>
            <p:cNvPr id="86" name="Google Shape;86;p14"/>
            <p:cNvCxnSpPr>
              <a:stCxn id="80" idx="1"/>
              <a:endCxn id="77" idx="4"/>
            </p:cNvCxnSpPr>
            <p:nvPr/>
          </p:nvCxnSpPr>
          <p:spPr>
            <a:xfrm rot="10800000">
              <a:off x="665514" y="1714935"/>
              <a:ext cx="114000" cy="232200"/>
            </a:xfrm>
            <a:prstGeom prst="straightConnector1">
              <a:avLst/>
            </a:prstGeom>
            <a:noFill/>
            <a:ln w="9525" cap="flat" cmpd="sng">
              <a:solidFill>
                <a:srgbClr val="000000"/>
              </a:solidFill>
              <a:prstDash val="solid"/>
              <a:round/>
              <a:headEnd type="none" w="med" len="med"/>
              <a:tailEnd type="triangle" w="med" len="med"/>
            </a:ln>
          </p:spPr>
        </p:cxnSp>
      </p:grpSp>
      <p:sp>
        <p:nvSpPr>
          <p:cNvPr id="87" name="Google Shape;87;p14"/>
          <p:cNvSpPr txBox="1"/>
          <p:nvPr/>
        </p:nvSpPr>
        <p:spPr>
          <a:xfrm>
            <a:off x="5655007" y="1979498"/>
            <a:ext cx="837600" cy="14718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7700" dirty="0"/>
              <a:t>+</a:t>
            </a:r>
            <a:endParaRPr sz="7700" dirty="0"/>
          </a:p>
        </p:txBody>
      </p:sp>
      <p:sp>
        <p:nvSpPr>
          <p:cNvPr id="88" name="Google Shape;88;p14"/>
          <p:cNvSpPr txBox="1"/>
          <p:nvPr/>
        </p:nvSpPr>
        <p:spPr>
          <a:xfrm>
            <a:off x="8470615" y="4260710"/>
            <a:ext cx="3172500" cy="2070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dirty="0"/>
              <a:t>Communication:</a:t>
            </a:r>
            <a:endParaRPr sz="1800" dirty="0"/>
          </a:p>
          <a:p>
            <a:pPr marL="812800" lvl="0" indent="-508000" algn="l" rtl="0">
              <a:spcBef>
                <a:spcPts val="0"/>
              </a:spcBef>
              <a:spcAft>
                <a:spcPts val="0"/>
              </a:spcAft>
              <a:buSzPts val="1600"/>
              <a:buChar char="●"/>
            </a:pPr>
            <a:r>
              <a:rPr lang="en" sz="1600" dirty="0"/>
              <a:t>Data transfer</a:t>
            </a:r>
            <a:endParaRPr sz="1600" dirty="0"/>
          </a:p>
          <a:p>
            <a:pPr marL="0" lvl="0" indent="0" algn="l" rtl="0">
              <a:spcBef>
                <a:spcPts val="0"/>
              </a:spcBef>
              <a:spcAft>
                <a:spcPts val="0"/>
              </a:spcAft>
              <a:buNone/>
            </a:pPr>
            <a:endParaRPr dirty="0"/>
          </a:p>
        </p:txBody>
      </p:sp>
      <p:sp>
        <p:nvSpPr>
          <p:cNvPr id="89" name="Google Shape;89;p14"/>
          <p:cNvSpPr txBox="1"/>
          <p:nvPr/>
        </p:nvSpPr>
        <p:spPr>
          <a:xfrm>
            <a:off x="300475" y="4265499"/>
            <a:ext cx="7365600" cy="3677021"/>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b="1" dirty="0"/>
              <a:t>Discovery</a:t>
            </a:r>
            <a:r>
              <a:rPr lang="en" sz="1800" dirty="0"/>
              <a:t>:</a:t>
            </a:r>
          </a:p>
          <a:p>
            <a:pPr marL="0" lvl="0" indent="0" algn="l" rtl="0">
              <a:spcBef>
                <a:spcPts val="0"/>
              </a:spcBef>
              <a:spcAft>
                <a:spcPts val="0"/>
              </a:spcAft>
              <a:buNone/>
            </a:pPr>
            <a:endParaRPr sz="1800" dirty="0"/>
          </a:p>
          <a:p>
            <a:pPr marL="812800" lvl="0" indent="-508000" algn="l" rtl="0">
              <a:spcBef>
                <a:spcPts val="0"/>
              </a:spcBef>
              <a:spcAft>
                <a:spcPts val="0"/>
              </a:spcAft>
              <a:buSzPts val="1600"/>
              <a:buChar char="●"/>
            </a:pPr>
            <a:r>
              <a:rPr lang="en" sz="1600" dirty="0"/>
              <a:t>Manages cluster: assembles separated nodes at start, joins new nodes to the cluster, removes not responding nodes.</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of the cluster to other Ignite components (even to Communication).</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events (node joined, node left, ..)</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Guaranties message delivery and </a:t>
            </a:r>
            <a:r>
              <a:rPr lang="en" sz="1600" u="sng" dirty="0"/>
              <a:t>provides API for custom messages. This feature is widely used by other Ignite components</a:t>
            </a:r>
            <a:r>
              <a:rPr lang="en" sz="1600" dirty="0"/>
              <a:t>.</a:t>
            </a:r>
            <a:endParaRPr sz="1600" dirty="0"/>
          </a:p>
        </p:txBody>
      </p:sp>
      <p:sp>
        <p:nvSpPr>
          <p:cNvPr id="90" name="Google Shape;90;p14"/>
          <p:cNvSpPr txBox="1"/>
          <p:nvPr/>
        </p:nvSpPr>
        <p:spPr>
          <a:xfrm>
            <a:off x="243792" y="-86250"/>
            <a:ext cx="9144000" cy="633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Discovery is….</a:t>
            </a:r>
            <a:endParaRPr sz="2400" b="1"/>
          </a:p>
        </p:txBody>
      </p:sp>
      <p:sp>
        <p:nvSpPr>
          <p:cNvPr id="91" name="Google Shape;91;p14"/>
          <p:cNvSpPr txBox="1"/>
          <p:nvPr/>
        </p:nvSpPr>
        <p:spPr>
          <a:xfrm>
            <a:off x="265292" y="748242"/>
            <a:ext cx="9804600" cy="498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a:solidFill>
                  <a:srgbClr val="202124"/>
                </a:solidFill>
                <a:highlight>
                  <a:srgbClr val="F8F9FA"/>
                </a:highlight>
              </a:rPr>
              <a:t>Observable connections of Apache Ignite nodes (with default TCP Discovery):</a:t>
            </a:r>
            <a:endParaRPr sz="1600"/>
          </a:p>
        </p:txBody>
      </p:sp>
      <p:sp>
        <p:nvSpPr>
          <p:cNvPr id="2" name="Slide Number Placeholder 1">
            <a:extLst>
              <a:ext uri="{FF2B5EF4-FFF2-40B4-BE49-F238E27FC236}">
                <a16:creationId xmlns:a16="http://schemas.microsoft.com/office/drawing/2014/main" id="{BA882E24-6F8A-2F4E-A042-972A95810C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519500" y="741708"/>
            <a:ext cx="2323500" cy="9546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dirty="0"/>
              <a:t>Links</a:t>
            </a:r>
            <a:endParaRPr dirty="0"/>
          </a:p>
        </p:txBody>
      </p:sp>
      <p:sp>
        <p:nvSpPr>
          <p:cNvPr id="546" name="Google Shape;546;p30"/>
          <p:cNvSpPr txBox="1"/>
          <p:nvPr/>
        </p:nvSpPr>
        <p:spPr>
          <a:xfrm>
            <a:off x="2057560" y="3693350"/>
            <a:ext cx="52341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3">
                  <a:extLst>
                    <a:ext uri="{A12FA001-AC4F-418D-AE19-62706E023703}">
                      <ahyp:hlinkClr xmlns:ahyp="http://schemas.microsoft.com/office/drawing/2018/hyperlinkcolor" val="tx"/>
                    </a:ext>
                  </a:extLst>
                </a:hlinkClick>
              </a:rPr>
              <a:t>Устройство сети Apache Ignite</a:t>
            </a:r>
            <a:endParaRPr sz="2100" dirty="0">
              <a:solidFill>
                <a:schemeClr val="accent5">
                  <a:lumMod val="75000"/>
                </a:schemeClr>
              </a:solidFill>
            </a:endParaRPr>
          </a:p>
        </p:txBody>
      </p:sp>
      <p:sp>
        <p:nvSpPr>
          <p:cNvPr id="547" name="Google Shape;547;p30"/>
          <p:cNvSpPr txBox="1"/>
          <p:nvPr/>
        </p:nvSpPr>
        <p:spPr>
          <a:xfrm>
            <a:off x="1990168" y="5194110"/>
            <a:ext cx="4164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4">
                  <a:extLst>
                    <a:ext uri="{A12FA001-AC4F-418D-AE19-62706E023703}">
                      <ahyp:hlinkClr xmlns:ahyp="http://schemas.microsoft.com/office/drawing/2018/hyperlinkcolor" val="tx"/>
                    </a:ext>
                  </a:extLst>
                </a:hlinkClick>
              </a:rPr>
              <a:t>Design document </a:t>
            </a:r>
            <a:endParaRPr sz="2100" dirty="0">
              <a:solidFill>
                <a:schemeClr val="accent5">
                  <a:lumMod val="75000"/>
                </a:schemeClr>
              </a:solidFill>
            </a:endParaRPr>
          </a:p>
        </p:txBody>
      </p:sp>
      <p:sp>
        <p:nvSpPr>
          <p:cNvPr id="548" name="Google Shape;548;p30"/>
          <p:cNvSpPr txBox="1"/>
          <p:nvPr/>
        </p:nvSpPr>
        <p:spPr>
          <a:xfrm>
            <a:off x="1279377" y="3052568"/>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Video:</a:t>
            </a:r>
            <a:endParaRPr sz="2500" dirty="0"/>
          </a:p>
        </p:txBody>
      </p:sp>
      <p:sp>
        <p:nvSpPr>
          <p:cNvPr id="549" name="Google Shape;549;p30"/>
          <p:cNvSpPr txBox="1"/>
          <p:nvPr/>
        </p:nvSpPr>
        <p:spPr>
          <a:xfrm>
            <a:off x="1279377" y="4643402"/>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Docs:</a:t>
            </a:r>
            <a:endParaRPr sz="2500" dirty="0"/>
          </a:p>
        </p:txBody>
      </p:sp>
      <p:sp>
        <p:nvSpPr>
          <p:cNvPr id="550" name="Google Shape;550;p30"/>
          <p:cNvSpPr txBox="1"/>
          <p:nvPr/>
        </p:nvSpPr>
        <p:spPr>
          <a:xfrm>
            <a:off x="1990168" y="5765284"/>
            <a:ext cx="6729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5">
                  <a:extLst>
                    <a:ext uri="{A12FA001-AC4F-418D-AE19-62706E023703}">
                      <ahyp:hlinkClr xmlns:ahyp="http://schemas.microsoft.com/office/drawing/2018/hyperlinkcolor" val="tx"/>
                    </a:ext>
                  </a:extLst>
                </a:hlinkClick>
              </a:rPr>
              <a:t>Official documentation</a:t>
            </a:r>
            <a:endParaRPr sz="2100" dirty="0">
              <a:solidFill>
                <a:schemeClr val="accent5">
                  <a:lumMod val="75000"/>
                </a:schemeClr>
              </a:solidFill>
            </a:endParaRPr>
          </a:p>
        </p:txBody>
      </p:sp>
      <p:sp>
        <p:nvSpPr>
          <p:cNvPr id="551" name="Google Shape;551;p30"/>
          <p:cNvSpPr txBox="1"/>
          <p:nvPr/>
        </p:nvSpPr>
        <p:spPr>
          <a:xfrm>
            <a:off x="2057560" y="6459702"/>
            <a:ext cx="49626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6">
                  <a:extLst>
                    <a:ext uri="{A12FA001-AC4F-418D-AE19-62706E023703}">
                      <ahyp:hlinkClr xmlns:ahyp="http://schemas.microsoft.com/office/drawing/2018/hyperlinkcolor" val="tx"/>
                    </a:ext>
                  </a:extLst>
                </a:hlinkClick>
              </a:rPr>
              <a:t>Configuration</a:t>
            </a:r>
            <a:endParaRPr sz="2100" dirty="0">
              <a:solidFill>
                <a:schemeClr val="accent5">
                  <a:lumMod val="75000"/>
                </a:schemeClr>
              </a:solidFill>
            </a:endParaRPr>
          </a:p>
        </p:txBody>
      </p:sp>
      <p:sp>
        <p:nvSpPr>
          <p:cNvPr id="552" name="Google Shape;552;p30"/>
          <p:cNvSpPr txBox="1"/>
          <p:nvPr/>
        </p:nvSpPr>
        <p:spPr>
          <a:xfrm>
            <a:off x="2068835" y="7108742"/>
            <a:ext cx="40098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7">
                  <a:extLst>
                    <a:ext uri="{A12FA001-AC4F-418D-AE19-62706E023703}">
                      <ahyp:hlinkClr xmlns:ahyp="http://schemas.microsoft.com/office/drawing/2018/hyperlinkcolor" val="tx"/>
                    </a:ext>
                  </a:extLst>
                </a:hlinkClick>
              </a:rPr>
              <a:t>Coordinator and PME</a:t>
            </a:r>
            <a:endParaRPr sz="2100" dirty="0">
              <a:solidFill>
                <a:schemeClr val="accent5">
                  <a:lumMod val="75000"/>
                </a:schemeClr>
              </a:solidFill>
            </a:endParaRPr>
          </a:p>
        </p:txBody>
      </p:sp>
      <p:sp>
        <p:nvSpPr>
          <p:cNvPr id="2" name="Slide Number Placeholder 1">
            <a:extLst>
              <a:ext uri="{FF2B5EF4-FFF2-40B4-BE49-F238E27FC236}">
                <a16:creationId xmlns:a16="http://schemas.microsoft.com/office/drawing/2014/main" id="{A5E25E72-2866-1D45-99B5-C2BF7F16C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Rectangle 2">
            <a:extLst>
              <a:ext uri="{FF2B5EF4-FFF2-40B4-BE49-F238E27FC236}">
                <a16:creationId xmlns:a16="http://schemas.microsoft.com/office/drawing/2014/main" id="{B757F25D-731B-B54E-868D-6A60A0FF2C36}"/>
              </a:ext>
            </a:extLst>
          </p:cNvPr>
          <p:cNvSpPr/>
          <p:nvPr/>
        </p:nvSpPr>
        <p:spPr>
          <a:xfrm>
            <a:off x="1326627" y="1969845"/>
            <a:ext cx="878767" cy="477054"/>
          </a:xfrm>
          <a:prstGeom prst="rect">
            <a:avLst/>
          </a:prstGeom>
        </p:spPr>
        <p:txBody>
          <a:bodyPr wrap="none">
            <a:spAutoFit/>
          </a:bodyPr>
          <a:lstStyle/>
          <a:p>
            <a:r>
              <a:rPr lang="en-US" sz="2500" dirty="0"/>
              <a:t>This:</a:t>
            </a:r>
            <a:endParaRPr lang="ru-RU" sz="2200" dirty="0"/>
          </a:p>
        </p:txBody>
      </p:sp>
      <p:sp>
        <p:nvSpPr>
          <p:cNvPr id="13" name="Google Shape;546;p30">
            <a:hlinkClick r:id="rId8"/>
            <a:extLst>
              <a:ext uri="{FF2B5EF4-FFF2-40B4-BE49-F238E27FC236}">
                <a16:creationId xmlns:a16="http://schemas.microsoft.com/office/drawing/2014/main" id="{0D747A5F-455D-9243-8E7E-8456CDC5A501}"/>
              </a:ext>
            </a:extLst>
          </p:cNvPr>
          <p:cNvSpPr txBox="1"/>
          <p:nvPr/>
        </p:nvSpPr>
        <p:spPr>
          <a:xfrm>
            <a:off x="1990168" y="2338048"/>
            <a:ext cx="7996593" cy="679500"/>
          </a:xfrm>
          <a:prstGeom prst="rect">
            <a:avLst/>
          </a:prstGeom>
          <a:noFill/>
          <a:ln>
            <a:noFill/>
          </a:ln>
        </p:spPr>
        <p:txBody>
          <a:bodyPr spcFirstLastPara="1" wrap="square" lIns="163650" tIns="163650" rIns="163650" bIns="163650" anchor="t" anchorCtr="0">
            <a:noAutofit/>
          </a:bodyPr>
          <a:lstStyle/>
          <a:p>
            <a:pPr lvl="0"/>
            <a:r>
              <a:rPr lang="en-US" sz="2100" dirty="0">
                <a:solidFill>
                  <a:schemeClr val="accent5">
                    <a:lumMod val="50000"/>
                  </a:schemeClr>
                </a:solidFill>
              </a:rPr>
              <a:t>https://</a:t>
            </a:r>
            <a:r>
              <a:rPr lang="en-US" sz="2100" dirty="0" err="1">
                <a:solidFill>
                  <a:schemeClr val="accent5">
                    <a:lumMod val="50000"/>
                  </a:schemeClr>
                </a:solidFill>
              </a:rPr>
              <a:t>github.com</a:t>
            </a:r>
            <a:r>
              <a:rPr lang="en-US" sz="2100" dirty="0">
                <a:solidFill>
                  <a:schemeClr val="accent5">
                    <a:lumMod val="50000"/>
                  </a:schemeClr>
                </a:solidFill>
              </a:rPr>
              <a:t>/Vladsz83/doc/blob/master/</a:t>
            </a:r>
            <a:r>
              <a:rPr lang="en-US" sz="2100" dirty="0" err="1">
                <a:solidFill>
                  <a:schemeClr val="accent5">
                    <a:lumMod val="50000"/>
                  </a:schemeClr>
                </a:solidFill>
              </a:rPr>
              <a:t>Discovery.pptx</a:t>
            </a:r>
            <a:endParaRPr sz="2100" dirty="0">
              <a:solidFill>
                <a:schemeClr val="accent5">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p:nvPr/>
        </p:nvSpPr>
        <p:spPr>
          <a:xfrm>
            <a:off x="0" y="0"/>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TCP Discovery traits</a:t>
            </a:r>
            <a:endParaRPr sz="2400" b="1">
              <a:solidFill>
                <a:schemeClr val="dk1"/>
              </a:solidFill>
            </a:endParaRPr>
          </a:p>
        </p:txBody>
      </p:sp>
      <p:sp>
        <p:nvSpPr>
          <p:cNvPr id="97" name="Google Shape;97;p15"/>
          <p:cNvSpPr txBox="1"/>
          <p:nvPr/>
        </p:nvSpPr>
        <p:spPr>
          <a:xfrm>
            <a:off x="1297200" y="673250"/>
            <a:ext cx="12138900" cy="26778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SzPts val="1600"/>
              <a:buChar char="●"/>
            </a:pPr>
            <a:r>
              <a:rPr lang="en" sz="1600" dirty="0"/>
              <a:t>Topology is a one-direction ring. But it can also send messages directly to any node.</a:t>
            </a:r>
            <a:endParaRPr sz="1600" dirty="0"/>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t>Internal protocol is based on messages. </a:t>
            </a:r>
            <a:r>
              <a:rPr lang="en" sz="1600" dirty="0">
                <a:solidFill>
                  <a:schemeClr val="dk1"/>
                </a:solidFill>
              </a:rPr>
              <a:t>Discovery message is simple POJO inherited from </a:t>
            </a:r>
            <a:r>
              <a:rPr lang="en" sz="1600" i="1" dirty="0" err="1">
                <a:solidFill>
                  <a:schemeClr val="dk1"/>
                </a:solidFill>
                <a:highlight>
                  <a:srgbClr val="FFFFFF"/>
                </a:highlight>
              </a:rPr>
              <a:t>TcpDiscoveryAbstractMessage</a:t>
            </a:r>
            <a:r>
              <a:rPr lang="en" sz="1600" dirty="0">
                <a:solidFill>
                  <a:schemeClr val="dk1"/>
                </a:solidFill>
                <a:highlight>
                  <a:srgbClr val="FFFFFF"/>
                </a:highlight>
              </a:rPr>
              <a:t>.</a:t>
            </a:r>
            <a:endParaRPr sz="1600" dirty="0">
              <a:solidFill>
                <a:schemeClr val="dk1"/>
              </a:solidFill>
              <a:highlight>
                <a:srgbClr val="FFFFFF"/>
              </a:highlight>
            </a:endParaRPr>
          </a:p>
          <a:p>
            <a:pPr marL="812800" lvl="0" indent="0" algn="l" rtl="0">
              <a:spcBef>
                <a:spcPts val="0"/>
              </a:spcBef>
              <a:spcAft>
                <a:spcPts val="0"/>
              </a:spcAft>
              <a:buNone/>
            </a:pPr>
            <a:endParaRPr sz="1600" dirty="0">
              <a:solidFill>
                <a:schemeClr val="dk1"/>
              </a:solidFill>
              <a:highlight>
                <a:srgbClr val="FFFFFF"/>
              </a:highlight>
            </a:endParaRPr>
          </a:p>
          <a:p>
            <a:pPr marL="812800" lvl="0" indent="-508000" algn="l" rtl="0">
              <a:spcBef>
                <a:spcPts val="0"/>
              </a:spcBef>
              <a:spcAft>
                <a:spcPts val="0"/>
              </a:spcAft>
              <a:buClr>
                <a:schemeClr val="dk1"/>
              </a:buClr>
              <a:buSzPts val="1600"/>
              <a:buChar char="●"/>
            </a:pPr>
            <a:r>
              <a:rPr lang="en" sz="1600" dirty="0">
                <a:solidFill>
                  <a:schemeClr val="dk1"/>
                </a:solidFill>
              </a:rPr>
              <a:t>Message processing is serial.</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Delivery guaranty.</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Relies on Java Sockets (Communication SPI uses NIO).</a:t>
            </a:r>
            <a:endParaRPr sz="1600" dirty="0">
              <a:solidFill>
                <a:schemeClr val="dk1"/>
              </a:solidFill>
            </a:endParaRPr>
          </a:p>
          <a:p>
            <a:pPr marL="0" lvl="0" indent="0" algn="l" rtl="0">
              <a:spcBef>
                <a:spcPts val="0"/>
              </a:spcBef>
              <a:spcAft>
                <a:spcPts val="0"/>
              </a:spcAft>
              <a:buNone/>
            </a:pPr>
            <a:endParaRPr sz="1600" dirty="0"/>
          </a:p>
        </p:txBody>
      </p:sp>
      <p:sp>
        <p:nvSpPr>
          <p:cNvPr id="98" name="Google Shape;98;p15"/>
          <p:cNvSpPr txBox="1"/>
          <p:nvPr/>
        </p:nvSpPr>
        <p:spPr>
          <a:xfrm>
            <a:off x="0" y="3965317"/>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Topology traits</a:t>
            </a:r>
            <a:endParaRPr sz="2400" b="1">
              <a:solidFill>
                <a:schemeClr val="dk1"/>
              </a:solidFill>
            </a:endParaRPr>
          </a:p>
          <a:p>
            <a:pPr marL="0" lvl="0" indent="0" algn="l" rtl="0">
              <a:spcBef>
                <a:spcPts val="0"/>
              </a:spcBef>
              <a:spcAft>
                <a:spcPts val="0"/>
              </a:spcAft>
              <a:buNone/>
            </a:pPr>
            <a:endParaRPr sz="2400" b="1">
              <a:solidFill>
                <a:schemeClr val="dk1"/>
              </a:solidFill>
            </a:endParaRPr>
          </a:p>
        </p:txBody>
      </p:sp>
      <p:sp>
        <p:nvSpPr>
          <p:cNvPr id="99" name="Google Shape;99;p15"/>
          <p:cNvSpPr txBox="1"/>
          <p:nvPr/>
        </p:nvSpPr>
        <p:spPr>
          <a:xfrm>
            <a:off x="1246042" y="4911958"/>
            <a:ext cx="12138900" cy="36132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endParaRPr sz="2100"/>
          </a:p>
        </p:txBody>
      </p:sp>
      <p:sp>
        <p:nvSpPr>
          <p:cNvPr id="100" name="Google Shape;100;p15"/>
          <p:cNvSpPr txBox="1"/>
          <p:nvPr/>
        </p:nvSpPr>
        <p:spPr>
          <a:xfrm>
            <a:off x="1296500" y="4581525"/>
            <a:ext cx="12138900" cy="37320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Clr>
                <a:schemeClr val="dk1"/>
              </a:buClr>
              <a:buSzPts val="1600"/>
              <a:buChar char="●"/>
            </a:pPr>
            <a:r>
              <a:rPr lang="en" sz="1600" dirty="0">
                <a:solidFill>
                  <a:schemeClr val="dk1"/>
                </a:solidFill>
              </a:rPr>
              <a:t>Node could be server or client. Client doesn’t keep data, doesn’t perform computations…</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There is special node: Coordinator.</a:t>
            </a:r>
            <a:endParaRPr sz="1600" dirty="0">
              <a:solidFill>
                <a:schemeClr val="dk1"/>
              </a:solidFill>
            </a:endParaRPr>
          </a:p>
          <a:p>
            <a:pPr marL="812800" lvl="0" indent="0" algn="l" rtl="0">
              <a:spcBef>
                <a:spcPts val="0"/>
              </a:spcBef>
              <a:spcAft>
                <a:spcPts val="0"/>
              </a:spcAft>
              <a:buNone/>
            </a:pPr>
            <a:r>
              <a:rPr lang="en" sz="1600" dirty="0">
                <a:solidFill>
                  <a:schemeClr val="dk1"/>
                </a:solidFill>
              </a:rPr>
              <a:t> </a:t>
            </a: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All server nodes are equal (some exception is Coordinator).</a:t>
            </a:r>
            <a:endParaRPr sz="1600" dirty="0">
              <a:solidFill>
                <a:schemeClr val="dk1"/>
              </a:solidFill>
            </a:endParaRPr>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solidFill>
                  <a:schemeClr val="dk1"/>
                </a:solidFill>
              </a:rPr>
              <a:t>Every node has </a:t>
            </a:r>
            <a:r>
              <a:rPr lang="en" sz="1600" i="1" dirty="0">
                <a:solidFill>
                  <a:schemeClr val="dk1"/>
                </a:solidFill>
              </a:rPr>
              <a:t>UUID</a:t>
            </a:r>
            <a:r>
              <a:rPr lang="en" sz="1600" dirty="0">
                <a:solidFill>
                  <a:schemeClr val="dk1"/>
                </a:solidFill>
              </a:rPr>
              <a:t>, </a:t>
            </a:r>
            <a:r>
              <a:rPr lang="en" sz="1600" i="1" dirty="0">
                <a:solidFill>
                  <a:schemeClr val="dk1"/>
                </a:solidFill>
              </a:rPr>
              <a:t>order</a:t>
            </a:r>
            <a:r>
              <a:rPr lang="en" sz="1600" dirty="0">
                <a:solidFill>
                  <a:schemeClr val="dk1"/>
                </a:solidFill>
              </a:rPr>
              <a:t> (</a:t>
            </a:r>
            <a:r>
              <a:rPr lang="en" sz="1600" i="1" dirty="0" err="1">
                <a:solidFill>
                  <a:schemeClr val="dk1"/>
                </a:solidFill>
              </a:rPr>
              <a:t>consistentId</a:t>
            </a:r>
            <a:r>
              <a:rPr lang="en" sz="1600" dirty="0">
                <a:solidFill>
                  <a:schemeClr val="dk1"/>
                </a:solidFill>
              </a:rPr>
              <a:t>...). </a:t>
            </a:r>
            <a:r>
              <a:rPr lang="en" sz="1600" i="1" dirty="0">
                <a:solidFill>
                  <a:schemeClr val="dk1"/>
                </a:solidFill>
              </a:rPr>
              <a:t>Order</a:t>
            </a:r>
            <a:r>
              <a:rPr lang="en" sz="1600" dirty="0">
                <a:solidFill>
                  <a:schemeClr val="dk1"/>
                </a:solidFill>
              </a:rPr>
              <a:t> is incremental number and assigned by coordinator. </a:t>
            </a:r>
            <a:r>
              <a:rPr lang="en" sz="1600" i="1" dirty="0">
                <a:solidFill>
                  <a:schemeClr val="dk1"/>
                </a:solidFill>
              </a:rPr>
              <a:t>UUID</a:t>
            </a:r>
            <a:r>
              <a:rPr lang="en" sz="1600" dirty="0">
                <a:solidFill>
                  <a:schemeClr val="dk1"/>
                </a:solidFill>
              </a:rPr>
              <a:t> is generated by node itself.</a:t>
            </a:r>
          </a:p>
          <a:p>
            <a:pPr marL="812800" lvl="0"/>
            <a:endParaRPr lang="en-US" sz="1600" dirty="0">
              <a:solidFill>
                <a:schemeClr val="dk1"/>
              </a:solidFill>
            </a:endParaRPr>
          </a:p>
          <a:p>
            <a:pPr marL="812800" lvl="0" indent="-508000">
              <a:buSzPts val="1600"/>
              <a:buChar char="●"/>
            </a:pPr>
            <a:r>
              <a:rPr lang="en-US" sz="1600" dirty="0"/>
              <a:t>Every node keeps own topology snapshot until changed by the specific messages.</a:t>
            </a:r>
          </a:p>
          <a:p>
            <a:pPr marL="812800" lvl="0" indent="-508000" algn="l" rtl="0">
              <a:spcBef>
                <a:spcPts val="0"/>
              </a:spcBef>
              <a:spcAft>
                <a:spcPts val="0"/>
              </a:spcAft>
              <a:buSzPts val="1600"/>
              <a:buChar char="●"/>
            </a:pPr>
            <a:endParaRPr sz="1600" dirty="0">
              <a:solidFill>
                <a:schemeClr val="dk1"/>
              </a:solidFill>
            </a:endParaRPr>
          </a:p>
          <a:p>
            <a:pPr marL="0" lvl="0" indent="0" algn="l" rtl="0">
              <a:spcBef>
                <a:spcPts val="0"/>
              </a:spcBef>
              <a:spcAft>
                <a:spcPts val="0"/>
              </a:spcAft>
              <a:buNone/>
            </a:pPr>
            <a:endParaRPr sz="1600" dirty="0">
              <a:solidFill>
                <a:schemeClr val="dk1"/>
              </a:solidFill>
            </a:endParaRPr>
          </a:p>
        </p:txBody>
      </p:sp>
      <p:sp>
        <p:nvSpPr>
          <p:cNvPr id="2" name="Slide Number Placeholder 1">
            <a:extLst>
              <a:ext uri="{FF2B5EF4-FFF2-40B4-BE49-F238E27FC236}">
                <a16:creationId xmlns:a16="http://schemas.microsoft.com/office/drawing/2014/main" id="{B5D5CF73-3CC7-DA44-962F-1E2364FA5C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251750" y="93542"/>
            <a:ext cx="9944400" cy="593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Coordinator</a:t>
            </a:r>
            <a:endParaRPr sz="2400">
              <a:solidFill>
                <a:schemeClr val="dk1"/>
              </a:solidFill>
            </a:endParaRPr>
          </a:p>
        </p:txBody>
      </p:sp>
      <p:sp>
        <p:nvSpPr>
          <p:cNvPr id="106" name="Google Shape;106;p16"/>
          <p:cNvSpPr txBox="1"/>
          <p:nvPr/>
        </p:nvSpPr>
        <p:spPr>
          <a:xfrm>
            <a:off x="312750" y="845050"/>
            <a:ext cx="11508900" cy="6735300"/>
          </a:xfrm>
          <a:prstGeom prst="rect">
            <a:avLst/>
          </a:prstGeom>
          <a:noFill/>
          <a:ln>
            <a:noFill/>
          </a:ln>
        </p:spPr>
        <p:txBody>
          <a:bodyPr spcFirstLastPara="1" wrap="square" lIns="163650" tIns="163650" rIns="163650" bIns="163650" anchor="t" anchorCtr="0">
            <a:noAutofit/>
          </a:bodyPr>
          <a:lstStyle/>
          <a:p>
            <a:pPr marL="0" lvl="0" indent="457200" algn="l" rtl="0">
              <a:spcBef>
                <a:spcPts val="0"/>
              </a:spcBef>
              <a:spcAft>
                <a:spcPts val="0"/>
              </a:spcAft>
              <a:buNone/>
            </a:pPr>
            <a:r>
              <a:rPr lang="en" sz="1800" b="1" dirty="0"/>
              <a:t>	Responsibilities</a:t>
            </a:r>
            <a:r>
              <a:rPr lang="en" sz="1800" dirty="0"/>
              <a:t>:</a:t>
            </a:r>
          </a:p>
          <a:p>
            <a:pPr marL="0" lvl="0" indent="457200" algn="l" rtl="0">
              <a:spcBef>
                <a:spcPts val="0"/>
              </a:spcBef>
              <a:spcAft>
                <a:spcPts val="0"/>
              </a:spcAft>
              <a:buNone/>
            </a:pPr>
            <a:endParaRPr sz="1800" dirty="0">
              <a:solidFill>
                <a:schemeClr val="dk1"/>
              </a:solidFill>
            </a:endParaRPr>
          </a:p>
          <a:p>
            <a:pPr marL="1638300" lvl="4" indent="-508000">
              <a:buClr>
                <a:schemeClr val="dk1"/>
              </a:buClr>
              <a:buSzPts val="1600"/>
              <a:buChar char="●"/>
            </a:pPr>
            <a:r>
              <a:rPr lang="en" sz="1600" dirty="0">
                <a:solidFill>
                  <a:schemeClr val="dk1"/>
                </a:solidFill>
              </a:rPr>
              <a:t>Manages topology, its versions, node orders. Organizes nodes in ring.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Validates messages. Can deny (deny node joining).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Reacts on cluster event messages. Verifies them (marks), issues control messages including discards.</a:t>
            </a:r>
          </a:p>
          <a:p>
            <a:pPr marL="1638300" lvl="0" indent="-508000" algn="l" rtl="0">
              <a:spcBef>
                <a:spcPts val="0"/>
              </a:spcBef>
              <a:spcAft>
                <a:spcPts val="0"/>
              </a:spcAft>
              <a:buClr>
                <a:schemeClr val="dk1"/>
              </a:buClr>
              <a:buSzPts val="1600"/>
              <a:buChar char="●"/>
            </a:pPr>
            <a:endParaRPr lang="en" sz="16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Processes specific/custom messages.</a:t>
            </a: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 sz="1800" b="1" dirty="0">
                <a:solidFill>
                  <a:schemeClr val="dk1"/>
                </a:solidFill>
              </a:rPr>
              <a:t>	Traits</a:t>
            </a:r>
            <a:r>
              <a:rPr lang="en" sz="1800" dirty="0">
                <a:solidFill>
                  <a:schemeClr val="dk1"/>
                </a:solidFill>
              </a:rPr>
              <a:t>:</a:t>
            </a:r>
          </a:p>
          <a:p>
            <a:pPr marL="0" lvl="0" indent="0" algn="l" rtl="0">
              <a:spcBef>
                <a:spcPts val="0"/>
              </a:spcBef>
              <a:spcAft>
                <a:spcPts val="0"/>
              </a:spcAft>
              <a:buNone/>
            </a:pPr>
            <a:endParaRPr lang="en-US" sz="18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“There can be only one!”</a:t>
            </a: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Relatively lightweight entity. Doesn’t manage transactions etc. Isn’t something specially separated and configurable. But…</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But </a:t>
            </a:r>
            <a:r>
              <a:rPr lang="en" sz="1600" u="sng" dirty="0">
                <a:solidFill>
                  <a:schemeClr val="dk1"/>
                </a:solidFill>
              </a:rPr>
              <a:t>can be heavily loaded with custom messages</a:t>
            </a:r>
            <a:r>
              <a:rPr lang="en" sz="1600" dirty="0">
                <a:solidFill>
                  <a:schemeClr val="dk1"/>
                </a:solidFill>
              </a:rPr>
              <a:t> (metadata) for: PME, indexes, queries, binary types, etc...</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Every server node can become Coordinator.</a:t>
            </a:r>
            <a:endParaRPr sz="1600" dirty="0">
              <a:solidFill>
                <a:schemeClr val="dk1"/>
              </a:solidFill>
            </a:endParaRPr>
          </a:p>
          <a:p>
            <a:pPr marL="1638300" lvl="0" indent="0" algn="l" rtl="0">
              <a:spcBef>
                <a:spcPts val="0"/>
              </a:spcBef>
              <a:spcAft>
                <a:spcPts val="0"/>
              </a:spcAft>
              <a:buNone/>
            </a:pPr>
            <a:r>
              <a:rPr lang="en" sz="1600" dirty="0">
                <a:solidFill>
                  <a:schemeClr val="dk1"/>
                </a:solidFill>
              </a:rPr>
              <a:t> </a:t>
            </a: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Coordinator is the first/oldest node, node with lowest </a:t>
            </a:r>
            <a:r>
              <a:rPr lang="en" sz="1600" i="1" dirty="0">
                <a:solidFill>
                  <a:schemeClr val="dk1"/>
                </a:solidFill>
              </a:rPr>
              <a:t>order</a:t>
            </a:r>
            <a:r>
              <a:rPr lang="en" sz="1600" dirty="0">
                <a:solidFill>
                  <a:schemeClr val="dk1"/>
                </a:solidFill>
              </a:rPr>
              <a:t>.</a:t>
            </a:r>
            <a:endParaRPr sz="1600" dirty="0">
              <a:solidFill>
                <a:schemeClr val="dk1"/>
              </a:solidFill>
            </a:endParaRPr>
          </a:p>
        </p:txBody>
      </p:sp>
      <p:sp>
        <p:nvSpPr>
          <p:cNvPr id="2" name="Slide Number Placeholder 1">
            <a:extLst>
              <a:ext uri="{FF2B5EF4-FFF2-40B4-BE49-F238E27FC236}">
                <a16:creationId xmlns:a16="http://schemas.microsoft.com/office/drawing/2014/main" id="{FF0DE993-9F60-FC41-B4C8-D1B51BE4F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#1: Single node joining.</a:t>
            </a:r>
            <a:endParaRPr sz="2400" b="1" dirty="0"/>
          </a:p>
        </p:txBody>
      </p:sp>
      <p:sp>
        <p:nvSpPr>
          <p:cNvPr id="16" name="TextBox 15">
            <a:extLst>
              <a:ext uri="{FF2B5EF4-FFF2-40B4-BE49-F238E27FC236}">
                <a16:creationId xmlns:a16="http://schemas.microsoft.com/office/drawing/2014/main" id="{29127155-01FE-D643-A56C-2E7FA6E9BC40}"/>
              </a:ext>
            </a:extLst>
          </p:cNvPr>
          <p:cNvSpPr txBox="1"/>
          <p:nvPr/>
        </p:nvSpPr>
        <p:spPr>
          <a:xfrm>
            <a:off x="254000" y="800100"/>
            <a:ext cx="6411874" cy="584775"/>
          </a:xfrm>
          <a:prstGeom prst="rect">
            <a:avLst/>
          </a:prstGeom>
          <a:noFill/>
        </p:spPr>
        <p:txBody>
          <a:bodyPr wrap="square" rtlCol="0">
            <a:spAutoFit/>
          </a:bodyPr>
          <a:lstStyle/>
          <a:p>
            <a:pPr lvl="5"/>
            <a:r>
              <a:rPr lang="en-US" sz="1600" dirty="0"/>
              <a:t>1. 	New node (N) connects to any other node and sends </a:t>
            </a:r>
            <a:r>
              <a:rPr lang="en-US" sz="1600" i="1" dirty="0" err="1"/>
              <a:t>JoinRequest</a:t>
            </a:r>
            <a:r>
              <a:rPr lang="en-US" sz="1600" dirty="0"/>
              <a:t>.</a:t>
            </a:r>
            <a:endParaRPr lang="ru-RU" sz="1600" dirty="0"/>
          </a:p>
        </p:txBody>
      </p:sp>
      <p:grpSp>
        <p:nvGrpSpPr>
          <p:cNvPr id="33" name="Group 32">
            <a:extLst>
              <a:ext uri="{FF2B5EF4-FFF2-40B4-BE49-F238E27FC236}">
                <a16:creationId xmlns:a16="http://schemas.microsoft.com/office/drawing/2014/main" id="{894FCA5C-519A-0240-94E0-7CA989DD1674}"/>
              </a:ext>
            </a:extLst>
          </p:cNvPr>
          <p:cNvGrpSpPr/>
          <p:nvPr/>
        </p:nvGrpSpPr>
        <p:grpSpPr>
          <a:xfrm>
            <a:off x="407893" y="5655501"/>
            <a:ext cx="3974307" cy="2532443"/>
            <a:chOff x="407893" y="5414201"/>
            <a:chExt cx="3974307" cy="2532443"/>
          </a:xfrm>
        </p:grpSpPr>
        <p:sp>
          <p:nvSpPr>
            <p:cNvPr id="61" name="Google Shape;205;p20">
              <a:extLst>
                <a:ext uri="{FF2B5EF4-FFF2-40B4-BE49-F238E27FC236}">
                  <a16:creationId xmlns:a16="http://schemas.microsoft.com/office/drawing/2014/main" id="{4B785DC4-1268-C744-9C9B-1DCCAEFADAF4}"/>
                </a:ext>
              </a:extLst>
            </p:cNvPr>
            <p:cNvSpPr/>
            <p:nvPr/>
          </p:nvSpPr>
          <p:spPr>
            <a:xfrm>
              <a:off x="1170949" y="5414201"/>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62" name="Google Shape;206;p20">
              <a:extLst>
                <a:ext uri="{FF2B5EF4-FFF2-40B4-BE49-F238E27FC236}">
                  <a16:creationId xmlns:a16="http://schemas.microsoft.com/office/drawing/2014/main" id="{7785D5B3-515C-C846-9B8F-402251C5317B}"/>
                </a:ext>
              </a:extLst>
            </p:cNvPr>
            <p:cNvSpPr/>
            <p:nvPr/>
          </p:nvSpPr>
          <p:spPr>
            <a:xfrm>
              <a:off x="407897" y="6744023"/>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63" name="Google Shape;207;p20">
              <a:extLst>
                <a:ext uri="{FF2B5EF4-FFF2-40B4-BE49-F238E27FC236}">
                  <a16:creationId xmlns:a16="http://schemas.microsoft.com/office/drawing/2014/main" id="{8DCFAF2E-3CB3-F84E-B02D-DBC3953A78C5}"/>
                </a:ext>
              </a:extLst>
            </p:cNvPr>
            <p:cNvSpPr/>
            <p:nvPr/>
          </p:nvSpPr>
          <p:spPr>
            <a:xfrm>
              <a:off x="1901917" y="6782068"/>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64" name="Google Shape;208;p20">
              <a:extLst>
                <a:ext uri="{FF2B5EF4-FFF2-40B4-BE49-F238E27FC236}">
                  <a16:creationId xmlns:a16="http://schemas.microsoft.com/office/drawing/2014/main" id="{E9006F03-0DD7-BF47-855D-E66FE276A9EC}"/>
                </a:ext>
              </a:extLst>
            </p:cNvPr>
            <p:cNvSpPr/>
            <p:nvPr/>
          </p:nvSpPr>
          <p:spPr>
            <a:xfrm>
              <a:off x="3212019" y="5999484"/>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65" name="Google Shape;209;p20">
              <a:extLst>
                <a:ext uri="{FF2B5EF4-FFF2-40B4-BE49-F238E27FC236}">
                  <a16:creationId xmlns:a16="http://schemas.microsoft.com/office/drawing/2014/main" id="{C84B9BCF-FFE5-C44B-8BC6-96899B9C72B6}"/>
                </a:ext>
              </a:extLst>
            </p:cNvPr>
            <p:cNvCxnSpPr>
              <a:stCxn id="62" idx="0"/>
              <a:endCxn id="61" idx="3"/>
            </p:cNvCxnSpPr>
            <p:nvPr/>
          </p:nvCxnSpPr>
          <p:spPr>
            <a:xfrm flipV="1">
              <a:off x="840347" y="6129137"/>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66" name="Google Shape;211;p20">
              <a:extLst>
                <a:ext uri="{FF2B5EF4-FFF2-40B4-BE49-F238E27FC236}">
                  <a16:creationId xmlns:a16="http://schemas.microsoft.com/office/drawing/2014/main" id="{3C15AEC0-FD61-5B4D-82AE-41C7C770AF54}"/>
                </a:ext>
              </a:extLst>
            </p:cNvPr>
            <p:cNvCxnSpPr>
              <a:cxnSpLocks/>
              <a:stCxn id="63" idx="2"/>
              <a:endCxn id="62" idx="6"/>
            </p:cNvCxnSpPr>
            <p:nvPr/>
          </p:nvCxnSpPr>
          <p:spPr>
            <a:xfrm flipH="1" flipV="1">
              <a:off x="1272797" y="7162823"/>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67" name="Google Shape;211;p20">
              <a:extLst>
                <a:ext uri="{FF2B5EF4-FFF2-40B4-BE49-F238E27FC236}">
                  <a16:creationId xmlns:a16="http://schemas.microsoft.com/office/drawing/2014/main" id="{B4F25CFA-C11E-DF4E-AEED-F24181C15057}"/>
                </a:ext>
              </a:extLst>
            </p:cNvPr>
            <p:cNvCxnSpPr>
              <a:cxnSpLocks/>
              <a:stCxn id="61" idx="5"/>
              <a:endCxn id="63" idx="0"/>
            </p:cNvCxnSpPr>
            <p:nvPr/>
          </p:nvCxnSpPr>
          <p:spPr>
            <a:xfrm>
              <a:off x="1909187" y="6129137"/>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211;p20">
              <a:extLst>
                <a:ext uri="{FF2B5EF4-FFF2-40B4-BE49-F238E27FC236}">
                  <a16:creationId xmlns:a16="http://schemas.microsoft.com/office/drawing/2014/main" id="{26310B40-5147-3D40-A8E9-9E43EBCA2D8B}"/>
                </a:ext>
              </a:extLst>
            </p:cNvPr>
            <p:cNvCxnSpPr>
              <a:cxnSpLocks/>
              <a:stCxn id="64" idx="2"/>
              <a:endCxn id="63" idx="7"/>
            </p:cNvCxnSpPr>
            <p:nvPr/>
          </p:nvCxnSpPr>
          <p:spPr>
            <a:xfrm flipH="1">
              <a:off x="2640155" y="6418284"/>
              <a:ext cx="571864" cy="486448"/>
            </a:xfrm>
            <a:prstGeom prst="straightConnector1">
              <a:avLst/>
            </a:prstGeom>
            <a:noFill/>
            <a:ln w="9525" cap="flat" cmpd="sng">
              <a:solidFill>
                <a:srgbClr val="000000"/>
              </a:solidFill>
              <a:prstDash val="solid"/>
              <a:round/>
              <a:headEnd type="none" w="med" len="med"/>
              <a:tailEnd type="triangle" w="med" len="med"/>
            </a:ln>
          </p:spPr>
        </p:cxnSp>
        <p:sp>
          <p:nvSpPr>
            <p:cNvPr id="69" name="Google Shape;235;p20">
              <a:extLst>
                <a:ext uri="{FF2B5EF4-FFF2-40B4-BE49-F238E27FC236}">
                  <a16:creationId xmlns:a16="http://schemas.microsoft.com/office/drawing/2014/main" id="{5DF64B03-E8EC-164B-A9B3-40D61C675A89}"/>
                </a:ext>
              </a:extLst>
            </p:cNvPr>
            <p:cNvSpPr/>
            <p:nvPr/>
          </p:nvSpPr>
          <p:spPr>
            <a:xfrm>
              <a:off x="1922347" y="5460925"/>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sp>
          <p:nvSpPr>
            <p:cNvPr id="76" name="Google Shape;279;p22">
              <a:extLst>
                <a:ext uri="{FF2B5EF4-FFF2-40B4-BE49-F238E27FC236}">
                  <a16:creationId xmlns:a16="http://schemas.microsoft.com/office/drawing/2014/main" id="{9E94F016-3B84-7041-871C-B320A2BF5355}"/>
                </a:ext>
              </a:extLst>
            </p:cNvPr>
            <p:cNvSpPr/>
            <p:nvPr/>
          </p:nvSpPr>
          <p:spPr>
            <a:xfrm rot="10800000">
              <a:off x="407893" y="5630741"/>
              <a:ext cx="2358923" cy="1498105"/>
            </a:xfrm>
            <a:prstGeom prst="arc">
              <a:avLst>
                <a:gd name="adj1" fmla="val 8535200"/>
                <a:gd name="adj2" fmla="val 21413177"/>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79;p22">
              <a:extLst>
                <a:ext uri="{FF2B5EF4-FFF2-40B4-BE49-F238E27FC236}">
                  <a16:creationId xmlns:a16="http://schemas.microsoft.com/office/drawing/2014/main" id="{F19C2828-87EB-504F-B285-03369A87FC19}"/>
                </a:ext>
              </a:extLst>
            </p:cNvPr>
            <p:cNvSpPr/>
            <p:nvPr/>
          </p:nvSpPr>
          <p:spPr>
            <a:xfrm rot="10800000" flipH="1">
              <a:off x="2168378" y="6654799"/>
              <a:ext cx="2213822" cy="1291845"/>
            </a:xfrm>
            <a:prstGeom prst="arc">
              <a:avLst>
                <a:gd name="adj1" fmla="val 8943129"/>
                <a:gd name="adj2" fmla="val 2416789"/>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8" name="TextBox 77">
            <a:extLst>
              <a:ext uri="{FF2B5EF4-FFF2-40B4-BE49-F238E27FC236}">
                <a16:creationId xmlns:a16="http://schemas.microsoft.com/office/drawing/2014/main" id="{D12022EF-5CFB-A241-8B28-4935041441E6}"/>
              </a:ext>
            </a:extLst>
          </p:cNvPr>
          <p:cNvSpPr txBox="1"/>
          <p:nvPr/>
        </p:nvSpPr>
        <p:spPr>
          <a:xfrm>
            <a:off x="329208" y="4775360"/>
            <a:ext cx="6070600" cy="830997"/>
          </a:xfrm>
          <a:prstGeom prst="rect">
            <a:avLst/>
          </a:prstGeom>
          <a:noFill/>
        </p:spPr>
        <p:txBody>
          <a:bodyPr wrap="square" rtlCol="0">
            <a:spAutoFit/>
          </a:bodyPr>
          <a:lstStyle/>
          <a:p>
            <a:r>
              <a:rPr lang="en-US" sz="1600" dirty="0"/>
              <a:t>2.	Coordinator validates </a:t>
            </a:r>
            <a:r>
              <a:rPr lang="en-US" sz="1600" i="1" dirty="0" err="1"/>
              <a:t>JoinRequest</a:t>
            </a:r>
            <a:r>
              <a:rPr lang="en-US" sz="1600" dirty="0"/>
              <a:t> and answers with </a:t>
            </a:r>
            <a:r>
              <a:rPr lang="en-US" sz="1600" i="1" dirty="0" err="1"/>
              <a:t>NodeAdded</a:t>
            </a:r>
            <a:r>
              <a:rPr lang="en-US" sz="1600" dirty="0"/>
              <a:t>. Every node sends this message to all its connected peers including new nodes.</a:t>
            </a:r>
            <a:endParaRPr lang="ru-RU" sz="1600" dirty="0"/>
          </a:p>
        </p:txBody>
      </p:sp>
      <p:sp>
        <p:nvSpPr>
          <p:cNvPr id="81" name="Google Shape;235;p20">
            <a:extLst>
              <a:ext uri="{FF2B5EF4-FFF2-40B4-BE49-F238E27FC236}">
                <a16:creationId xmlns:a16="http://schemas.microsoft.com/office/drawing/2014/main" id="{78D1A77C-B318-914E-9E23-BCDDE06D136F}"/>
              </a:ext>
            </a:extLst>
          </p:cNvPr>
          <p:cNvSpPr/>
          <p:nvPr/>
        </p:nvSpPr>
        <p:spPr>
          <a:xfrm>
            <a:off x="7373094" y="1513820"/>
            <a:ext cx="4323606" cy="1478304"/>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t" anchorCtr="0">
            <a:noAutofit/>
          </a:bodyPr>
          <a:lstStyle/>
          <a:p>
            <a:pPr marL="0" lvl="0" indent="0" rtl="0">
              <a:spcBef>
                <a:spcPts val="0"/>
              </a:spcBef>
              <a:spcAft>
                <a:spcPts val="0"/>
              </a:spcAft>
              <a:buNone/>
            </a:pPr>
            <a:r>
              <a:rPr lang="en-US" i="1" dirty="0" err="1"/>
              <a:t>NodeAdded</a:t>
            </a:r>
            <a:r>
              <a:rPr lang="en-US" dirty="0"/>
              <a:t>: N (4)</a:t>
            </a:r>
          </a:p>
          <a:p>
            <a:pPr marL="0" lvl="0" indent="0" rtl="0">
              <a:spcBef>
                <a:spcPts val="0"/>
              </a:spcBef>
              <a:spcAft>
                <a:spcPts val="0"/>
              </a:spcAft>
              <a:buNone/>
            </a:pPr>
            <a:endParaRPr lang="en-US" dirty="0"/>
          </a:p>
          <a:p>
            <a:pPr marL="0" lvl="0" indent="0" rtl="0">
              <a:spcBef>
                <a:spcPts val="0"/>
              </a:spcBef>
              <a:spcAft>
                <a:spcPts val="0"/>
              </a:spcAft>
              <a:buNone/>
            </a:pPr>
            <a:r>
              <a:rPr lang="en-US" dirty="0"/>
              <a:t>                          Topology:</a:t>
            </a:r>
            <a:endParaRPr dirty="0"/>
          </a:p>
        </p:txBody>
      </p:sp>
      <p:grpSp>
        <p:nvGrpSpPr>
          <p:cNvPr id="83" name="Google Shape;212;p20">
            <a:extLst>
              <a:ext uri="{FF2B5EF4-FFF2-40B4-BE49-F238E27FC236}">
                <a16:creationId xmlns:a16="http://schemas.microsoft.com/office/drawing/2014/main" id="{E87D5EDE-468C-A145-AF81-CC293D071B5C}"/>
              </a:ext>
            </a:extLst>
          </p:cNvPr>
          <p:cNvGrpSpPr/>
          <p:nvPr/>
        </p:nvGrpSpPr>
        <p:grpSpPr>
          <a:xfrm>
            <a:off x="9904017" y="1671382"/>
            <a:ext cx="1420824" cy="1177263"/>
            <a:chOff x="9449564" y="1747025"/>
            <a:chExt cx="3306660" cy="2739826"/>
          </a:xfrm>
        </p:grpSpPr>
        <p:sp>
          <p:nvSpPr>
            <p:cNvPr id="84" name="Google Shape;213;p20">
              <a:extLst>
                <a:ext uri="{FF2B5EF4-FFF2-40B4-BE49-F238E27FC236}">
                  <a16:creationId xmlns:a16="http://schemas.microsoft.com/office/drawing/2014/main" id="{E84642C1-23D6-B844-BA92-C8C242D118B0}"/>
                </a:ext>
              </a:extLst>
            </p:cNvPr>
            <p:cNvSpPr/>
            <p:nvPr/>
          </p:nvSpPr>
          <p:spPr>
            <a:xfrm>
              <a:off x="10761475" y="1747025"/>
              <a:ext cx="990300" cy="954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err="1"/>
                <a:t>С</a:t>
              </a:r>
              <a:endParaRPr dirty="0"/>
            </a:p>
          </p:txBody>
        </p:sp>
        <p:sp>
          <p:nvSpPr>
            <p:cNvPr id="85" name="Google Shape;214;p20">
              <a:extLst>
                <a:ext uri="{FF2B5EF4-FFF2-40B4-BE49-F238E27FC236}">
                  <a16:creationId xmlns:a16="http://schemas.microsoft.com/office/drawing/2014/main" id="{169BE0F9-9DB2-9A49-97EB-626E7E5559D2}"/>
                </a:ext>
              </a:extLst>
            </p:cNvPr>
            <p:cNvSpPr/>
            <p:nvPr/>
          </p:nvSpPr>
          <p:spPr>
            <a:xfrm>
              <a:off x="11821124"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2</a:t>
              </a:r>
              <a:endParaRPr sz="1600" dirty="0"/>
            </a:p>
          </p:txBody>
        </p:sp>
        <p:sp>
          <p:nvSpPr>
            <p:cNvPr id="86" name="Google Shape;215;p20">
              <a:extLst>
                <a:ext uri="{FF2B5EF4-FFF2-40B4-BE49-F238E27FC236}">
                  <a16:creationId xmlns:a16="http://schemas.microsoft.com/office/drawing/2014/main" id="{3822EDD7-D18F-2E48-B857-F3848FAD7FFC}"/>
                </a:ext>
              </a:extLst>
            </p:cNvPr>
            <p:cNvSpPr/>
            <p:nvPr/>
          </p:nvSpPr>
          <p:spPr>
            <a:xfrm>
              <a:off x="9449564" y="2701624"/>
              <a:ext cx="935100" cy="918300"/>
            </a:xfrm>
            <a:prstGeom prst="ellipse">
              <a:avLst/>
            </a:prstGeom>
            <a:solidFill>
              <a:srgbClr val="CFE2F3"/>
            </a:solid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4</a:t>
              </a:r>
              <a:endParaRPr sz="1600" dirty="0"/>
            </a:p>
          </p:txBody>
        </p:sp>
        <p:sp>
          <p:nvSpPr>
            <p:cNvPr id="87" name="Google Shape;216;p20">
              <a:extLst>
                <a:ext uri="{FF2B5EF4-FFF2-40B4-BE49-F238E27FC236}">
                  <a16:creationId xmlns:a16="http://schemas.microsoft.com/office/drawing/2014/main" id="{504419FC-C21A-2E49-A016-F782F04F1507}"/>
                </a:ext>
              </a:extLst>
            </p:cNvPr>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3</a:t>
              </a:r>
              <a:endParaRPr sz="1600" dirty="0"/>
            </a:p>
          </p:txBody>
        </p:sp>
        <p:cxnSp>
          <p:nvCxnSpPr>
            <p:cNvPr id="88" name="Google Shape;217;p20">
              <a:extLst>
                <a:ext uri="{FF2B5EF4-FFF2-40B4-BE49-F238E27FC236}">
                  <a16:creationId xmlns:a16="http://schemas.microsoft.com/office/drawing/2014/main" id="{DF9806BF-F861-8140-8016-878C11ABA8B1}"/>
                </a:ext>
              </a:extLst>
            </p:cNvPr>
            <p:cNvCxnSpPr>
              <a:cxnSpLocks/>
              <a:stCxn id="84" idx="6"/>
              <a:endCxn id="85" idx="0"/>
            </p:cNvCxnSpPr>
            <p:nvPr/>
          </p:nvCxnSpPr>
          <p:spPr>
            <a:xfrm>
              <a:off x="11751775" y="2224325"/>
              <a:ext cx="536900" cy="481424"/>
            </a:xfrm>
            <a:prstGeom prst="straightConnector1">
              <a:avLst/>
            </a:prstGeom>
            <a:noFill/>
            <a:ln w="9525" cap="flat" cmpd="sng">
              <a:solidFill>
                <a:srgbClr val="000000"/>
              </a:solidFill>
              <a:prstDash val="solid"/>
              <a:round/>
              <a:headEnd type="none" w="med" len="med"/>
              <a:tailEnd type="triangle" w="med" len="med"/>
            </a:ln>
          </p:spPr>
        </p:cxnSp>
        <p:cxnSp>
          <p:nvCxnSpPr>
            <p:cNvPr id="89" name="Google Shape;218;p20">
              <a:extLst>
                <a:ext uri="{FF2B5EF4-FFF2-40B4-BE49-F238E27FC236}">
                  <a16:creationId xmlns:a16="http://schemas.microsoft.com/office/drawing/2014/main" id="{51F36841-D7A8-FA44-ABEC-F9111C08BCB9}"/>
                </a:ext>
              </a:extLst>
            </p:cNvPr>
            <p:cNvCxnSpPr>
              <a:cxnSpLocks/>
              <a:stCxn id="85" idx="4"/>
              <a:endCxn id="87" idx="6"/>
            </p:cNvCxnSpPr>
            <p:nvPr/>
          </p:nvCxnSpPr>
          <p:spPr>
            <a:xfrm flipH="1">
              <a:off x="11696575" y="3624050"/>
              <a:ext cx="592100" cy="427052"/>
            </a:xfrm>
            <a:prstGeom prst="straightConnector1">
              <a:avLst/>
            </a:prstGeom>
            <a:noFill/>
            <a:ln w="9525" cap="flat" cmpd="sng">
              <a:solidFill>
                <a:srgbClr val="000000"/>
              </a:solidFill>
              <a:prstDash val="solid"/>
              <a:round/>
              <a:headEnd type="none" w="med" len="med"/>
              <a:tailEnd type="triangle" w="med" len="med"/>
            </a:ln>
          </p:spPr>
        </p:cxnSp>
        <p:cxnSp>
          <p:nvCxnSpPr>
            <p:cNvPr id="90" name="Google Shape;219;p20">
              <a:extLst>
                <a:ext uri="{FF2B5EF4-FFF2-40B4-BE49-F238E27FC236}">
                  <a16:creationId xmlns:a16="http://schemas.microsoft.com/office/drawing/2014/main" id="{107DD93B-E7BD-F848-89E3-A72882BF6684}"/>
                </a:ext>
              </a:extLst>
            </p:cNvPr>
            <p:cNvCxnSpPr>
              <a:cxnSpLocks/>
              <a:stCxn id="86" idx="7"/>
              <a:endCxn id="84" idx="2"/>
            </p:cNvCxnSpPr>
            <p:nvPr/>
          </p:nvCxnSpPr>
          <p:spPr>
            <a:xfrm flipV="1">
              <a:off x="10247722" y="2224325"/>
              <a:ext cx="513752" cy="611780"/>
            </a:xfrm>
            <a:prstGeom prst="straightConnector1">
              <a:avLst/>
            </a:prstGeom>
            <a:noFill/>
            <a:ln w="9525" cap="flat" cmpd="sng">
              <a:solidFill>
                <a:srgbClr val="000000"/>
              </a:solidFill>
              <a:prstDash val="solid"/>
              <a:round/>
              <a:headEnd type="none" w="med" len="med"/>
              <a:tailEnd type="triangle" w="med" len="med"/>
            </a:ln>
          </p:spPr>
        </p:cxnSp>
        <p:cxnSp>
          <p:nvCxnSpPr>
            <p:cNvPr id="91" name="Google Shape;220;p20">
              <a:extLst>
                <a:ext uri="{FF2B5EF4-FFF2-40B4-BE49-F238E27FC236}">
                  <a16:creationId xmlns:a16="http://schemas.microsoft.com/office/drawing/2014/main" id="{579CA7E5-A1B6-6943-85DD-33A9FCFFD520}"/>
                </a:ext>
              </a:extLst>
            </p:cNvPr>
            <p:cNvCxnSpPr>
              <a:cxnSpLocks/>
              <a:stCxn id="87" idx="2"/>
              <a:endCxn id="86" idx="5"/>
            </p:cNvCxnSpPr>
            <p:nvPr/>
          </p:nvCxnSpPr>
          <p:spPr>
            <a:xfrm flipH="1" flipV="1">
              <a:off x="10247722" y="3485441"/>
              <a:ext cx="513752" cy="565660"/>
            </a:xfrm>
            <a:prstGeom prst="straightConnector1">
              <a:avLst/>
            </a:prstGeom>
            <a:noFill/>
            <a:ln w="9525" cap="flat" cmpd="sng">
              <a:solidFill>
                <a:srgbClr val="000000"/>
              </a:solidFill>
              <a:prstDash val="solid"/>
              <a:round/>
              <a:headEnd type="none" w="med" len="med"/>
              <a:tailEnd type="triangle" w="med" len="med"/>
            </a:ln>
          </p:spPr>
        </p:cxnSp>
      </p:grpSp>
      <p:sp>
        <p:nvSpPr>
          <p:cNvPr id="92" name="TextBox 91">
            <a:extLst>
              <a:ext uri="{FF2B5EF4-FFF2-40B4-BE49-F238E27FC236}">
                <a16:creationId xmlns:a16="http://schemas.microsoft.com/office/drawing/2014/main" id="{F07E02BA-390A-7646-A804-F774E1C7526F}"/>
              </a:ext>
            </a:extLst>
          </p:cNvPr>
          <p:cNvSpPr txBox="1"/>
          <p:nvPr/>
        </p:nvSpPr>
        <p:spPr>
          <a:xfrm>
            <a:off x="7283100" y="749409"/>
            <a:ext cx="7715600" cy="584775"/>
          </a:xfrm>
          <a:prstGeom prst="rect">
            <a:avLst/>
          </a:prstGeom>
          <a:noFill/>
        </p:spPr>
        <p:txBody>
          <a:bodyPr wrap="square" rtlCol="0">
            <a:spAutoFit/>
          </a:bodyPr>
          <a:lstStyle/>
          <a:p>
            <a:r>
              <a:rPr lang="en-US" sz="1600" dirty="0"/>
              <a:t>3.	</a:t>
            </a:r>
            <a:r>
              <a:rPr lang="en-US" sz="1600" i="1" dirty="0" err="1"/>
              <a:t>NodeAdded</a:t>
            </a:r>
            <a:r>
              <a:rPr lang="en-US" sz="1600" dirty="0"/>
              <a:t> message contains new topology. Every node updates its own topology </a:t>
            </a:r>
            <a:r>
              <a:rPr lang="en-US" sz="1600" dirty="0" err="1"/>
              <a:t>spanshot</a:t>
            </a:r>
            <a:r>
              <a:rPr lang="en-US" sz="1600" dirty="0"/>
              <a:t> but keeps </a:t>
            </a:r>
            <a:r>
              <a:rPr lang="en-US" sz="1600" u="sng" dirty="0"/>
              <a:t>node ‘N’ marked as joining</a:t>
            </a:r>
            <a:r>
              <a:rPr lang="en-US" sz="1600" dirty="0"/>
              <a:t> (not working yet).</a:t>
            </a:r>
            <a:endParaRPr lang="ru-RU" sz="1600" i="1" dirty="0"/>
          </a:p>
        </p:txBody>
      </p:sp>
      <p:sp>
        <p:nvSpPr>
          <p:cNvPr id="93" name="TextBox 92">
            <a:extLst>
              <a:ext uri="{FF2B5EF4-FFF2-40B4-BE49-F238E27FC236}">
                <a16:creationId xmlns:a16="http://schemas.microsoft.com/office/drawing/2014/main" id="{F1AC5A32-E581-3945-BD3D-72E00FA56562}"/>
              </a:ext>
            </a:extLst>
          </p:cNvPr>
          <p:cNvSpPr txBox="1"/>
          <p:nvPr/>
        </p:nvSpPr>
        <p:spPr>
          <a:xfrm>
            <a:off x="7373094" y="3563024"/>
            <a:ext cx="7409706" cy="830997"/>
          </a:xfrm>
          <a:prstGeom prst="rect">
            <a:avLst/>
          </a:prstGeom>
          <a:noFill/>
        </p:spPr>
        <p:txBody>
          <a:bodyPr wrap="square" rtlCol="0">
            <a:spAutoFit/>
          </a:bodyPr>
          <a:lstStyle/>
          <a:p>
            <a:r>
              <a:rPr lang="en-US" sz="1600" dirty="0"/>
              <a:t>4.</a:t>
            </a:r>
            <a:r>
              <a:rPr lang="ru-RU" sz="1600" dirty="0"/>
              <a:t>	</a:t>
            </a:r>
            <a:r>
              <a:rPr lang="en-US" sz="1600" dirty="0"/>
              <a:t>Since every node receives and </a:t>
            </a:r>
            <a:r>
              <a:rPr lang="en-US" sz="1600" u="sng" dirty="0"/>
              <a:t>resends</a:t>
            </a:r>
            <a:r>
              <a:rPr lang="en-US" sz="1600" dirty="0"/>
              <a:t> </a:t>
            </a:r>
            <a:r>
              <a:rPr lang="en-US" sz="1600" i="1" dirty="0" err="1"/>
              <a:t>NodeAdded</a:t>
            </a:r>
            <a:r>
              <a:rPr lang="en-US" sz="1600" dirty="0"/>
              <a:t> with the updated topology, nodes 3 and N realizes they need to establish new connections: 3 to N and N to 1 (C). But all nodes still </a:t>
            </a:r>
            <a:r>
              <a:rPr lang="en-US" sz="1600" u="sng" dirty="0"/>
              <a:t>keep N (4) marked as joining</a:t>
            </a:r>
            <a:r>
              <a:rPr lang="en-US" sz="1600" dirty="0"/>
              <a:t>.</a:t>
            </a:r>
            <a:endParaRPr lang="ru-RU" sz="1600" u="sng" dirty="0"/>
          </a:p>
        </p:txBody>
      </p:sp>
      <p:grpSp>
        <p:nvGrpSpPr>
          <p:cNvPr id="30" name="Group 29">
            <a:extLst>
              <a:ext uri="{FF2B5EF4-FFF2-40B4-BE49-F238E27FC236}">
                <a16:creationId xmlns:a16="http://schemas.microsoft.com/office/drawing/2014/main" id="{5E0014B2-662C-9B49-BCCF-B8E86C9B3227}"/>
              </a:ext>
            </a:extLst>
          </p:cNvPr>
          <p:cNvGrpSpPr/>
          <p:nvPr/>
        </p:nvGrpSpPr>
        <p:grpSpPr>
          <a:xfrm>
            <a:off x="7477017" y="4580939"/>
            <a:ext cx="4359383" cy="2184452"/>
            <a:chOff x="7985017" y="3881185"/>
            <a:chExt cx="4524452" cy="2205467"/>
          </a:xfrm>
        </p:grpSpPr>
        <p:grpSp>
          <p:nvGrpSpPr>
            <p:cNvPr id="94" name="Group 93">
              <a:extLst>
                <a:ext uri="{FF2B5EF4-FFF2-40B4-BE49-F238E27FC236}">
                  <a16:creationId xmlns:a16="http://schemas.microsoft.com/office/drawing/2014/main" id="{B1E35B39-33B3-B14E-81E8-61490D3F43FF}"/>
                </a:ext>
              </a:extLst>
            </p:cNvPr>
            <p:cNvGrpSpPr/>
            <p:nvPr/>
          </p:nvGrpSpPr>
          <p:grpSpPr>
            <a:xfrm>
              <a:off x="7985017" y="3881185"/>
              <a:ext cx="3562671" cy="2205467"/>
              <a:chOff x="236217" y="1865557"/>
              <a:chExt cx="3562671" cy="2205467"/>
            </a:xfrm>
          </p:grpSpPr>
          <p:sp>
            <p:nvSpPr>
              <p:cNvPr id="95" name="Google Shape;205;p20">
                <a:extLst>
                  <a:ext uri="{FF2B5EF4-FFF2-40B4-BE49-F238E27FC236}">
                    <a16:creationId xmlns:a16="http://schemas.microsoft.com/office/drawing/2014/main" id="{78DBA86B-4257-9643-99C1-8872415666C6}"/>
                  </a:ext>
                </a:extLst>
              </p:cNvPr>
              <p:cNvSpPr/>
              <p:nvPr/>
            </p:nvSpPr>
            <p:spPr>
              <a:xfrm>
                <a:off x="1755149" y="18655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96" name="Google Shape;206;p20">
                <a:extLst>
                  <a:ext uri="{FF2B5EF4-FFF2-40B4-BE49-F238E27FC236}">
                    <a16:creationId xmlns:a16="http://schemas.microsoft.com/office/drawing/2014/main" id="{AF1B8C61-8BF6-2D49-AA00-6FEB88FB79A3}"/>
                  </a:ext>
                </a:extLst>
              </p:cNvPr>
              <p:cNvSpPr/>
              <p:nvPr/>
            </p:nvSpPr>
            <p:spPr>
              <a:xfrm>
                <a:off x="992097" y="31953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97" name="Google Shape;207;p20">
                <a:extLst>
                  <a:ext uri="{FF2B5EF4-FFF2-40B4-BE49-F238E27FC236}">
                    <a16:creationId xmlns:a16="http://schemas.microsoft.com/office/drawing/2014/main" id="{4A2F6B58-7936-DE4A-9AF7-EFF8F0BD63A1}"/>
                  </a:ext>
                </a:extLst>
              </p:cNvPr>
              <p:cNvSpPr/>
              <p:nvPr/>
            </p:nvSpPr>
            <p:spPr>
              <a:xfrm>
                <a:off x="2486117" y="32334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98" name="Google Shape;208;p20">
                <a:extLst>
                  <a:ext uri="{FF2B5EF4-FFF2-40B4-BE49-F238E27FC236}">
                    <a16:creationId xmlns:a16="http://schemas.microsoft.com/office/drawing/2014/main" id="{B297CE2F-E259-6E41-ADC3-79E5E5A309AA}"/>
                  </a:ext>
                </a:extLst>
              </p:cNvPr>
              <p:cNvSpPr/>
              <p:nvPr/>
            </p:nvSpPr>
            <p:spPr>
              <a:xfrm>
                <a:off x="236217" y="2082097"/>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4</a:t>
                </a:r>
                <a:endParaRPr dirty="0"/>
              </a:p>
            </p:txBody>
          </p:sp>
          <p:cxnSp>
            <p:nvCxnSpPr>
              <p:cNvPr id="99" name="Google Shape;209;p20">
                <a:extLst>
                  <a:ext uri="{FF2B5EF4-FFF2-40B4-BE49-F238E27FC236}">
                    <a16:creationId xmlns:a16="http://schemas.microsoft.com/office/drawing/2014/main" id="{4589FE75-E25B-E048-AA2B-D4AB4D0D7370}"/>
                  </a:ext>
                </a:extLst>
              </p:cNvPr>
              <p:cNvCxnSpPr>
                <a:stCxn id="96" idx="0"/>
                <a:endCxn id="95" idx="3"/>
              </p:cNvCxnSpPr>
              <p:nvPr/>
            </p:nvCxnSpPr>
            <p:spPr>
              <a:xfrm flipV="1">
                <a:off x="1424547" y="2580493"/>
                <a:ext cx="457264" cy="614886"/>
              </a:xfrm>
              <a:prstGeom prst="straightConnector1">
                <a:avLst/>
              </a:prstGeom>
              <a:noFill/>
              <a:ln w="9525" cap="flat" cmpd="sng">
                <a:solidFill>
                  <a:srgbClr val="000000"/>
                </a:solidFill>
                <a:prstDash val="sysDash"/>
                <a:round/>
                <a:headEnd type="none" w="med" len="med"/>
                <a:tailEnd type="triangle" w="med" len="med"/>
              </a:ln>
            </p:spPr>
          </p:cxnSp>
          <p:cxnSp>
            <p:nvCxnSpPr>
              <p:cNvPr id="100" name="Google Shape;211;p20">
                <a:extLst>
                  <a:ext uri="{FF2B5EF4-FFF2-40B4-BE49-F238E27FC236}">
                    <a16:creationId xmlns:a16="http://schemas.microsoft.com/office/drawing/2014/main" id="{B4B6BF23-C07A-514E-816F-62477FE51745}"/>
                  </a:ext>
                </a:extLst>
              </p:cNvPr>
              <p:cNvCxnSpPr>
                <a:cxnSpLocks/>
                <a:stCxn id="97" idx="2"/>
                <a:endCxn id="96" idx="6"/>
              </p:cNvCxnSpPr>
              <p:nvPr/>
            </p:nvCxnSpPr>
            <p:spPr>
              <a:xfrm flipH="1" flipV="1">
                <a:off x="1856997" y="36141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101" name="Google Shape;211;p20">
                <a:extLst>
                  <a:ext uri="{FF2B5EF4-FFF2-40B4-BE49-F238E27FC236}">
                    <a16:creationId xmlns:a16="http://schemas.microsoft.com/office/drawing/2014/main" id="{ACEC9961-D5FD-CB49-8CB4-8BF285BB709D}"/>
                  </a:ext>
                </a:extLst>
              </p:cNvPr>
              <p:cNvCxnSpPr>
                <a:cxnSpLocks/>
                <a:stCxn id="95" idx="5"/>
                <a:endCxn id="97" idx="0"/>
              </p:cNvCxnSpPr>
              <p:nvPr/>
            </p:nvCxnSpPr>
            <p:spPr>
              <a:xfrm>
                <a:off x="2493387" y="2580493"/>
                <a:ext cx="425180" cy="652931"/>
              </a:xfrm>
              <a:prstGeom prst="straightConnector1">
                <a:avLst/>
              </a:prstGeom>
              <a:noFill/>
              <a:ln w="9525" cap="flat" cmpd="sng">
                <a:solidFill>
                  <a:srgbClr val="000000"/>
                </a:solidFill>
                <a:prstDash val="solid"/>
                <a:round/>
                <a:headEnd type="none" w="med" len="med"/>
                <a:tailEnd type="triangle" w="med" len="med"/>
              </a:ln>
            </p:spPr>
          </p:cxnSp>
          <p:sp>
            <p:nvSpPr>
              <p:cNvPr id="103" name="Google Shape;235;p20">
                <a:extLst>
                  <a:ext uri="{FF2B5EF4-FFF2-40B4-BE49-F238E27FC236}">
                    <a16:creationId xmlns:a16="http://schemas.microsoft.com/office/drawing/2014/main" id="{56316CB0-1E17-5B4A-85A5-AB6DE0A56850}"/>
                  </a:ext>
                </a:extLst>
              </p:cNvPr>
              <p:cNvSpPr/>
              <p:nvPr/>
            </p:nvSpPr>
            <p:spPr>
              <a:xfrm>
                <a:off x="2506547" y="19122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grpSp>
        <p:sp>
          <p:nvSpPr>
            <p:cNvPr id="107" name="Google Shape;279;p22">
              <a:extLst>
                <a:ext uri="{FF2B5EF4-FFF2-40B4-BE49-F238E27FC236}">
                  <a16:creationId xmlns:a16="http://schemas.microsoft.com/office/drawing/2014/main" id="{332563BB-E5E7-E24D-8FF0-ADBCF84141D9}"/>
                </a:ext>
              </a:extLst>
            </p:cNvPr>
            <p:cNvSpPr/>
            <p:nvPr/>
          </p:nvSpPr>
          <p:spPr>
            <a:xfrm rot="10800000">
              <a:off x="7985017" y="4096305"/>
              <a:ext cx="3330682" cy="1456820"/>
            </a:xfrm>
            <a:prstGeom prst="arc">
              <a:avLst>
                <a:gd name="adj1" fmla="val 8989160"/>
                <a:gd name="adj2" fmla="val 3935264"/>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208;p20">
              <a:extLst>
                <a:ext uri="{FF2B5EF4-FFF2-40B4-BE49-F238E27FC236}">
                  <a16:creationId xmlns:a16="http://schemas.microsoft.com/office/drawing/2014/main" id="{06B524B2-64BB-344D-AE28-F5712B847800}"/>
                </a:ext>
              </a:extLst>
            </p:cNvPr>
            <p:cNvSpPr/>
            <p:nvPr/>
          </p:nvSpPr>
          <p:spPr>
            <a:xfrm>
              <a:off x="11644569" y="4460524"/>
              <a:ext cx="864900" cy="837600"/>
            </a:xfrm>
            <a:prstGeom prst="ellipse">
              <a:avLst/>
            </a:prstGeom>
            <a:no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109" name="Google Shape;209;p20">
              <a:extLst>
                <a:ext uri="{FF2B5EF4-FFF2-40B4-BE49-F238E27FC236}">
                  <a16:creationId xmlns:a16="http://schemas.microsoft.com/office/drawing/2014/main" id="{A1FAE643-7760-A647-B5C1-780E77789E8A}"/>
                </a:ext>
              </a:extLst>
            </p:cNvPr>
            <p:cNvCxnSpPr>
              <a:cxnSpLocks/>
              <a:stCxn id="98" idx="6"/>
              <a:endCxn id="95" idx="2"/>
            </p:cNvCxnSpPr>
            <p:nvPr/>
          </p:nvCxnSpPr>
          <p:spPr>
            <a:xfrm flipV="1">
              <a:off x="8849917" y="4299985"/>
              <a:ext cx="654032" cy="216540"/>
            </a:xfrm>
            <a:prstGeom prst="straightConnector1">
              <a:avLst/>
            </a:prstGeom>
            <a:noFill/>
            <a:ln w="9525" cap="flat" cmpd="sng">
              <a:solidFill>
                <a:srgbClr val="000000"/>
              </a:solidFill>
              <a:prstDash val="solid"/>
              <a:round/>
              <a:headEnd type="none" w="med" len="med"/>
              <a:tailEnd type="triangle" w="med" len="med"/>
            </a:ln>
          </p:spPr>
        </p:cxnSp>
        <p:cxnSp>
          <p:nvCxnSpPr>
            <p:cNvPr id="112" name="Google Shape;211;p20">
              <a:extLst>
                <a:ext uri="{FF2B5EF4-FFF2-40B4-BE49-F238E27FC236}">
                  <a16:creationId xmlns:a16="http://schemas.microsoft.com/office/drawing/2014/main" id="{E1C38974-0F7E-1C4F-8664-B25DA78DF1CE}"/>
                </a:ext>
              </a:extLst>
            </p:cNvPr>
            <p:cNvCxnSpPr>
              <a:cxnSpLocks/>
              <a:stCxn id="96" idx="1"/>
              <a:endCxn id="98" idx="4"/>
            </p:cNvCxnSpPr>
            <p:nvPr/>
          </p:nvCxnSpPr>
          <p:spPr>
            <a:xfrm flipH="1" flipV="1">
              <a:off x="8417467" y="4935325"/>
              <a:ext cx="450092" cy="398346"/>
            </a:xfrm>
            <a:prstGeom prst="straightConnector1">
              <a:avLst/>
            </a:prstGeom>
            <a:noFill/>
            <a:ln w="9525" cap="flat" cmpd="sng">
              <a:solidFill>
                <a:srgbClr val="000000"/>
              </a:solidFill>
              <a:prstDash val="solid"/>
              <a:round/>
              <a:headEnd type="none" w="med" len="med"/>
              <a:tailEnd type="triangle" w="med" len="med"/>
            </a:ln>
          </p:spPr>
        </p:cxnSp>
        <p:cxnSp>
          <p:nvCxnSpPr>
            <p:cNvPr id="116" name="Google Shape;211;p20">
              <a:extLst>
                <a:ext uri="{FF2B5EF4-FFF2-40B4-BE49-F238E27FC236}">
                  <a16:creationId xmlns:a16="http://schemas.microsoft.com/office/drawing/2014/main" id="{D6DBD376-3823-8A48-BE18-101788071841}"/>
                </a:ext>
              </a:extLst>
            </p:cNvPr>
            <p:cNvCxnSpPr>
              <a:cxnSpLocks/>
              <a:stCxn id="108" idx="3"/>
              <a:endCxn id="97" idx="6"/>
            </p:cNvCxnSpPr>
            <p:nvPr/>
          </p:nvCxnSpPr>
          <p:spPr>
            <a:xfrm flipH="1">
              <a:off x="11099817" y="5175460"/>
              <a:ext cx="671414" cy="492392"/>
            </a:xfrm>
            <a:prstGeom prst="straightConnector1">
              <a:avLst/>
            </a:prstGeom>
            <a:noFill/>
            <a:ln w="9525" cap="flat" cmpd="sng">
              <a:solidFill>
                <a:srgbClr val="000000"/>
              </a:solidFill>
              <a:prstDash val="sysDash"/>
              <a:round/>
              <a:headEnd type="none" w="med" len="med"/>
              <a:tailEnd type="triangle" w="med" len="med"/>
            </a:ln>
          </p:spPr>
        </p:cxnSp>
        <p:grpSp>
          <p:nvGrpSpPr>
            <p:cNvPr id="27" name="Group 26">
              <a:extLst>
                <a:ext uri="{FF2B5EF4-FFF2-40B4-BE49-F238E27FC236}">
                  <a16:creationId xmlns:a16="http://schemas.microsoft.com/office/drawing/2014/main" id="{C2E33208-AA8A-C246-9747-0635A4A403CB}"/>
                </a:ext>
              </a:extLst>
            </p:cNvPr>
            <p:cNvGrpSpPr/>
            <p:nvPr/>
          </p:nvGrpSpPr>
          <p:grpSpPr>
            <a:xfrm rot="990084">
              <a:off x="9268364" y="4923314"/>
              <a:ext cx="144504" cy="123405"/>
              <a:chOff x="3301871" y="4008643"/>
              <a:chExt cx="144504" cy="123405"/>
            </a:xfrm>
          </p:grpSpPr>
          <p:cxnSp>
            <p:nvCxnSpPr>
              <p:cNvPr id="119" name="Google Shape;463;p25">
                <a:extLst>
                  <a:ext uri="{FF2B5EF4-FFF2-40B4-BE49-F238E27FC236}">
                    <a16:creationId xmlns:a16="http://schemas.microsoft.com/office/drawing/2014/main" id="{C23F345C-97D1-DD4A-ADB8-F3466B6AA849}"/>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0" name="Google Shape;464;p25">
                <a:extLst>
                  <a:ext uri="{FF2B5EF4-FFF2-40B4-BE49-F238E27FC236}">
                    <a16:creationId xmlns:a16="http://schemas.microsoft.com/office/drawing/2014/main" id="{7C5AB1D7-C40E-F641-8B15-41D1910EE276}"/>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nvGrpSpPr>
            <p:cNvPr id="28" name="Group 27">
              <a:extLst>
                <a:ext uri="{FF2B5EF4-FFF2-40B4-BE49-F238E27FC236}">
                  <a16:creationId xmlns:a16="http://schemas.microsoft.com/office/drawing/2014/main" id="{F1CA8BCE-CA5F-A546-B672-1E0F7D5C4913}"/>
                </a:ext>
              </a:extLst>
            </p:cNvPr>
            <p:cNvGrpSpPr/>
            <p:nvPr/>
          </p:nvGrpSpPr>
          <p:grpSpPr>
            <a:xfrm rot="19942882">
              <a:off x="11430017" y="5312621"/>
              <a:ext cx="144504" cy="123405"/>
              <a:chOff x="3301871" y="4008643"/>
              <a:chExt cx="144504" cy="123405"/>
            </a:xfrm>
          </p:grpSpPr>
          <p:cxnSp>
            <p:nvCxnSpPr>
              <p:cNvPr id="122" name="Google Shape;463;p25">
                <a:extLst>
                  <a:ext uri="{FF2B5EF4-FFF2-40B4-BE49-F238E27FC236}">
                    <a16:creationId xmlns:a16="http://schemas.microsoft.com/office/drawing/2014/main" id="{1F9AB36E-1317-C84C-ACA9-DA1D3B1AD2F2}"/>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3" name="Google Shape;464;p25">
                <a:extLst>
                  <a:ext uri="{FF2B5EF4-FFF2-40B4-BE49-F238E27FC236}">
                    <a16:creationId xmlns:a16="http://schemas.microsoft.com/office/drawing/2014/main" id="{912AC5C0-7B71-0E4E-87EF-BE4EF9FB36F9}"/>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grpSp>
        <p:nvGrpSpPr>
          <p:cNvPr id="34" name="Group 33">
            <a:extLst>
              <a:ext uri="{FF2B5EF4-FFF2-40B4-BE49-F238E27FC236}">
                <a16:creationId xmlns:a16="http://schemas.microsoft.com/office/drawing/2014/main" id="{1A588D56-C24D-2F49-9CB8-FAFA3342DA0F}"/>
              </a:ext>
            </a:extLst>
          </p:cNvPr>
          <p:cNvGrpSpPr/>
          <p:nvPr/>
        </p:nvGrpSpPr>
        <p:grpSpPr>
          <a:xfrm>
            <a:off x="407897" y="1471857"/>
            <a:ext cx="4545103" cy="2261589"/>
            <a:chOff x="407897" y="1878257"/>
            <a:chExt cx="4469122" cy="2205467"/>
          </a:xfrm>
        </p:grpSpPr>
        <p:sp>
          <p:nvSpPr>
            <p:cNvPr id="205" name="Google Shape;205;p20"/>
            <p:cNvSpPr/>
            <p:nvPr/>
          </p:nvSpPr>
          <p:spPr>
            <a:xfrm>
              <a:off x="1170949" y="18782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206" name="Google Shape;206;p20"/>
            <p:cNvSpPr/>
            <p:nvPr/>
          </p:nvSpPr>
          <p:spPr>
            <a:xfrm>
              <a:off x="407897" y="32080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207" name="Google Shape;207;p20"/>
            <p:cNvSpPr/>
            <p:nvPr/>
          </p:nvSpPr>
          <p:spPr>
            <a:xfrm>
              <a:off x="1901917" y="32461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208" name="Google Shape;208;p20"/>
            <p:cNvSpPr/>
            <p:nvPr/>
          </p:nvSpPr>
          <p:spPr>
            <a:xfrm>
              <a:off x="4012119" y="2463540"/>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209" name="Google Shape;209;p20"/>
            <p:cNvCxnSpPr>
              <a:stCxn id="206" idx="0"/>
              <a:endCxn id="205" idx="3"/>
            </p:cNvCxnSpPr>
            <p:nvPr/>
          </p:nvCxnSpPr>
          <p:spPr>
            <a:xfrm flipV="1">
              <a:off x="840347" y="2593193"/>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211" name="Google Shape;211;p20"/>
            <p:cNvCxnSpPr>
              <a:cxnSpLocks/>
              <a:stCxn id="207" idx="2"/>
              <a:endCxn id="206" idx="6"/>
            </p:cNvCxnSpPr>
            <p:nvPr/>
          </p:nvCxnSpPr>
          <p:spPr>
            <a:xfrm flipH="1" flipV="1">
              <a:off x="1272797" y="36268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45" name="Google Shape;211;p20">
              <a:extLst>
                <a:ext uri="{FF2B5EF4-FFF2-40B4-BE49-F238E27FC236}">
                  <a16:creationId xmlns:a16="http://schemas.microsoft.com/office/drawing/2014/main" id="{A5BAACF6-6D9E-2D49-B74E-C38969B1F01F}"/>
                </a:ext>
              </a:extLst>
            </p:cNvPr>
            <p:cNvCxnSpPr>
              <a:cxnSpLocks/>
              <a:stCxn id="205" idx="5"/>
              <a:endCxn id="207" idx="0"/>
            </p:cNvCxnSpPr>
            <p:nvPr/>
          </p:nvCxnSpPr>
          <p:spPr>
            <a:xfrm>
              <a:off x="1909187" y="2593193"/>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48" name="Google Shape;211;p20">
              <a:extLst>
                <a:ext uri="{FF2B5EF4-FFF2-40B4-BE49-F238E27FC236}">
                  <a16:creationId xmlns:a16="http://schemas.microsoft.com/office/drawing/2014/main" id="{2F42BFC9-3E36-0549-9CF2-066AD5969662}"/>
                </a:ext>
              </a:extLst>
            </p:cNvPr>
            <p:cNvCxnSpPr>
              <a:cxnSpLocks/>
              <a:stCxn id="208" idx="2"/>
              <a:endCxn id="207" idx="7"/>
            </p:cNvCxnSpPr>
            <p:nvPr/>
          </p:nvCxnSpPr>
          <p:spPr>
            <a:xfrm flipH="1">
              <a:off x="2640155" y="2882340"/>
              <a:ext cx="1371964" cy="486448"/>
            </a:xfrm>
            <a:prstGeom prst="straightConnector1">
              <a:avLst/>
            </a:prstGeom>
            <a:noFill/>
            <a:ln w="9525" cap="flat" cmpd="sng">
              <a:solidFill>
                <a:srgbClr val="000000"/>
              </a:solidFill>
              <a:prstDash val="solid"/>
              <a:round/>
              <a:headEnd type="none" w="med" len="med"/>
              <a:tailEnd type="triangle" w="med" len="med"/>
            </a:ln>
          </p:spPr>
        </p:cxnSp>
        <p:sp>
          <p:nvSpPr>
            <p:cNvPr id="51" name="Google Shape;235;p20">
              <a:extLst>
                <a:ext uri="{FF2B5EF4-FFF2-40B4-BE49-F238E27FC236}">
                  <a16:creationId xmlns:a16="http://schemas.microsoft.com/office/drawing/2014/main" id="{3869A070-BF97-CA4E-BB6C-F8D2F0E1E888}"/>
                </a:ext>
              </a:extLst>
            </p:cNvPr>
            <p:cNvSpPr/>
            <p:nvPr/>
          </p:nvSpPr>
          <p:spPr>
            <a:xfrm>
              <a:off x="3255847" y="32203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JoinRequest</a:t>
              </a:r>
              <a:endParaRPr sz="1100" i="1" dirty="0"/>
            </a:p>
          </p:txBody>
        </p:sp>
        <p:sp>
          <p:nvSpPr>
            <p:cNvPr id="52" name="Google Shape;279;p22">
              <a:extLst>
                <a:ext uri="{FF2B5EF4-FFF2-40B4-BE49-F238E27FC236}">
                  <a16:creationId xmlns:a16="http://schemas.microsoft.com/office/drawing/2014/main" id="{583DDA10-93FF-B84B-A07C-91C3F9255937}"/>
                </a:ext>
              </a:extLst>
            </p:cNvPr>
            <p:cNvSpPr/>
            <p:nvPr/>
          </p:nvSpPr>
          <p:spPr>
            <a:xfrm rot="10800000">
              <a:off x="689948" y="2273751"/>
              <a:ext cx="2674560" cy="1640150"/>
            </a:xfrm>
            <a:prstGeom prst="arc">
              <a:avLst>
                <a:gd name="adj1" fmla="val 11690304"/>
                <a:gd name="adj2" fmla="val 2255171"/>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2" name="TextBox 131">
            <a:extLst>
              <a:ext uri="{FF2B5EF4-FFF2-40B4-BE49-F238E27FC236}">
                <a16:creationId xmlns:a16="http://schemas.microsoft.com/office/drawing/2014/main" id="{7A651D39-12B0-BB47-8D45-F33C32DA884E}"/>
              </a:ext>
            </a:extLst>
          </p:cNvPr>
          <p:cNvSpPr txBox="1"/>
          <p:nvPr/>
        </p:nvSpPr>
        <p:spPr>
          <a:xfrm>
            <a:off x="7431716" y="7414261"/>
            <a:ext cx="7409706" cy="523220"/>
          </a:xfrm>
          <a:prstGeom prst="rect">
            <a:avLst/>
          </a:prstGeom>
          <a:noFill/>
        </p:spPr>
        <p:txBody>
          <a:bodyPr wrap="square" rtlCol="0">
            <a:spAutoFit/>
          </a:bodyPr>
          <a:lstStyle/>
          <a:p>
            <a:r>
              <a:rPr lang="en-US" dirty="0"/>
              <a:t>5.	Coordinator receives own </a:t>
            </a:r>
            <a:r>
              <a:rPr lang="en-US" i="1" dirty="0" err="1"/>
              <a:t>NodeAdded</a:t>
            </a:r>
            <a:r>
              <a:rPr lang="en-US" dirty="0"/>
              <a:t> and sends </a:t>
            </a:r>
            <a:r>
              <a:rPr lang="en-US" i="1" dirty="0" err="1"/>
              <a:t>NodeAddFinished</a:t>
            </a:r>
            <a:r>
              <a:rPr lang="en-US" i="1" dirty="0"/>
              <a:t>. </a:t>
            </a:r>
            <a:r>
              <a:rPr lang="en-US" dirty="0"/>
              <a:t>Every node unmarks N as joining.</a:t>
            </a:r>
            <a:endParaRPr lang="ru-RU" u="sng" dirty="0"/>
          </a:p>
        </p:txBody>
      </p:sp>
      <p:sp>
        <p:nvSpPr>
          <p:cNvPr id="35" name="Slide Number Placeholder 34">
            <a:extLst>
              <a:ext uri="{FF2B5EF4-FFF2-40B4-BE49-F238E27FC236}">
                <a16:creationId xmlns:a16="http://schemas.microsoft.com/office/drawing/2014/main" id="{9E56BF4F-BC9A-414D-9615-DB09FDC873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#2: Basics.</a:t>
            </a:r>
            <a:endParaRPr sz="2400" b="1" dirty="0"/>
          </a:p>
        </p:txBody>
      </p:sp>
      <p:sp>
        <p:nvSpPr>
          <p:cNvPr id="112" name="Google Shape;112;p17"/>
          <p:cNvSpPr txBox="1"/>
          <p:nvPr/>
        </p:nvSpPr>
        <p:spPr>
          <a:xfrm>
            <a:off x="1317666" y="1881890"/>
            <a:ext cx="5848680" cy="1032496"/>
          </a:xfrm>
          <a:prstGeom prst="rect">
            <a:avLst/>
          </a:prstGeom>
          <a:noFill/>
          <a:ln>
            <a:noFill/>
          </a:ln>
        </p:spPr>
        <p:txBody>
          <a:bodyPr spcFirstLastPara="1" wrap="square" lIns="252175" tIns="252175" rIns="252175" bIns="252175" anchor="t" anchorCtr="0">
            <a:noAutofit/>
          </a:bodyPr>
          <a:lstStyle/>
          <a:p>
            <a:pPr marL="812800" lvl="0" indent="-508000" algn="l" rtl="0">
              <a:spcBef>
                <a:spcPts val="0"/>
              </a:spcBef>
              <a:spcAft>
                <a:spcPts val="0"/>
              </a:spcAft>
              <a:buSzPts val="1600"/>
              <a:buChar char="-"/>
            </a:pPr>
            <a:r>
              <a:rPr lang="en" sz="1600" dirty="0"/>
              <a:t>Connect to any other node.</a:t>
            </a:r>
            <a:endParaRPr sz="1600" dirty="0"/>
          </a:p>
          <a:p>
            <a:pPr marL="812800" lvl="0" indent="-508000" algn="l" rtl="0">
              <a:spcBef>
                <a:spcPts val="0"/>
              </a:spcBef>
              <a:spcAft>
                <a:spcPts val="0"/>
              </a:spcAft>
              <a:buSzPts val="1600"/>
              <a:buChar char="-"/>
            </a:pPr>
            <a:r>
              <a:rPr lang="en" sz="1600" dirty="0"/>
              <a:t>Become the first started node (as result, Coordinator).</a:t>
            </a:r>
            <a:endParaRPr sz="1600" dirty="0"/>
          </a:p>
          <a:p>
            <a:pPr marL="81280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113" name="Google Shape;113;p17"/>
          <p:cNvSpPr/>
          <p:nvPr/>
        </p:nvSpPr>
        <p:spPr>
          <a:xfrm>
            <a:off x="480665" y="1892523"/>
            <a:ext cx="935100" cy="954600"/>
          </a:xfrm>
          <a:prstGeom prst="arc">
            <a:avLst>
              <a:gd name="adj1" fmla="val 10865009"/>
              <a:gd name="adj2" fmla="val 9370711"/>
            </a:avLst>
          </a:prstGeom>
          <a:noFill/>
          <a:ln w="19050"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14" name="Google Shape;114;p17"/>
          <p:cNvSpPr txBox="1"/>
          <p:nvPr/>
        </p:nvSpPr>
        <p:spPr>
          <a:xfrm>
            <a:off x="195040" y="1192108"/>
            <a:ext cx="6450311" cy="651900"/>
          </a:xfrm>
          <a:prstGeom prst="rect">
            <a:avLst/>
          </a:prstGeom>
          <a:noFill/>
          <a:ln>
            <a:noFill/>
          </a:ln>
        </p:spPr>
        <p:txBody>
          <a:bodyPr spcFirstLastPara="1" wrap="square" lIns="252175" tIns="252175" rIns="252175" bIns="252175" anchor="t" anchorCtr="0">
            <a:noAutofit/>
          </a:bodyPr>
          <a:lstStyle/>
          <a:p>
            <a:pPr lvl="0" algn="l" rtl="0">
              <a:spcBef>
                <a:spcPts val="0"/>
              </a:spcBef>
              <a:spcAft>
                <a:spcPts val="0"/>
              </a:spcAft>
            </a:pPr>
            <a:r>
              <a:rPr lang="en" sz="1600" dirty="0"/>
              <a:t>1.	Each node attempts in cycle:</a:t>
            </a:r>
            <a:endParaRPr sz="1600" dirty="0"/>
          </a:p>
        </p:txBody>
      </p:sp>
      <p:grpSp>
        <p:nvGrpSpPr>
          <p:cNvPr id="121" name="Google Shape;121;p17"/>
          <p:cNvGrpSpPr/>
          <p:nvPr/>
        </p:nvGrpSpPr>
        <p:grpSpPr>
          <a:xfrm>
            <a:off x="8550098" y="1969725"/>
            <a:ext cx="3554956" cy="2110997"/>
            <a:chOff x="1568029" y="5970197"/>
            <a:chExt cx="3554956" cy="2110997"/>
          </a:xfrm>
        </p:grpSpPr>
        <p:sp>
          <p:nvSpPr>
            <p:cNvPr id="122" name="Google Shape;122;p17"/>
            <p:cNvSpPr/>
            <p:nvPr/>
          </p:nvSpPr>
          <p:spPr>
            <a:xfrm>
              <a:off x="2898149" y="597019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C</a:t>
              </a:r>
              <a:endParaRPr/>
            </a:p>
          </p:txBody>
        </p:sp>
        <p:sp>
          <p:nvSpPr>
            <p:cNvPr id="123" name="Google Shape;123;p17"/>
            <p:cNvSpPr/>
            <p:nvPr/>
          </p:nvSpPr>
          <p:spPr>
            <a:xfrm>
              <a:off x="1568029" y="7193691"/>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4" name="Google Shape;124;p17"/>
            <p:cNvSpPr/>
            <p:nvPr/>
          </p:nvSpPr>
          <p:spPr>
            <a:xfrm>
              <a:off x="4257968" y="7082553"/>
              <a:ext cx="865017" cy="837466"/>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5" name="Google Shape;125;p17"/>
            <p:cNvSpPr/>
            <p:nvPr/>
          </p:nvSpPr>
          <p:spPr>
            <a:xfrm>
              <a:off x="2781980" y="724372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cxnSp>
          <p:nvCxnSpPr>
            <p:cNvPr id="126" name="Google Shape;126;p17"/>
            <p:cNvCxnSpPr>
              <a:stCxn id="123" idx="0"/>
              <a:endCxn id="122" idx="3"/>
            </p:cNvCxnSpPr>
            <p:nvPr/>
          </p:nvCxnSpPr>
          <p:spPr>
            <a:xfrm flipV="1">
              <a:off x="2000538" y="6685020"/>
              <a:ext cx="1024290" cy="508671"/>
            </a:xfrm>
            <a:prstGeom prst="straightConnector1">
              <a:avLst/>
            </a:prstGeom>
            <a:noFill/>
            <a:ln w="9525" cap="flat" cmpd="sng">
              <a:solidFill>
                <a:srgbClr val="000000"/>
              </a:solidFill>
              <a:prstDash val="solid"/>
              <a:round/>
              <a:headEnd type="none" w="med" len="med"/>
              <a:tailEnd type="triangle" w="med" len="med"/>
            </a:ln>
          </p:spPr>
        </p:cxnSp>
        <p:cxnSp>
          <p:nvCxnSpPr>
            <p:cNvPr id="127" name="Google Shape;127;p17"/>
            <p:cNvCxnSpPr>
              <a:stCxn id="124" idx="2"/>
              <a:endCxn id="125" idx="6"/>
            </p:cNvCxnSpPr>
            <p:nvPr/>
          </p:nvCxnSpPr>
          <p:spPr>
            <a:xfrm flipH="1">
              <a:off x="3646997" y="7501286"/>
              <a:ext cx="610971" cy="161175"/>
            </a:xfrm>
            <a:prstGeom prst="straightConnector1">
              <a:avLst/>
            </a:prstGeom>
            <a:noFill/>
            <a:ln w="9525" cap="flat" cmpd="sng">
              <a:solidFill>
                <a:srgbClr val="000000"/>
              </a:solidFill>
              <a:prstDash val="solid"/>
              <a:round/>
              <a:headEnd type="none" w="med" len="med"/>
              <a:tailEnd type="triangle" w="med" len="med"/>
            </a:ln>
          </p:spPr>
        </p:cxnSp>
        <p:cxnSp>
          <p:nvCxnSpPr>
            <p:cNvPr id="128" name="Google Shape;128;p17"/>
            <p:cNvCxnSpPr>
              <a:stCxn id="125" idx="0"/>
              <a:endCxn id="122" idx="4"/>
            </p:cNvCxnSpPr>
            <p:nvPr/>
          </p:nvCxnSpPr>
          <p:spPr>
            <a:xfrm flipV="1">
              <a:off x="3214489" y="6807664"/>
              <a:ext cx="116169" cy="436063"/>
            </a:xfrm>
            <a:prstGeom prst="straightConnector1">
              <a:avLst/>
            </a:prstGeom>
            <a:noFill/>
            <a:ln w="9525" cap="flat" cmpd="sng">
              <a:solidFill>
                <a:srgbClr val="000000"/>
              </a:solidFill>
              <a:prstDash val="solid"/>
              <a:round/>
              <a:headEnd type="none" w="med" len="med"/>
              <a:tailEnd type="triangle" w="med" len="med"/>
            </a:ln>
          </p:spPr>
        </p:cxnSp>
      </p:grpSp>
      <p:sp>
        <p:nvSpPr>
          <p:cNvPr id="129" name="Google Shape;129;p17"/>
          <p:cNvSpPr txBox="1"/>
          <p:nvPr/>
        </p:nvSpPr>
        <p:spPr>
          <a:xfrm>
            <a:off x="7268484" y="1362076"/>
            <a:ext cx="6305771"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3.	Other nodes connect to coordinator or connected node.</a:t>
            </a:r>
            <a:endParaRPr sz="1600" dirty="0"/>
          </a:p>
        </p:txBody>
      </p:sp>
      <p:grpSp>
        <p:nvGrpSpPr>
          <p:cNvPr id="130" name="Google Shape;130;p17"/>
          <p:cNvGrpSpPr/>
          <p:nvPr/>
        </p:nvGrpSpPr>
        <p:grpSpPr>
          <a:xfrm>
            <a:off x="8148945" y="5412724"/>
            <a:ext cx="3484000" cy="2739826"/>
            <a:chOff x="9390450" y="1747025"/>
            <a:chExt cx="3484000" cy="2739826"/>
          </a:xfrm>
        </p:grpSpPr>
        <p:sp>
          <p:nvSpPr>
            <p:cNvPr id="131" name="Google Shape;131;p17"/>
            <p:cNvSpPr/>
            <p:nvPr/>
          </p:nvSpPr>
          <p:spPr>
            <a:xfrm>
              <a:off x="10761475" y="1747025"/>
              <a:ext cx="935025" cy="901318"/>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p:txBody>
        </p:sp>
        <p:sp>
          <p:nvSpPr>
            <p:cNvPr id="132" name="Google Shape;132;p17"/>
            <p:cNvSpPr/>
            <p:nvPr/>
          </p:nvSpPr>
          <p:spPr>
            <a:xfrm>
              <a:off x="11939350"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2</a:t>
              </a:r>
              <a:endParaRPr sz="1600"/>
            </a:p>
          </p:txBody>
        </p:sp>
        <p:sp>
          <p:nvSpPr>
            <p:cNvPr id="133" name="Google Shape;133;p17"/>
            <p:cNvSpPr/>
            <p:nvPr/>
          </p:nvSpPr>
          <p:spPr>
            <a:xfrm>
              <a:off x="9390450" y="2701624"/>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4</a:t>
              </a:r>
              <a:endParaRPr sz="1600"/>
            </a:p>
          </p:txBody>
        </p:sp>
        <p:sp>
          <p:nvSpPr>
            <p:cNvPr id="134" name="Google Shape;134;p17"/>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3</a:t>
              </a:r>
              <a:endParaRPr sz="1600"/>
            </a:p>
          </p:txBody>
        </p:sp>
        <p:cxnSp>
          <p:nvCxnSpPr>
            <p:cNvPr id="135" name="Google Shape;135;p17"/>
            <p:cNvCxnSpPr>
              <a:cxnSpLocks/>
              <a:stCxn id="131" idx="6"/>
              <a:endCxn id="132" idx="0"/>
            </p:cNvCxnSpPr>
            <p:nvPr/>
          </p:nvCxnSpPr>
          <p:spPr>
            <a:xfrm>
              <a:off x="11696500" y="2197684"/>
              <a:ext cx="710400" cy="508066"/>
            </a:xfrm>
            <a:prstGeom prst="straightConnector1">
              <a:avLst/>
            </a:prstGeom>
            <a:noFill/>
            <a:ln w="9525" cap="flat" cmpd="sng">
              <a:solidFill>
                <a:srgbClr val="000000"/>
              </a:solidFill>
              <a:prstDash val="solid"/>
              <a:round/>
              <a:headEnd type="none" w="med" len="med"/>
              <a:tailEnd type="triangle" w="med" len="med"/>
            </a:ln>
          </p:spPr>
        </p:cxnSp>
        <p:cxnSp>
          <p:nvCxnSpPr>
            <p:cNvPr id="136" name="Google Shape;136;p17"/>
            <p:cNvCxnSpPr>
              <a:stCxn id="132" idx="4"/>
              <a:endCxn id="134" idx="6"/>
            </p:cNvCxnSpPr>
            <p:nvPr/>
          </p:nvCxnSpPr>
          <p:spPr>
            <a:xfrm flipH="1">
              <a:off x="11696500" y="3624050"/>
              <a:ext cx="710400" cy="427200"/>
            </a:xfrm>
            <a:prstGeom prst="straightConnector1">
              <a:avLst/>
            </a:prstGeom>
            <a:noFill/>
            <a:ln w="9525" cap="flat" cmpd="sng">
              <a:solidFill>
                <a:srgbClr val="000000"/>
              </a:solidFill>
              <a:prstDash val="solid"/>
              <a:round/>
              <a:headEnd type="none" w="med" len="med"/>
              <a:tailEnd type="triangle" w="med" len="med"/>
            </a:ln>
          </p:spPr>
        </p:cxnSp>
        <p:cxnSp>
          <p:nvCxnSpPr>
            <p:cNvPr id="137" name="Google Shape;137;p17"/>
            <p:cNvCxnSpPr>
              <a:cxnSpLocks/>
              <a:stCxn id="133" idx="7"/>
              <a:endCxn id="131" idx="2"/>
            </p:cNvCxnSpPr>
            <p:nvPr/>
          </p:nvCxnSpPr>
          <p:spPr>
            <a:xfrm flipV="1">
              <a:off x="10188608" y="2197684"/>
              <a:ext cx="572867" cy="638422"/>
            </a:xfrm>
            <a:prstGeom prst="straightConnector1">
              <a:avLst/>
            </a:prstGeom>
            <a:noFill/>
            <a:ln w="9525" cap="flat" cmpd="sng">
              <a:solidFill>
                <a:srgbClr val="000000"/>
              </a:solidFill>
              <a:prstDash val="solid"/>
              <a:round/>
              <a:headEnd type="none" w="med" len="med"/>
              <a:tailEnd type="triangle" w="med" len="med"/>
            </a:ln>
          </p:spPr>
        </p:cxnSp>
        <p:cxnSp>
          <p:nvCxnSpPr>
            <p:cNvPr id="138" name="Google Shape;138;p17"/>
            <p:cNvCxnSpPr>
              <a:stCxn id="134" idx="2"/>
              <a:endCxn id="133" idx="5"/>
            </p:cNvCxnSpPr>
            <p:nvPr/>
          </p:nvCxnSpPr>
          <p:spPr>
            <a:xfrm rot="10800000">
              <a:off x="10188475" y="3485301"/>
              <a:ext cx="573000" cy="565800"/>
            </a:xfrm>
            <a:prstGeom prst="straightConnector1">
              <a:avLst/>
            </a:prstGeom>
            <a:noFill/>
            <a:ln w="9525" cap="flat" cmpd="sng">
              <a:solidFill>
                <a:srgbClr val="000000"/>
              </a:solidFill>
              <a:prstDash val="solid"/>
              <a:round/>
              <a:headEnd type="none" w="med" len="med"/>
              <a:tailEnd type="triangle" w="med" len="med"/>
            </a:ln>
          </p:spPr>
        </p:cxnSp>
      </p:grpSp>
      <p:sp>
        <p:nvSpPr>
          <p:cNvPr id="139" name="Google Shape;139;p17"/>
          <p:cNvSpPr txBox="1"/>
          <p:nvPr/>
        </p:nvSpPr>
        <p:spPr>
          <a:xfrm>
            <a:off x="7196969" y="4753465"/>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 4.	Coordinator arranges nodes into a ring.</a:t>
            </a:r>
            <a:endParaRPr sz="1600" dirty="0"/>
          </a:p>
        </p:txBody>
      </p:sp>
      <p:sp>
        <p:nvSpPr>
          <p:cNvPr id="31" name="Google Shape;115;p17">
            <a:extLst>
              <a:ext uri="{FF2B5EF4-FFF2-40B4-BE49-F238E27FC236}">
                <a16:creationId xmlns:a16="http://schemas.microsoft.com/office/drawing/2014/main" id="{0FAD943C-BD07-F043-A09D-E83420693B69}"/>
              </a:ext>
            </a:extLst>
          </p:cNvPr>
          <p:cNvSpPr txBox="1"/>
          <p:nvPr/>
        </p:nvSpPr>
        <p:spPr>
          <a:xfrm>
            <a:off x="345247" y="4768113"/>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Some node stands as coordinator.</a:t>
            </a:r>
            <a:endParaRPr sz="1600" dirty="0"/>
          </a:p>
        </p:txBody>
      </p:sp>
      <p:grpSp>
        <p:nvGrpSpPr>
          <p:cNvPr id="32" name="Google Shape;116;p17">
            <a:extLst>
              <a:ext uri="{FF2B5EF4-FFF2-40B4-BE49-F238E27FC236}">
                <a16:creationId xmlns:a16="http://schemas.microsoft.com/office/drawing/2014/main" id="{D8AAB769-F91A-6E41-8DFF-291E1CC7A171}"/>
              </a:ext>
            </a:extLst>
          </p:cNvPr>
          <p:cNvGrpSpPr/>
          <p:nvPr/>
        </p:nvGrpSpPr>
        <p:grpSpPr>
          <a:xfrm>
            <a:off x="1444557" y="5382162"/>
            <a:ext cx="3447983" cy="1819634"/>
            <a:chOff x="609542" y="3615350"/>
            <a:chExt cx="3447983" cy="1819634"/>
          </a:xfrm>
        </p:grpSpPr>
        <p:sp>
          <p:nvSpPr>
            <p:cNvPr id="33" name="Google Shape;117;p17">
              <a:extLst>
                <a:ext uri="{FF2B5EF4-FFF2-40B4-BE49-F238E27FC236}">
                  <a16:creationId xmlns:a16="http://schemas.microsoft.com/office/drawing/2014/main" id="{22627839-A206-B846-9BBC-82E8B7C55E92}"/>
                </a:ext>
              </a:extLst>
            </p:cNvPr>
            <p:cNvSpPr/>
            <p:nvPr/>
          </p:nvSpPr>
          <p:spPr>
            <a:xfrm>
              <a:off x="609542" y="3810892"/>
              <a:ext cx="864900" cy="837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l" rtl="0">
                <a:spcBef>
                  <a:spcPts val="0"/>
                </a:spcBef>
                <a:spcAft>
                  <a:spcPts val="0"/>
                </a:spcAft>
                <a:buNone/>
              </a:pPr>
              <a:r>
                <a:rPr lang="en" sz="1600" b="1"/>
                <a:t>C</a:t>
              </a:r>
              <a:endParaRPr sz="1600" b="1"/>
            </a:p>
          </p:txBody>
        </p:sp>
        <p:sp>
          <p:nvSpPr>
            <p:cNvPr id="34" name="Google Shape;118;p17">
              <a:extLst>
                <a:ext uri="{FF2B5EF4-FFF2-40B4-BE49-F238E27FC236}">
                  <a16:creationId xmlns:a16="http://schemas.microsoft.com/office/drawing/2014/main" id="{3614BB87-B7CA-F348-833B-9FE135CEE47D}"/>
                </a:ext>
              </a:extLst>
            </p:cNvPr>
            <p:cNvSpPr/>
            <p:nvPr/>
          </p:nvSpPr>
          <p:spPr>
            <a:xfrm>
              <a:off x="2204208" y="3615350"/>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5" name="Google Shape;119;p17">
              <a:extLst>
                <a:ext uri="{FF2B5EF4-FFF2-40B4-BE49-F238E27FC236}">
                  <a16:creationId xmlns:a16="http://schemas.microsoft.com/office/drawing/2014/main" id="{336FC21C-FF6B-8D4E-9C6B-76FD0819AB77}"/>
                </a:ext>
              </a:extLst>
            </p:cNvPr>
            <p:cNvSpPr/>
            <p:nvPr/>
          </p:nvSpPr>
          <p:spPr>
            <a:xfrm>
              <a:off x="3290125" y="3810892"/>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6" name="Google Shape;120;p17">
              <a:extLst>
                <a:ext uri="{FF2B5EF4-FFF2-40B4-BE49-F238E27FC236}">
                  <a16:creationId xmlns:a16="http://schemas.microsoft.com/office/drawing/2014/main" id="{AA5AF731-1920-4342-A050-50AD3B49692F}"/>
                </a:ext>
              </a:extLst>
            </p:cNvPr>
            <p:cNvSpPr/>
            <p:nvPr/>
          </p:nvSpPr>
          <p:spPr>
            <a:xfrm>
              <a:off x="2179625" y="4662484"/>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grpSp>
      <p:sp>
        <p:nvSpPr>
          <p:cNvPr id="4" name="Slide Number Placeholder 3">
            <a:extLst>
              <a:ext uri="{FF2B5EF4-FFF2-40B4-BE49-F238E27FC236}">
                <a16:creationId xmlns:a16="http://schemas.microsoft.com/office/drawing/2014/main" id="{E04DAB0A-6443-2A4C-B4A0-5D10AB5CC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17">
            <a:extLst>
              <a:ext uri="{FF2B5EF4-FFF2-40B4-BE49-F238E27FC236}">
                <a16:creationId xmlns:a16="http://schemas.microsoft.com/office/drawing/2014/main" id="{2DAD5253-259A-4F46-9709-6983AC340F72}"/>
              </a:ext>
            </a:extLst>
          </p:cNvPr>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#3: Major steps as scheme.</a:t>
            </a:r>
            <a:endParaRPr sz="2400" b="1" dirty="0"/>
          </a:p>
        </p:txBody>
      </p:sp>
      <p:sp>
        <p:nvSpPr>
          <p:cNvPr id="36" name="TextBox 35">
            <a:extLst>
              <a:ext uri="{FF2B5EF4-FFF2-40B4-BE49-F238E27FC236}">
                <a16:creationId xmlns:a16="http://schemas.microsoft.com/office/drawing/2014/main" id="{74619F80-C5D2-5949-8F68-DBDB2AE7E570}"/>
              </a:ext>
            </a:extLst>
          </p:cNvPr>
          <p:cNvSpPr txBox="1"/>
          <p:nvPr/>
        </p:nvSpPr>
        <p:spPr>
          <a:xfrm>
            <a:off x="241300" y="800100"/>
            <a:ext cx="14224000" cy="338554"/>
          </a:xfrm>
          <a:prstGeom prst="rect">
            <a:avLst/>
          </a:prstGeom>
          <a:noFill/>
        </p:spPr>
        <p:txBody>
          <a:bodyPr wrap="square" rtlCol="0">
            <a:spAutoFit/>
          </a:bodyPr>
          <a:lstStyle/>
          <a:p>
            <a:r>
              <a:rPr lang="en-US" sz="1600" dirty="0"/>
              <a:t>Nodes poll configured peer addresses, sends </a:t>
            </a:r>
            <a:r>
              <a:rPr lang="en-US" sz="1600" i="1" dirty="0" err="1"/>
              <a:t>JoinRequest</a:t>
            </a:r>
            <a:r>
              <a:rPr lang="en-US" sz="1600" dirty="0"/>
              <a:t>, monitors the answers. Through this, nodes elect one of the highest priority. Each node does:</a:t>
            </a:r>
            <a:endParaRPr lang="ru-RU" sz="1600" dirty="0"/>
          </a:p>
        </p:txBody>
      </p:sp>
      <p:sp>
        <p:nvSpPr>
          <p:cNvPr id="37" name="Rounded Rectangle 36">
            <a:extLst>
              <a:ext uri="{FF2B5EF4-FFF2-40B4-BE49-F238E27FC236}">
                <a16:creationId xmlns:a16="http://schemas.microsoft.com/office/drawing/2014/main" id="{6B67386F-AB38-7A46-B79D-A6245E1A643B}"/>
              </a:ext>
            </a:extLst>
          </p:cNvPr>
          <p:cNvSpPr/>
          <p:nvPr/>
        </p:nvSpPr>
        <p:spPr>
          <a:xfrm>
            <a:off x="6350000" y="135126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Shuffle IP addresses of the peers.</a:t>
            </a:r>
            <a:endParaRPr lang="ru-RU" dirty="0">
              <a:solidFill>
                <a:schemeClr val="tx1"/>
              </a:solidFill>
            </a:endParaRPr>
          </a:p>
        </p:txBody>
      </p:sp>
      <p:sp>
        <p:nvSpPr>
          <p:cNvPr id="40" name="Diamond 39">
            <a:extLst>
              <a:ext uri="{FF2B5EF4-FFF2-40B4-BE49-F238E27FC236}">
                <a16:creationId xmlns:a16="http://schemas.microsoft.com/office/drawing/2014/main" id="{CB0F7251-DE97-C347-A9C1-C1329DE751CE}"/>
              </a:ext>
            </a:extLst>
          </p:cNvPr>
          <p:cNvSpPr/>
          <p:nvPr/>
        </p:nvSpPr>
        <p:spPr>
          <a:xfrm>
            <a:off x="592455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 next peer IP?</a:t>
            </a:r>
            <a:endParaRPr lang="ru-RU" dirty="0">
              <a:solidFill>
                <a:schemeClr val="tx1"/>
              </a:solidFill>
            </a:endParaRPr>
          </a:p>
        </p:txBody>
      </p:sp>
      <p:cxnSp>
        <p:nvCxnSpPr>
          <p:cNvPr id="43" name="Straight Arrow Connector 42">
            <a:extLst>
              <a:ext uri="{FF2B5EF4-FFF2-40B4-BE49-F238E27FC236}">
                <a16:creationId xmlns:a16="http://schemas.microsoft.com/office/drawing/2014/main" id="{1A2D0695-BCEB-1048-BA0D-6130B121D57D}"/>
              </a:ext>
            </a:extLst>
          </p:cNvPr>
          <p:cNvCxnSpPr>
            <a:stCxn id="37" idx="2"/>
            <a:endCxn id="40" idx="0"/>
          </p:cNvCxnSpPr>
          <p:nvPr/>
        </p:nvCxnSpPr>
        <p:spPr>
          <a:xfrm>
            <a:off x="7315200" y="2037060"/>
            <a:ext cx="0" cy="57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4DB2DC6F-0C15-DC43-9F9A-CE60FA2137D3}"/>
              </a:ext>
            </a:extLst>
          </p:cNvPr>
          <p:cNvSpPr/>
          <p:nvPr/>
        </p:nvSpPr>
        <p:spPr>
          <a:xfrm>
            <a:off x="3276600" y="39268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a:t>
            </a:r>
            <a:r>
              <a:rPr lang="en-US" i="1" dirty="0" err="1">
                <a:solidFill>
                  <a:schemeClr val="tx1"/>
                </a:solidFill>
              </a:rPr>
              <a:t>JoinRequest</a:t>
            </a:r>
            <a:endParaRPr lang="ru-RU" dirty="0">
              <a:solidFill>
                <a:schemeClr val="tx1"/>
              </a:solidFill>
            </a:endParaRPr>
          </a:p>
        </p:txBody>
      </p:sp>
      <p:cxnSp>
        <p:nvCxnSpPr>
          <p:cNvPr id="46" name="Straight Arrow Connector 45">
            <a:extLst>
              <a:ext uri="{FF2B5EF4-FFF2-40B4-BE49-F238E27FC236}">
                <a16:creationId xmlns:a16="http://schemas.microsoft.com/office/drawing/2014/main" id="{EC3545A0-9D9D-634B-839C-D30F65A622E6}"/>
              </a:ext>
            </a:extLst>
          </p:cNvPr>
          <p:cNvCxnSpPr>
            <a:cxnSpLocks/>
            <a:stCxn id="40" idx="1"/>
            <a:endCxn id="83" idx="3"/>
          </p:cNvCxnSpPr>
          <p:nvPr/>
        </p:nvCxnSpPr>
        <p:spPr>
          <a:xfrm flipH="1">
            <a:off x="5213350" y="3152130"/>
            <a:ext cx="711200" cy="1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FC0DF50-0C60-2643-AA0A-99467E7AF4DF}"/>
              </a:ext>
            </a:extLst>
          </p:cNvPr>
          <p:cNvSpPr txBox="1"/>
          <p:nvPr/>
        </p:nvSpPr>
        <p:spPr>
          <a:xfrm>
            <a:off x="5378450" y="2856675"/>
            <a:ext cx="590550" cy="307777"/>
          </a:xfrm>
          <a:prstGeom prst="rect">
            <a:avLst/>
          </a:prstGeom>
          <a:noFill/>
        </p:spPr>
        <p:txBody>
          <a:bodyPr wrap="square" rtlCol="0">
            <a:spAutoFit/>
          </a:bodyPr>
          <a:lstStyle/>
          <a:p>
            <a:r>
              <a:rPr lang="en-US" dirty="0"/>
              <a:t>Yes</a:t>
            </a:r>
            <a:endParaRPr lang="ru-RU" dirty="0"/>
          </a:p>
        </p:txBody>
      </p:sp>
      <p:sp>
        <p:nvSpPr>
          <p:cNvPr id="48" name="Diamond 47">
            <a:extLst>
              <a:ext uri="{FF2B5EF4-FFF2-40B4-BE49-F238E27FC236}">
                <a16:creationId xmlns:a16="http://schemas.microsoft.com/office/drawing/2014/main" id="{0EFA2B97-65E0-7C4A-B7D5-42980A3E3785}"/>
              </a:ext>
            </a:extLst>
          </p:cNvPr>
          <p:cNvSpPr/>
          <p:nvPr/>
        </p:nvSpPr>
        <p:spPr>
          <a:xfrm>
            <a:off x="943610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 </a:t>
            </a:r>
            <a:r>
              <a:rPr lang="en-US" u="sng" dirty="0">
                <a:solidFill>
                  <a:schemeClr val="tx1"/>
                </a:solidFill>
              </a:rPr>
              <a:t>retry</a:t>
            </a:r>
            <a:r>
              <a:rPr lang="en-US" dirty="0">
                <a:solidFill>
                  <a:schemeClr val="tx1"/>
                </a:solidFill>
              </a:rPr>
              <a:t>?</a:t>
            </a:r>
          </a:p>
          <a:p>
            <a:pPr algn="ctr"/>
            <a:r>
              <a:rPr lang="en-US" dirty="0">
                <a:solidFill>
                  <a:schemeClr val="tx1"/>
                </a:solidFill>
              </a:rPr>
              <a:t>(</a:t>
            </a:r>
            <a:r>
              <a:rPr lang="en-US" sz="1200" dirty="0">
                <a:solidFill>
                  <a:schemeClr val="tx1"/>
                </a:solidFill>
              </a:rPr>
              <a:t>default is False</a:t>
            </a:r>
            <a:r>
              <a:rPr lang="en-US" dirty="0">
                <a:solidFill>
                  <a:schemeClr val="tx1"/>
                </a:solidFill>
              </a:rPr>
              <a:t>)</a:t>
            </a:r>
            <a:endParaRPr lang="ru-RU" dirty="0">
              <a:solidFill>
                <a:schemeClr val="tx1"/>
              </a:solidFill>
            </a:endParaRPr>
          </a:p>
        </p:txBody>
      </p:sp>
      <p:cxnSp>
        <p:nvCxnSpPr>
          <p:cNvPr id="50" name="Straight Arrow Connector 49">
            <a:extLst>
              <a:ext uri="{FF2B5EF4-FFF2-40B4-BE49-F238E27FC236}">
                <a16:creationId xmlns:a16="http://schemas.microsoft.com/office/drawing/2014/main" id="{5D8ED082-DDE0-F44B-9B64-1C7CAF6F9C5A}"/>
              </a:ext>
            </a:extLst>
          </p:cNvPr>
          <p:cNvCxnSpPr>
            <a:stCxn id="40" idx="3"/>
            <a:endCxn id="48" idx="1"/>
          </p:cNvCxnSpPr>
          <p:nvPr/>
        </p:nvCxnSpPr>
        <p:spPr>
          <a:xfrm>
            <a:off x="8705850" y="3152130"/>
            <a:ext cx="730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D2185F-4CFE-BB4B-A0AD-83747AFAFC2B}"/>
              </a:ext>
            </a:extLst>
          </p:cNvPr>
          <p:cNvSpPr txBox="1"/>
          <p:nvPr/>
        </p:nvSpPr>
        <p:spPr>
          <a:xfrm>
            <a:off x="8893175" y="2862560"/>
            <a:ext cx="558800" cy="307777"/>
          </a:xfrm>
          <a:prstGeom prst="rect">
            <a:avLst/>
          </a:prstGeom>
          <a:noFill/>
        </p:spPr>
        <p:txBody>
          <a:bodyPr wrap="square" rtlCol="0">
            <a:spAutoFit/>
          </a:bodyPr>
          <a:lstStyle/>
          <a:p>
            <a:r>
              <a:rPr lang="en-US" dirty="0"/>
              <a:t>No</a:t>
            </a:r>
            <a:endParaRPr lang="ru-RU" dirty="0"/>
          </a:p>
        </p:txBody>
      </p:sp>
      <p:sp>
        <p:nvSpPr>
          <p:cNvPr id="52" name="TextBox 51">
            <a:extLst>
              <a:ext uri="{FF2B5EF4-FFF2-40B4-BE49-F238E27FC236}">
                <a16:creationId xmlns:a16="http://schemas.microsoft.com/office/drawing/2014/main" id="{4FB3C0B8-4AF9-2D4F-A44E-A868D7E1C0FC}"/>
              </a:ext>
            </a:extLst>
          </p:cNvPr>
          <p:cNvSpPr txBox="1"/>
          <p:nvPr/>
        </p:nvSpPr>
        <p:spPr>
          <a:xfrm>
            <a:off x="12255500" y="2834630"/>
            <a:ext cx="558800" cy="307777"/>
          </a:xfrm>
          <a:prstGeom prst="rect">
            <a:avLst/>
          </a:prstGeom>
          <a:noFill/>
        </p:spPr>
        <p:txBody>
          <a:bodyPr wrap="square" rtlCol="0">
            <a:spAutoFit/>
          </a:bodyPr>
          <a:lstStyle/>
          <a:p>
            <a:r>
              <a:rPr lang="en-US" dirty="0"/>
              <a:t>Yes</a:t>
            </a:r>
            <a:endParaRPr lang="ru-RU" dirty="0"/>
          </a:p>
        </p:txBody>
      </p:sp>
      <p:cxnSp>
        <p:nvCxnSpPr>
          <p:cNvPr id="55" name="Straight Arrow Connector 54">
            <a:extLst>
              <a:ext uri="{FF2B5EF4-FFF2-40B4-BE49-F238E27FC236}">
                <a16:creationId xmlns:a16="http://schemas.microsoft.com/office/drawing/2014/main" id="{42B184CF-4559-ED4F-AA97-38549A4EC790}"/>
              </a:ext>
            </a:extLst>
          </p:cNvPr>
          <p:cNvCxnSpPr>
            <a:cxnSpLocks/>
            <a:stCxn id="48" idx="3"/>
            <a:endCxn id="56" idx="1"/>
          </p:cNvCxnSpPr>
          <p:nvPr/>
        </p:nvCxnSpPr>
        <p:spPr>
          <a:xfrm>
            <a:off x="12217400" y="3152130"/>
            <a:ext cx="647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68BE66BC-78AE-5D4D-9BFD-71031B0F1858}"/>
              </a:ext>
            </a:extLst>
          </p:cNvPr>
          <p:cNvSpPr/>
          <p:nvPr/>
        </p:nvSpPr>
        <p:spPr>
          <a:xfrm>
            <a:off x="128651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 for </a:t>
            </a:r>
            <a:r>
              <a:rPr lang="en-US" i="1" dirty="0" err="1">
                <a:solidFill>
                  <a:schemeClr val="tx1"/>
                </a:solidFill>
              </a:rPr>
              <a:t>reconnectDelay</a:t>
            </a:r>
            <a:endParaRPr lang="ru-RU" dirty="0">
              <a:solidFill>
                <a:schemeClr val="tx1"/>
              </a:solidFill>
            </a:endParaRPr>
          </a:p>
        </p:txBody>
      </p:sp>
      <p:cxnSp>
        <p:nvCxnSpPr>
          <p:cNvPr id="61" name="Elbow Connector 60">
            <a:extLst>
              <a:ext uri="{FF2B5EF4-FFF2-40B4-BE49-F238E27FC236}">
                <a16:creationId xmlns:a16="http://schemas.microsoft.com/office/drawing/2014/main" id="{FBCE0005-D9AC-1D43-BD96-BDBD93D03009}"/>
              </a:ext>
            </a:extLst>
          </p:cNvPr>
          <p:cNvCxnSpPr>
            <a:stCxn id="56" idx="0"/>
            <a:endCxn id="37" idx="3"/>
          </p:cNvCxnSpPr>
          <p:nvPr/>
        </p:nvCxnSpPr>
        <p:spPr>
          <a:xfrm rot="16200000" flipV="1">
            <a:off x="10497815" y="-523255"/>
            <a:ext cx="1115070" cy="55499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894874-B3A3-0B4B-B5DA-FBF49083D287}"/>
              </a:ext>
            </a:extLst>
          </p:cNvPr>
          <p:cNvCxnSpPr>
            <a:cxnSpLocks/>
            <a:stCxn id="48" idx="2"/>
            <a:endCxn id="65" idx="0"/>
          </p:cNvCxnSpPr>
          <p:nvPr/>
        </p:nvCxnSpPr>
        <p:spPr>
          <a:xfrm>
            <a:off x="10826750" y="3695700"/>
            <a:ext cx="0" cy="1405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3A85C100-5048-3348-95AD-1040DFF70878}"/>
              </a:ext>
            </a:extLst>
          </p:cNvPr>
          <p:cNvSpPr/>
          <p:nvPr/>
        </p:nvSpPr>
        <p:spPr>
          <a:xfrm>
            <a:off x="9861550" y="5101306"/>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 become Coordinator.</a:t>
            </a:r>
            <a:endParaRPr lang="ru-RU" dirty="0">
              <a:solidFill>
                <a:schemeClr val="tx1"/>
              </a:solidFill>
            </a:endParaRPr>
          </a:p>
        </p:txBody>
      </p:sp>
      <p:sp>
        <p:nvSpPr>
          <p:cNvPr id="67" name="Diamond 66">
            <a:extLst>
              <a:ext uri="{FF2B5EF4-FFF2-40B4-BE49-F238E27FC236}">
                <a16:creationId xmlns:a16="http://schemas.microsoft.com/office/drawing/2014/main" id="{3D105F0B-BF2C-9D40-A3FD-28383263E360}"/>
              </a:ext>
            </a:extLst>
          </p:cNvPr>
          <p:cNvSpPr/>
          <p:nvPr/>
        </p:nvSpPr>
        <p:spPr>
          <a:xfrm>
            <a:off x="3054350" y="4985940"/>
            <a:ext cx="2355850" cy="91653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Response</a:t>
            </a:r>
            <a:endParaRPr lang="ru-RU" dirty="0">
              <a:solidFill>
                <a:schemeClr val="tx1"/>
              </a:solidFill>
            </a:endParaRPr>
          </a:p>
        </p:txBody>
      </p:sp>
      <p:cxnSp>
        <p:nvCxnSpPr>
          <p:cNvPr id="68" name="Straight Arrow Connector 67">
            <a:extLst>
              <a:ext uri="{FF2B5EF4-FFF2-40B4-BE49-F238E27FC236}">
                <a16:creationId xmlns:a16="http://schemas.microsoft.com/office/drawing/2014/main" id="{00B04DA1-54F7-A04D-90A2-6A51342BECE9}"/>
              </a:ext>
            </a:extLst>
          </p:cNvPr>
          <p:cNvCxnSpPr>
            <a:cxnSpLocks/>
            <a:stCxn id="44" idx="2"/>
            <a:endCxn id="67" idx="0"/>
          </p:cNvCxnSpPr>
          <p:nvPr/>
        </p:nvCxnSpPr>
        <p:spPr>
          <a:xfrm flipH="1">
            <a:off x="4232275" y="4612630"/>
            <a:ext cx="9525" cy="37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0B8BED4-4033-0149-BE26-AAAA90869D1A}"/>
              </a:ext>
            </a:extLst>
          </p:cNvPr>
          <p:cNvSpPr txBox="1"/>
          <p:nvPr/>
        </p:nvSpPr>
        <p:spPr>
          <a:xfrm>
            <a:off x="1803399" y="5113317"/>
            <a:ext cx="1193799" cy="307777"/>
          </a:xfrm>
          <a:prstGeom prst="rect">
            <a:avLst/>
          </a:prstGeom>
          <a:noFill/>
        </p:spPr>
        <p:txBody>
          <a:bodyPr wrap="square" rtlCol="0">
            <a:spAutoFit/>
          </a:bodyPr>
          <a:lstStyle/>
          <a:p>
            <a:r>
              <a:rPr lang="en-US" dirty="0"/>
              <a:t>No response</a:t>
            </a:r>
            <a:endParaRPr lang="ru-RU" dirty="0"/>
          </a:p>
        </p:txBody>
      </p:sp>
      <p:sp>
        <p:nvSpPr>
          <p:cNvPr id="74" name="Rounded Rectangle 73">
            <a:extLst>
              <a:ext uri="{FF2B5EF4-FFF2-40B4-BE49-F238E27FC236}">
                <a16:creationId xmlns:a16="http://schemas.microsoft.com/office/drawing/2014/main" id="{2EDA0848-9AAA-D94C-A1CF-8F94534538A0}"/>
              </a:ext>
            </a:extLst>
          </p:cNvPr>
          <p:cNvSpPr/>
          <p:nvPr/>
        </p:nvSpPr>
        <p:spPr>
          <a:xfrm>
            <a:off x="7239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Mark</a:t>
            </a:r>
            <a:r>
              <a:rPr lang="en-US" dirty="0">
                <a:solidFill>
                  <a:schemeClr val="tx1"/>
                </a:solidFill>
              </a:rPr>
              <a:t> current IP as </a:t>
            </a:r>
            <a:r>
              <a:rPr lang="en-US" u="sng" dirty="0">
                <a:solidFill>
                  <a:schemeClr val="tx1"/>
                </a:solidFill>
              </a:rPr>
              <a:t>not responded</a:t>
            </a:r>
            <a:endParaRPr lang="ru-RU" dirty="0">
              <a:solidFill>
                <a:schemeClr val="tx1"/>
              </a:solidFill>
            </a:endParaRPr>
          </a:p>
        </p:txBody>
      </p:sp>
      <p:cxnSp>
        <p:nvCxnSpPr>
          <p:cNvPr id="75" name="Elbow Connector 74">
            <a:extLst>
              <a:ext uri="{FF2B5EF4-FFF2-40B4-BE49-F238E27FC236}">
                <a16:creationId xmlns:a16="http://schemas.microsoft.com/office/drawing/2014/main" id="{D7E5F526-5A55-5B49-9F2D-D22A651612CF}"/>
              </a:ext>
            </a:extLst>
          </p:cNvPr>
          <p:cNvCxnSpPr>
            <a:cxnSpLocks/>
            <a:stCxn id="74" idx="0"/>
          </p:cNvCxnSpPr>
          <p:nvPr/>
        </p:nvCxnSpPr>
        <p:spPr>
          <a:xfrm rot="5400000" flipH="1" flipV="1">
            <a:off x="4259585" y="-246385"/>
            <a:ext cx="485130" cy="56261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4D8D705B-1AC5-7E48-9B5D-BBC367112837}"/>
              </a:ext>
            </a:extLst>
          </p:cNvPr>
          <p:cNvCxnSpPr>
            <a:cxnSpLocks/>
            <a:stCxn id="67" idx="1"/>
            <a:endCxn id="74" idx="2"/>
          </p:cNvCxnSpPr>
          <p:nvPr/>
        </p:nvCxnSpPr>
        <p:spPr>
          <a:xfrm rot="10800000">
            <a:off x="1689100" y="3495030"/>
            <a:ext cx="1365250" cy="194917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82">
            <a:extLst>
              <a:ext uri="{FF2B5EF4-FFF2-40B4-BE49-F238E27FC236}">
                <a16:creationId xmlns:a16="http://schemas.microsoft.com/office/drawing/2014/main" id="{605422E1-5431-B24F-A5D6-1C7C71727956}"/>
              </a:ext>
            </a:extLst>
          </p:cNvPr>
          <p:cNvSpPr/>
          <p:nvPr/>
        </p:nvSpPr>
        <p:spPr>
          <a:xfrm>
            <a:off x="3282950" y="2824434"/>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next IP</a:t>
            </a:r>
            <a:endParaRPr lang="ru-RU" dirty="0">
              <a:solidFill>
                <a:schemeClr val="tx1"/>
              </a:solidFill>
            </a:endParaRPr>
          </a:p>
        </p:txBody>
      </p:sp>
      <p:cxnSp>
        <p:nvCxnSpPr>
          <p:cNvPr id="86" name="Straight Arrow Connector 85">
            <a:extLst>
              <a:ext uri="{FF2B5EF4-FFF2-40B4-BE49-F238E27FC236}">
                <a16:creationId xmlns:a16="http://schemas.microsoft.com/office/drawing/2014/main" id="{688C7808-2DE6-A343-B194-3D85D71B19F9}"/>
              </a:ext>
            </a:extLst>
          </p:cNvPr>
          <p:cNvCxnSpPr>
            <a:cxnSpLocks/>
            <a:stCxn id="83" idx="2"/>
            <a:endCxn id="44" idx="0"/>
          </p:cNvCxnSpPr>
          <p:nvPr/>
        </p:nvCxnSpPr>
        <p:spPr>
          <a:xfrm flipH="1">
            <a:off x="4241800" y="3510234"/>
            <a:ext cx="6350" cy="41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6C8CBE2-BCFF-434D-9FE8-CD59F8EDB232}"/>
              </a:ext>
            </a:extLst>
          </p:cNvPr>
          <p:cNvCxnSpPr>
            <a:cxnSpLocks/>
            <a:stCxn id="67" idx="3"/>
            <a:endCxn id="98" idx="1"/>
          </p:cNvCxnSpPr>
          <p:nvPr/>
        </p:nvCxnSpPr>
        <p:spPr>
          <a:xfrm>
            <a:off x="5410200" y="5444206"/>
            <a:ext cx="1670050" cy="2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ounded Rectangle 97">
            <a:extLst>
              <a:ext uri="{FF2B5EF4-FFF2-40B4-BE49-F238E27FC236}">
                <a16:creationId xmlns:a16="http://schemas.microsoft.com/office/drawing/2014/main" id="{BAA3DF74-B587-F84F-9D1E-6B78064D43FB}"/>
              </a:ext>
            </a:extLst>
          </p:cNvPr>
          <p:cNvSpPr/>
          <p:nvPr/>
        </p:nvSpPr>
        <p:spPr>
          <a:xfrm>
            <a:off x="7080250" y="5103594"/>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Join the cluster.</a:t>
            </a:r>
            <a:endParaRPr lang="ru-RU" dirty="0">
              <a:solidFill>
                <a:schemeClr val="tx1"/>
              </a:solidFill>
            </a:endParaRPr>
          </a:p>
        </p:txBody>
      </p:sp>
      <p:sp>
        <p:nvSpPr>
          <p:cNvPr id="102" name="TextBox 101">
            <a:extLst>
              <a:ext uri="{FF2B5EF4-FFF2-40B4-BE49-F238E27FC236}">
                <a16:creationId xmlns:a16="http://schemas.microsoft.com/office/drawing/2014/main" id="{42CD4A67-AEBA-164E-8FBC-F5A4115251F5}"/>
              </a:ext>
            </a:extLst>
          </p:cNvPr>
          <p:cNvSpPr txBox="1"/>
          <p:nvPr/>
        </p:nvSpPr>
        <p:spPr>
          <a:xfrm>
            <a:off x="5880098" y="5124202"/>
            <a:ext cx="590550" cy="307777"/>
          </a:xfrm>
          <a:prstGeom prst="rect">
            <a:avLst/>
          </a:prstGeom>
          <a:noFill/>
        </p:spPr>
        <p:txBody>
          <a:bodyPr wrap="square" rtlCol="0">
            <a:spAutoFit/>
          </a:bodyPr>
          <a:lstStyle/>
          <a:p>
            <a:r>
              <a:rPr lang="en-US" u="sng" dirty="0"/>
              <a:t>OK</a:t>
            </a:r>
            <a:endParaRPr lang="ru-RU" u="sng" dirty="0"/>
          </a:p>
        </p:txBody>
      </p:sp>
      <p:cxnSp>
        <p:nvCxnSpPr>
          <p:cNvPr id="103" name="Straight Arrow Connector 102">
            <a:extLst>
              <a:ext uri="{FF2B5EF4-FFF2-40B4-BE49-F238E27FC236}">
                <a16:creationId xmlns:a16="http://schemas.microsoft.com/office/drawing/2014/main" id="{12050DAB-9A48-DB44-BF64-2B93D56B0DA7}"/>
              </a:ext>
            </a:extLst>
          </p:cNvPr>
          <p:cNvCxnSpPr>
            <a:cxnSpLocks/>
            <a:stCxn id="106" idx="2"/>
            <a:endCxn id="107" idx="0"/>
          </p:cNvCxnSpPr>
          <p:nvPr/>
        </p:nvCxnSpPr>
        <p:spPr>
          <a:xfrm>
            <a:off x="2289175" y="7139023"/>
            <a:ext cx="7143" cy="366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a:extLst>
              <a:ext uri="{FF2B5EF4-FFF2-40B4-BE49-F238E27FC236}">
                <a16:creationId xmlns:a16="http://schemas.microsoft.com/office/drawing/2014/main" id="{E30B9E56-3AA1-BD41-B87C-62106F2E2FFC}"/>
              </a:ext>
            </a:extLst>
          </p:cNvPr>
          <p:cNvSpPr/>
          <p:nvPr/>
        </p:nvSpPr>
        <p:spPr>
          <a:xfrm>
            <a:off x="1511299" y="6453223"/>
            <a:ext cx="1555751"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 </a:t>
            </a:r>
            <a:r>
              <a:rPr lang="en-US" u="sng" dirty="0">
                <a:solidFill>
                  <a:schemeClr val="tx1"/>
                </a:solidFill>
              </a:rPr>
              <a:t>retry</a:t>
            </a:r>
            <a:r>
              <a:rPr lang="en-US" dirty="0">
                <a:solidFill>
                  <a:schemeClr val="tx1"/>
                </a:solidFill>
              </a:rPr>
              <a:t> = true</a:t>
            </a:r>
            <a:endParaRPr lang="ru-RU" dirty="0">
              <a:solidFill>
                <a:schemeClr val="tx1"/>
              </a:solidFill>
            </a:endParaRPr>
          </a:p>
        </p:txBody>
      </p:sp>
      <p:sp>
        <p:nvSpPr>
          <p:cNvPr id="107" name="Rounded Rectangle 106">
            <a:extLst>
              <a:ext uri="{FF2B5EF4-FFF2-40B4-BE49-F238E27FC236}">
                <a16:creationId xmlns:a16="http://schemas.microsoft.com/office/drawing/2014/main" id="{A078472F-3AC4-0D43-A04F-48F58EB0BA2F}"/>
              </a:ext>
            </a:extLst>
          </p:cNvPr>
          <p:cNvSpPr/>
          <p:nvPr/>
        </p:nvSpPr>
        <p:spPr>
          <a:xfrm>
            <a:off x="1419224" y="7505624"/>
            <a:ext cx="1754187" cy="8011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Unmark</a:t>
            </a:r>
            <a:r>
              <a:rPr lang="en-US" dirty="0">
                <a:solidFill>
                  <a:schemeClr val="tx1"/>
                </a:solidFill>
              </a:rPr>
              <a:t> current IP as </a:t>
            </a:r>
            <a:r>
              <a:rPr lang="en-US" u="sng" dirty="0">
                <a:solidFill>
                  <a:schemeClr val="tx1"/>
                </a:solidFill>
              </a:rPr>
              <a:t>not responded</a:t>
            </a:r>
            <a:endParaRPr lang="ru-RU" u="sng" dirty="0">
              <a:solidFill>
                <a:schemeClr val="tx1"/>
              </a:solidFill>
            </a:endParaRPr>
          </a:p>
        </p:txBody>
      </p:sp>
      <p:cxnSp>
        <p:nvCxnSpPr>
          <p:cNvPr id="110" name="Straight Arrow Connector 109">
            <a:extLst>
              <a:ext uri="{FF2B5EF4-FFF2-40B4-BE49-F238E27FC236}">
                <a16:creationId xmlns:a16="http://schemas.microsoft.com/office/drawing/2014/main" id="{CEEFC4AF-0862-CF40-8947-71A9FAF2C90F}"/>
              </a:ext>
            </a:extLst>
          </p:cNvPr>
          <p:cNvCxnSpPr>
            <a:cxnSpLocks/>
            <a:endCxn id="106" idx="0"/>
          </p:cNvCxnSpPr>
          <p:nvPr/>
        </p:nvCxnSpPr>
        <p:spPr>
          <a:xfrm flipH="1">
            <a:off x="2289175" y="5686944"/>
            <a:ext cx="1356519" cy="766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94BEF2C-0978-0F46-BE2D-34404E24514D}"/>
              </a:ext>
            </a:extLst>
          </p:cNvPr>
          <p:cNvCxnSpPr>
            <a:cxnSpLocks/>
          </p:cNvCxnSpPr>
          <p:nvPr/>
        </p:nvCxnSpPr>
        <p:spPr>
          <a:xfrm>
            <a:off x="349251" y="2322810"/>
            <a:ext cx="13398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a:extLst>
              <a:ext uri="{FF2B5EF4-FFF2-40B4-BE49-F238E27FC236}">
                <a16:creationId xmlns:a16="http://schemas.microsoft.com/office/drawing/2014/main" id="{1E740B12-9889-5E4B-B2E4-25341D4095CC}"/>
              </a:ext>
            </a:extLst>
          </p:cNvPr>
          <p:cNvCxnSpPr>
            <a:cxnSpLocks/>
            <a:stCxn id="107" idx="1"/>
          </p:cNvCxnSpPr>
          <p:nvPr/>
        </p:nvCxnSpPr>
        <p:spPr>
          <a:xfrm rot="10800000">
            <a:off x="344490" y="2321521"/>
            <a:ext cx="1074735" cy="55846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3259D704-FEDB-974C-B134-4738EB0A539B}"/>
              </a:ext>
            </a:extLst>
          </p:cNvPr>
          <p:cNvSpPr txBox="1"/>
          <p:nvPr/>
        </p:nvSpPr>
        <p:spPr>
          <a:xfrm>
            <a:off x="1849438" y="5722482"/>
            <a:ext cx="1323975" cy="523220"/>
          </a:xfrm>
          <a:prstGeom prst="rect">
            <a:avLst/>
          </a:prstGeom>
          <a:noFill/>
        </p:spPr>
        <p:txBody>
          <a:bodyPr wrap="square" rtlCol="0">
            <a:spAutoFit/>
          </a:bodyPr>
          <a:lstStyle/>
          <a:p>
            <a:pPr algn="ctr"/>
            <a:r>
              <a:rPr lang="en-US" dirty="0"/>
              <a:t>Lesser priority (</a:t>
            </a:r>
            <a:r>
              <a:rPr lang="en-US" u="sng" dirty="0"/>
              <a:t>WAIT</a:t>
            </a:r>
            <a:r>
              <a:rPr lang="en-US" dirty="0"/>
              <a:t>)</a:t>
            </a:r>
            <a:endParaRPr lang="ru-RU" dirty="0"/>
          </a:p>
        </p:txBody>
      </p:sp>
      <p:sp>
        <p:nvSpPr>
          <p:cNvPr id="159" name="TextBox 158">
            <a:extLst>
              <a:ext uri="{FF2B5EF4-FFF2-40B4-BE49-F238E27FC236}">
                <a16:creationId xmlns:a16="http://schemas.microsoft.com/office/drawing/2014/main" id="{C7DA2F50-5245-6841-AEED-0ED147DC69EA}"/>
              </a:ext>
            </a:extLst>
          </p:cNvPr>
          <p:cNvSpPr txBox="1"/>
          <p:nvPr/>
        </p:nvSpPr>
        <p:spPr>
          <a:xfrm>
            <a:off x="4991894" y="5596374"/>
            <a:ext cx="1801811" cy="523220"/>
          </a:xfrm>
          <a:prstGeom prst="rect">
            <a:avLst/>
          </a:prstGeom>
          <a:noFill/>
        </p:spPr>
        <p:txBody>
          <a:bodyPr wrap="square" rtlCol="0">
            <a:spAutoFit/>
          </a:bodyPr>
          <a:lstStyle/>
          <a:p>
            <a:pPr algn="ctr"/>
            <a:r>
              <a:rPr lang="en-US" dirty="0"/>
              <a:t>Higher priority (</a:t>
            </a:r>
            <a:r>
              <a:rPr lang="en-US" u="sng" dirty="0"/>
              <a:t>CONTINUE_JOIN</a:t>
            </a:r>
            <a:r>
              <a:rPr lang="en-US" dirty="0"/>
              <a:t>)</a:t>
            </a:r>
            <a:endParaRPr lang="ru-RU" dirty="0"/>
          </a:p>
        </p:txBody>
      </p:sp>
      <p:sp>
        <p:nvSpPr>
          <p:cNvPr id="166" name="Diamond 165">
            <a:extLst>
              <a:ext uri="{FF2B5EF4-FFF2-40B4-BE49-F238E27FC236}">
                <a16:creationId xmlns:a16="http://schemas.microsoft.com/office/drawing/2014/main" id="{511BD759-D8BC-4842-8D0A-EB733925C127}"/>
              </a:ext>
            </a:extLst>
          </p:cNvPr>
          <p:cNvSpPr/>
          <p:nvPr/>
        </p:nvSpPr>
        <p:spPr>
          <a:xfrm>
            <a:off x="4128294" y="6281184"/>
            <a:ext cx="2355850" cy="103334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Was </a:t>
            </a:r>
            <a:r>
              <a:rPr lang="en-US" i="1" dirty="0" err="1">
                <a:solidFill>
                  <a:schemeClr val="tx1"/>
                </a:solidFill>
              </a:rPr>
              <a:t>JoinRequest</a:t>
            </a:r>
            <a:r>
              <a:rPr lang="en-US" dirty="0">
                <a:solidFill>
                  <a:schemeClr val="tx1"/>
                </a:solidFill>
              </a:rPr>
              <a:t> from this IP?</a:t>
            </a:r>
            <a:endParaRPr lang="ru-RU" dirty="0">
              <a:solidFill>
                <a:schemeClr val="tx1"/>
              </a:solidFill>
            </a:endParaRPr>
          </a:p>
        </p:txBody>
      </p:sp>
      <p:cxnSp>
        <p:nvCxnSpPr>
          <p:cNvPr id="167" name="Straight Arrow Connector 166">
            <a:extLst>
              <a:ext uri="{FF2B5EF4-FFF2-40B4-BE49-F238E27FC236}">
                <a16:creationId xmlns:a16="http://schemas.microsoft.com/office/drawing/2014/main" id="{8C595FB1-484E-4F4E-98A3-FC784C6A23B9}"/>
              </a:ext>
            </a:extLst>
          </p:cNvPr>
          <p:cNvCxnSpPr>
            <a:cxnSpLocks/>
            <a:stCxn id="166" idx="1"/>
            <a:endCxn id="106" idx="3"/>
          </p:cNvCxnSpPr>
          <p:nvPr/>
        </p:nvCxnSpPr>
        <p:spPr>
          <a:xfrm flipH="1" flipV="1">
            <a:off x="3067050" y="6796123"/>
            <a:ext cx="1061244" cy="1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C5D8FE5-FF71-0641-9EDD-6218D4500B02}"/>
              </a:ext>
            </a:extLst>
          </p:cNvPr>
          <p:cNvSpPr txBox="1"/>
          <p:nvPr/>
        </p:nvSpPr>
        <p:spPr>
          <a:xfrm>
            <a:off x="3953273" y="7629982"/>
            <a:ext cx="590550" cy="307777"/>
          </a:xfrm>
          <a:prstGeom prst="rect">
            <a:avLst/>
          </a:prstGeom>
          <a:noFill/>
        </p:spPr>
        <p:txBody>
          <a:bodyPr wrap="square" rtlCol="0">
            <a:spAutoFit/>
          </a:bodyPr>
          <a:lstStyle/>
          <a:p>
            <a:r>
              <a:rPr lang="en-US" dirty="0"/>
              <a:t>Yes</a:t>
            </a:r>
            <a:endParaRPr lang="ru-RU" dirty="0"/>
          </a:p>
        </p:txBody>
      </p:sp>
      <p:cxnSp>
        <p:nvCxnSpPr>
          <p:cNvPr id="172" name="Straight Arrow Connector 171">
            <a:extLst>
              <a:ext uri="{FF2B5EF4-FFF2-40B4-BE49-F238E27FC236}">
                <a16:creationId xmlns:a16="http://schemas.microsoft.com/office/drawing/2014/main" id="{BA39405C-E6D2-A045-9782-57303DAE2FD5}"/>
              </a:ext>
            </a:extLst>
          </p:cNvPr>
          <p:cNvCxnSpPr>
            <a:cxnSpLocks/>
            <a:endCxn id="166" idx="0"/>
          </p:cNvCxnSpPr>
          <p:nvPr/>
        </p:nvCxnSpPr>
        <p:spPr>
          <a:xfrm>
            <a:off x="4729163" y="5686944"/>
            <a:ext cx="577056" cy="594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Elbow Connector 176">
            <a:extLst>
              <a:ext uri="{FF2B5EF4-FFF2-40B4-BE49-F238E27FC236}">
                <a16:creationId xmlns:a16="http://schemas.microsoft.com/office/drawing/2014/main" id="{7B0A3378-76DF-0640-B466-15A0CD47978A}"/>
              </a:ext>
            </a:extLst>
          </p:cNvPr>
          <p:cNvCxnSpPr>
            <a:stCxn id="166" idx="2"/>
            <a:endCxn id="107" idx="3"/>
          </p:cNvCxnSpPr>
          <p:nvPr/>
        </p:nvCxnSpPr>
        <p:spPr>
          <a:xfrm rot="5400000">
            <a:off x="3943977" y="6543965"/>
            <a:ext cx="591676" cy="21328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655AE7F8-A8FC-B74B-A8ED-48F5578ECC86}"/>
              </a:ext>
            </a:extLst>
          </p:cNvPr>
          <p:cNvSpPr txBox="1"/>
          <p:nvPr/>
        </p:nvSpPr>
        <p:spPr>
          <a:xfrm>
            <a:off x="3484563" y="6537414"/>
            <a:ext cx="590550" cy="307777"/>
          </a:xfrm>
          <a:prstGeom prst="rect">
            <a:avLst/>
          </a:prstGeom>
          <a:noFill/>
        </p:spPr>
        <p:txBody>
          <a:bodyPr wrap="square" rtlCol="0">
            <a:spAutoFit/>
          </a:bodyPr>
          <a:lstStyle/>
          <a:p>
            <a:r>
              <a:rPr lang="en-US" dirty="0"/>
              <a:t>No</a:t>
            </a:r>
            <a:endParaRPr lang="ru-RU" dirty="0"/>
          </a:p>
        </p:txBody>
      </p:sp>
      <p:sp>
        <p:nvSpPr>
          <p:cNvPr id="182" name="Slide Number Placeholder 181">
            <a:extLst>
              <a:ext uri="{FF2B5EF4-FFF2-40B4-BE49-F238E27FC236}">
                <a16:creationId xmlns:a16="http://schemas.microsoft.com/office/drawing/2014/main" id="{E6FA221D-7FDC-9E45-9103-DE004FD7FC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7657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#4: Major steps as table.</a:t>
            </a:r>
            <a:endParaRPr sz="2400" b="1" dirty="0"/>
          </a:p>
        </p:txBody>
      </p:sp>
      <p:sp>
        <p:nvSpPr>
          <p:cNvPr id="145" name="Google Shape;145;p18"/>
          <p:cNvSpPr/>
          <p:nvPr/>
        </p:nvSpPr>
        <p:spPr>
          <a:xfrm>
            <a:off x="1597647"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#2</a:t>
            </a:r>
            <a:endParaRPr/>
          </a:p>
        </p:txBody>
      </p:sp>
      <p:sp>
        <p:nvSpPr>
          <p:cNvPr id="146" name="Google Shape;146;p18"/>
          <p:cNvSpPr/>
          <p:nvPr/>
        </p:nvSpPr>
        <p:spPr>
          <a:xfrm>
            <a:off x="2648856"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#3</a:t>
            </a:r>
            <a:endParaRPr/>
          </a:p>
        </p:txBody>
      </p:sp>
      <p:sp>
        <p:nvSpPr>
          <p:cNvPr id="147" name="Google Shape;147;p18"/>
          <p:cNvSpPr/>
          <p:nvPr/>
        </p:nvSpPr>
        <p:spPr>
          <a:xfrm>
            <a:off x="3700064"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#1</a:t>
            </a:r>
            <a:endParaRPr/>
          </a:p>
        </p:txBody>
      </p:sp>
      <p:sp>
        <p:nvSpPr>
          <p:cNvPr id="148" name="Google Shape;148;p18"/>
          <p:cNvSpPr/>
          <p:nvPr/>
        </p:nvSpPr>
        <p:spPr>
          <a:xfrm>
            <a:off x="4751273"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a:t>
            </a:r>
            <a:endParaRPr/>
          </a:p>
        </p:txBody>
      </p:sp>
      <p:sp>
        <p:nvSpPr>
          <p:cNvPr id="149" name="Google Shape;149;p18"/>
          <p:cNvSpPr/>
          <p:nvPr/>
        </p:nvSpPr>
        <p:spPr>
          <a:xfrm>
            <a:off x="5802481"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#N</a:t>
            </a:r>
            <a:endParaRPr/>
          </a:p>
        </p:txBody>
      </p:sp>
      <p:cxnSp>
        <p:nvCxnSpPr>
          <p:cNvPr id="150" name="Google Shape;150;p18"/>
          <p:cNvCxnSpPr>
            <a:stCxn id="151" idx="6"/>
            <a:endCxn id="145" idx="2"/>
          </p:cNvCxnSpPr>
          <p:nvPr/>
        </p:nvCxnSpPr>
        <p:spPr>
          <a:xfrm flipV="1">
            <a:off x="1212036" y="2710765"/>
            <a:ext cx="911361" cy="762405"/>
          </a:xfrm>
          <a:prstGeom prst="straightConnector1">
            <a:avLst/>
          </a:prstGeom>
          <a:noFill/>
          <a:ln w="9525" cap="flat" cmpd="sng">
            <a:solidFill>
              <a:srgbClr val="000000"/>
            </a:solidFill>
            <a:prstDash val="solid"/>
            <a:round/>
            <a:headEnd type="none" w="med" len="med"/>
            <a:tailEnd type="triangle" w="med" len="med"/>
          </a:ln>
        </p:spPr>
      </p:cxnSp>
      <p:cxnSp>
        <p:nvCxnSpPr>
          <p:cNvPr id="152" name="Google Shape;152;p18"/>
          <p:cNvCxnSpPr>
            <a:stCxn id="151" idx="6"/>
            <a:endCxn id="146" idx="2"/>
          </p:cNvCxnSpPr>
          <p:nvPr/>
        </p:nvCxnSpPr>
        <p:spPr>
          <a:xfrm flipV="1">
            <a:off x="1212036" y="2710765"/>
            <a:ext cx="1962570" cy="762405"/>
          </a:xfrm>
          <a:prstGeom prst="straightConnector1">
            <a:avLst/>
          </a:prstGeom>
          <a:noFill/>
          <a:ln w="9525" cap="flat" cmpd="sng">
            <a:solidFill>
              <a:srgbClr val="000000"/>
            </a:solidFill>
            <a:prstDash val="solid"/>
            <a:round/>
            <a:headEnd type="none" w="med" len="med"/>
            <a:tailEnd type="triangle" w="med" len="med"/>
          </a:ln>
        </p:spPr>
      </p:cxnSp>
      <p:cxnSp>
        <p:nvCxnSpPr>
          <p:cNvPr id="153" name="Google Shape;153;p18"/>
          <p:cNvCxnSpPr>
            <a:stCxn id="151" idx="6"/>
            <a:endCxn id="149" idx="2"/>
          </p:cNvCxnSpPr>
          <p:nvPr/>
        </p:nvCxnSpPr>
        <p:spPr>
          <a:xfrm flipV="1">
            <a:off x="1212036" y="2710765"/>
            <a:ext cx="5116195" cy="762405"/>
          </a:xfrm>
          <a:prstGeom prst="straightConnector1">
            <a:avLst/>
          </a:prstGeom>
          <a:noFill/>
          <a:ln w="9525" cap="flat" cmpd="sng">
            <a:solidFill>
              <a:srgbClr val="000000"/>
            </a:solidFill>
            <a:prstDash val="solid"/>
            <a:round/>
            <a:headEnd type="none" w="med" len="med"/>
            <a:tailEnd type="triangle" w="med" len="med"/>
          </a:ln>
        </p:spPr>
      </p:cxnSp>
      <p:sp>
        <p:nvSpPr>
          <p:cNvPr id="151" name="Google Shape;151;p18"/>
          <p:cNvSpPr/>
          <p:nvPr/>
        </p:nvSpPr>
        <p:spPr>
          <a:xfrm>
            <a:off x="456936" y="3103870"/>
            <a:ext cx="755100" cy="73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54" name="Google Shape;154;p18"/>
          <p:cNvSpPr txBox="1"/>
          <p:nvPr/>
        </p:nvSpPr>
        <p:spPr>
          <a:xfrm>
            <a:off x="545591" y="1479300"/>
            <a:ext cx="7455409" cy="649815"/>
          </a:xfrm>
          <a:prstGeom prst="rect">
            <a:avLst/>
          </a:prstGeom>
          <a:noFill/>
          <a:ln>
            <a:noFill/>
          </a:ln>
        </p:spPr>
        <p:txBody>
          <a:bodyPr spcFirstLastPara="1" wrap="square" lIns="163650" tIns="163650" rIns="163650" bIns="163650" anchor="t" anchorCtr="0">
            <a:noAutofit/>
          </a:bodyPr>
          <a:lstStyle/>
          <a:p>
            <a:pPr lvl="0"/>
            <a:r>
              <a:rPr lang="en" sz="1600" dirty="0"/>
              <a:t>1.	</a:t>
            </a:r>
            <a:r>
              <a:rPr lang="en-US" sz="1600" dirty="0"/>
              <a:t>Shuffles</a:t>
            </a:r>
            <a:r>
              <a:rPr lang="en" sz="1600" dirty="0"/>
              <a:t> the peers addresses and sequentially sends</a:t>
            </a:r>
            <a:r>
              <a:rPr lang="en" sz="1600" i="1" dirty="0"/>
              <a:t> </a:t>
            </a:r>
            <a:r>
              <a:rPr lang="en" sz="1600" i="1" dirty="0" err="1"/>
              <a:t>JoinRequest</a:t>
            </a:r>
            <a:r>
              <a:rPr lang="en" sz="1600" dirty="0"/>
              <a:t>.</a:t>
            </a:r>
            <a:endParaRPr sz="1600" dirty="0"/>
          </a:p>
        </p:txBody>
      </p:sp>
      <p:grpSp>
        <p:nvGrpSpPr>
          <p:cNvPr id="155" name="Google Shape;155;p18"/>
          <p:cNvGrpSpPr/>
          <p:nvPr/>
        </p:nvGrpSpPr>
        <p:grpSpPr>
          <a:xfrm>
            <a:off x="115750" y="638073"/>
            <a:ext cx="4635523" cy="639300"/>
            <a:chOff x="115750" y="638073"/>
            <a:chExt cx="4635523" cy="639300"/>
          </a:xfrm>
        </p:grpSpPr>
        <p:sp>
          <p:nvSpPr>
            <p:cNvPr id="156" name="Google Shape;156;p18"/>
            <p:cNvSpPr/>
            <p:nvPr/>
          </p:nvSpPr>
          <p:spPr>
            <a:xfrm>
              <a:off x="2938975" y="638073"/>
              <a:ext cx="624600" cy="639300"/>
            </a:xfrm>
            <a:prstGeom prst="arc">
              <a:avLst>
                <a:gd name="adj1" fmla="val 10865009"/>
                <a:gd name="adj2" fmla="val 8340387"/>
              </a:avLst>
            </a:prstGeom>
            <a:noFill/>
            <a:ln w="9525"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57" name="Google Shape;157;p18"/>
            <p:cNvSpPr txBox="1"/>
            <p:nvPr/>
          </p:nvSpPr>
          <p:spPr>
            <a:xfrm>
              <a:off x="115750" y="688175"/>
              <a:ext cx="4635523" cy="539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Each node repeats</a:t>
              </a:r>
              <a:r>
                <a:rPr lang="en" dirty="0"/>
                <a:t> ‘</a:t>
              </a:r>
              <a:r>
                <a:rPr lang="en" u="sng" dirty="0"/>
                <a:t>IP-Cycle</a:t>
              </a:r>
              <a:r>
                <a:rPr lang="en" dirty="0"/>
                <a:t>’                   :</a:t>
              </a:r>
              <a:endParaRPr dirty="0"/>
            </a:p>
          </p:txBody>
        </p:sp>
      </p:grpSp>
      <p:sp>
        <p:nvSpPr>
          <p:cNvPr id="158" name="Google Shape;158;p18"/>
          <p:cNvSpPr txBox="1"/>
          <p:nvPr/>
        </p:nvSpPr>
        <p:spPr>
          <a:xfrm>
            <a:off x="730075" y="4616450"/>
            <a:ext cx="6957550" cy="46979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Monitors the polling addresses:</a:t>
            </a:r>
            <a:endParaRPr sz="1600" dirty="0"/>
          </a:p>
        </p:txBody>
      </p:sp>
      <p:graphicFrame>
        <p:nvGraphicFramePr>
          <p:cNvPr id="159" name="Google Shape;159;p18"/>
          <p:cNvGraphicFramePr/>
          <p:nvPr>
            <p:extLst>
              <p:ext uri="{D42A27DB-BD31-4B8C-83A1-F6EECF244321}">
                <p14:modId xmlns:p14="http://schemas.microsoft.com/office/powerpoint/2010/main" val="166487557"/>
              </p:ext>
            </p:extLst>
          </p:nvPr>
        </p:nvGraphicFramePr>
        <p:xfrm>
          <a:off x="730075" y="5251488"/>
          <a:ext cx="6966125" cy="1554330"/>
        </p:xfrm>
        <a:graphic>
          <a:graphicData uri="http://schemas.openxmlformats.org/drawingml/2006/table">
            <a:tbl>
              <a:tblPr>
                <a:noFill/>
                <a:tableStyleId>{D26332F2-CE02-4D6B-A988-EBE5B365CB4A}</a:tableStyleId>
              </a:tblPr>
              <a:tblGrid>
                <a:gridCol w="4722325">
                  <a:extLst>
                    <a:ext uri="{9D8B030D-6E8A-4147-A177-3AD203B41FA5}">
                      <a16:colId xmlns:a16="http://schemas.microsoft.com/office/drawing/2014/main" val="20000"/>
                    </a:ext>
                  </a:extLst>
                </a:gridCol>
                <a:gridCol w="741650">
                  <a:extLst>
                    <a:ext uri="{9D8B030D-6E8A-4147-A177-3AD203B41FA5}">
                      <a16:colId xmlns:a16="http://schemas.microsoft.com/office/drawing/2014/main" val="20001"/>
                    </a:ext>
                  </a:extLst>
                </a:gridCol>
                <a:gridCol w="736125">
                  <a:extLst>
                    <a:ext uri="{9D8B030D-6E8A-4147-A177-3AD203B41FA5}">
                      <a16:colId xmlns:a16="http://schemas.microsoft.com/office/drawing/2014/main" val="20002"/>
                    </a:ext>
                  </a:extLst>
                </a:gridCol>
                <a:gridCol w="766025">
                  <a:extLst>
                    <a:ext uri="{9D8B030D-6E8A-4147-A177-3AD203B41FA5}">
                      <a16:colId xmlns:a16="http://schemas.microsoft.com/office/drawing/2014/main" val="20003"/>
                    </a:ext>
                  </a:extLst>
                </a:gridCol>
              </a:tblGrid>
              <a:tr h="361900">
                <a:tc>
                  <a:txBody>
                    <a:bodyPr/>
                    <a:lstStyle/>
                    <a:p>
                      <a:pPr marL="0" lvl="0" indent="0" algn="l" rtl="0">
                        <a:spcBef>
                          <a:spcPts val="0"/>
                        </a:spcBef>
                        <a:spcAft>
                          <a:spcPts val="0"/>
                        </a:spcAft>
                        <a:buNone/>
                      </a:pPr>
                      <a:r>
                        <a:rPr lang="en" b="1"/>
                        <a:t>Address</a:t>
                      </a:r>
                      <a:endParaRPr b="1"/>
                    </a:p>
                  </a:txBody>
                  <a:tcPr marL="152375" marR="152375" marT="152375" marB="152375"/>
                </a:tc>
                <a:tc>
                  <a:txBody>
                    <a:bodyPr/>
                    <a:lstStyle/>
                    <a:p>
                      <a:pPr marL="0" lvl="0" indent="0" algn="l" rtl="0">
                        <a:spcBef>
                          <a:spcPts val="0"/>
                        </a:spcBef>
                        <a:spcAft>
                          <a:spcPts val="0"/>
                        </a:spcAft>
                        <a:buNone/>
                      </a:pPr>
                      <a:r>
                        <a:rPr lang="en"/>
                        <a:t>IP #1</a:t>
                      </a:r>
                      <a:endParaRPr/>
                    </a:p>
                  </a:txBody>
                  <a:tcPr marL="152375" marR="152375" marT="152375" marB="152375"/>
                </a:tc>
                <a:tc>
                  <a:txBody>
                    <a:bodyPr/>
                    <a:lstStyle/>
                    <a:p>
                      <a:pPr marL="0" lvl="0" indent="0" algn="l" rtl="0">
                        <a:spcBef>
                          <a:spcPts val="0"/>
                        </a:spcBef>
                        <a:spcAft>
                          <a:spcPts val="0"/>
                        </a:spcAft>
                        <a:buNone/>
                      </a:pPr>
                      <a:r>
                        <a:rPr lang="en"/>
                        <a:t>IP #2</a:t>
                      </a:r>
                      <a:endParaRPr/>
                    </a:p>
                  </a:txBody>
                  <a:tcPr marL="152375" marR="152375" marT="152375" marB="152375"/>
                </a:tc>
                <a:tc>
                  <a:txBody>
                    <a:bodyPr/>
                    <a:lstStyle/>
                    <a:p>
                      <a:pPr marL="0" lvl="0" indent="0" algn="l" rtl="0">
                        <a:spcBef>
                          <a:spcPts val="0"/>
                        </a:spcBef>
                        <a:spcAft>
                          <a:spcPts val="0"/>
                        </a:spcAft>
                        <a:buNone/>
                      </a:pPr>
                      <a:r>
                        <a:rPr lang="en"/>
                        <a:t>IP #N</a:t>
                      </a:r>
                      <a:endParaRPr/>
                    </a:p>
                  </a:txBody>
                  <a:tcPr marL="152375" marR="152375" marT="152375" marB="15237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b="0" dirty="0"/>
                        <a:t>2.a: Not responded to </a:t>
                      </a:r>
                      <a:r>
                        <a:rPr lang="en" b="0" i="1" dirty="0" err="1"/>
                        <a:t>JoinRequest</a:t>
                      </a:r>
                      <a:endParaRPr b="0" i="1" dirty="0"/>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b="0" dirty="0"/>
                        <a:t>2.b: Was incoming </a:t>
                      </a:r>
                      <a:r>
                        <a:rPr lang="en" b="0" i="1" dirty="0" err="1"/>
                        <a:t>JoinRequest</a:t>
                      </a:r>
                      <a:endParaRPr b="0" dirty="0"/>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US" dirty="0"/>
                        <a:t>Yes</a:t>
                      </a:r>
                      <a:endParaRPr dirty="0"/>
                    </a:p>
                  </a:txBody>
                  <a:tcPr marL="152375" marR="152375" marT="152375" marB="152375"/>
                </a:tc>
                <a:tc>
                  <a:txBody>
                    <a:bodyPr/>
                    <a:lstStyle/>
                    <a:p>
                      <a:pPr marL="0" lvl="0" indent="0" algn="l" rtl="0">
                        <a:spcBef>
                          <a:spcPts val="0"/>
                        </a:spcBef>
                        <a:spcAft>
                          <a:spcPts val="0"/>
                        </a:spcAft>
                        <a:buNone/>
                      </a:pPr>
                      <a:endParaRPr dirty="0"/>
                    </a:p>
                  </a:txBody>
                  <a:tcPr marL="152375" marR="152375" marT="152375" marB="152375"/>
                </a:tc>
                <a:extLst>
                  <a:ext uri="{0D108BD9-81ED-4DB2-BD59-A6C34878D82A}">
                    <a16:rowId xmlns:a16="http://schemas.microsoft.com/office/drawing/2014/main" val="10002"/>
                  </a:ext>
                </a:extLst>
              </a:tr>
            </a:tbl>
          </a:graphicData>
        </a:graphic>
      </p:graphicFrame>
      <p:sp>
        <p:nvSpPr>
          <p:cNvPr id="160" name="Google Shape;160;p18"/>
          <p:cNvSpPr txBox="1"/>
          <p:nvPr/>
        </p:nvSpPr>
        <p:spPr>
          <a:xfrm>
            <a:off x="9042076" y="1496799"/>
            <a:ext cx="4797438" cy="6323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3.	Actions depending of the response to </a:t>
            </a:r>
            <a:r>
              <a:rPr lang="en" sz="1600" i="1" dirty="0" err="1"/>
              <a:t>JoinRequest</a:t>
            </a:r>
            <a:endParaRPr sz="1600" dirty="0"/>
          </a:p>
        </p:txBody>
      </p:sp>
      <p:graphicFrame>
        <p:nvGraphicFramePr>
          <p:cNvPr id="161" name="Google Shape;161;p18"/>
          <p:cNvGraphicFramePr/>
          <p:nvPr>
            <p:extLst>
              <p:ext uri="{D42A27DB-BD31-4B8C-83A1-F6EECF244321}">
                <p14:modId xmlns:p14="http://schemas.microsoft.com/office/powerpoint/2010/main" val="3446348027"/>
              </p:ext>
            </p:extLst>
          </p:nvPr>
        </p:nvGraphicFramePr>
        <p:xfrm>
          <a:off x="9051438" y="2366188"/>
          <a:ext cx="5448475" cy="4724220"/>
        </p:xfrm>
        <a:graphic>
          <a:graphicData uri="http://schemas.openxmlformats.org/drawingml/2006/table">
            <a:tbl>
              <a:tblPr>
                <a:noFill/>
                <a:tableStyleId>{D26332F2-CE02-4D6B-A988-EBE5B365CB4A}</a:tableStyleId>
              </a:tblPr>
              <a:tblGrid>
                <a:gridCol w="2840325">
                  <a:extLst>
                    <a:ext uri="{9D8B030D-6E8A-4147-A177-3AD203B41FA5}">
                      <a16:colId xmlns:a16="http://schemas.microsoft.com/office/drawing/2014/main" val="20000"/>
                    </a:ext>
                  </a:extLst>
                </a:gridCol>
                <a:gridCol w="26081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Join Request response</a:t>
                      </a:r>
                      <a:endParaRPr b="1"/>
                    </a:p>
                  </a:txBody>
                  <a:tcPr marL="91425" marR="91425" marT="91425" marB="91425"/>
                </a:tc>
                <a:tc>
                  <a:txBody>
                    <a:bodyPr/>
                    <a:lstStyle/>
                    <a:p>
                      <a:pPr marL="0" lvl="0" indent="0" algn="l" rtl="0">
                        <a:spcBef>
                          <a:spcPts val="0"/>
                        </a:spcBef>
                        <a:spcAft>
                          <a:spcPts val="0"/>
                        </a:spcAft>
                        <a:buNone/>
                      </a:pPr>
                      <a:r>
                        <a:rPr lang="en" b="1"/>
                        <a:t>Actions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3.a: </a:t>
                      </a:r>
                      <a:r>
                        <a:rPr lang="en" u="sng" dirty="0"/>
                        <a:t>WAIT</a:t>
                      </a:r>
                      <a:endParaRPr lang="en" u="none" dirty="0"/>
                    </a:p>
                    <a:p>
                      <a:pPr marL="0" lvl="0" indent="0" algn="l" rtl="0">
                        <a:spcBef>
                          <a:spcPts val="0"/>
                        </a:spcBef>
                        <a:spcAft>
                          <a:spcPts val="0"/>
                        </a:spcAft>
                        <a:buNone/>
                      </a:pPr>
                      <a:r>
                        <a:rPr lang="en" u="none" dirty="0"/>
                        <a:t>(Current node has lower priority)</a:t>
                      </a:r>
                      <a:endParaRPr u="sng" dirty="0"/>
                    </a:p>
                  </a:txBody>
                  <a:tcPr marL="91425" marR="91425" marT="91425" marB="91425"/>
                </a:tc>
                <a:tc>
                  <a:txBody>
                    <a:bodyPr/>
                    <a:lstStyle/>
                    <a:p>
                      <a:pPr marL="0" lvl="0" indent="0" algn="l" rtl="0">
                        <a:spcBef>
                          <a:spcPts val="0"/>
                        </a:spcBef>
                        <a:spcAft>
                          <a:spcPts val="0"/>
                        </a:spcAft>
                        <a:buNone/>
                      </a:pPr>
                      <a:r>
                        <a:rPr lang="en" dirty="0"/>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dirty="0"/>
                        <a:t>3.b: </a:t>
                      </a:r>
                      <a:r>
                        <a:rPr lang="en" u="sng" dirty="0"/>
                        <a:t>CONTINUE_JOIN</a:t>
                      </a:r>
                      <a:endParaRPr lang="en" u="none" dirty="0"/>
                    </a:p>
                    <a:p>
                      <a:pPr marL="0" lvl="0" indent="0" algn="l" rtl="0">
                        <a:spcBef>
                          <a:spcPts val="0"/>
                        </a:spcBef>
                        <a:spcAft>
                          <a:spcPts val="0"/>
                        </a:spcAft>
                        <a:buNone/>
                      </a:pPr>
                      <a:r>
                        <a:rPr lang="en" u="none" dirty="0"/>
                        <a:t>(Current node has higher priority)</a:t>
                      </a:r>
                      <a:endParaRPr u="sng" dirty="0"/>
                    </a:p>
                  </a:txBody>
                  <a:tcPr marL="91425" marR="91425" marT="91425" marB="91425"/>
                </a:tc>
                <a:tc>
                  <a:txBody>
                    <a:bodyPr/>
                    <a:lstStyle/>
                    <a:p>
                      <a:pPr marL="0" lvl="0" indent="0" algn="l" rtl="0">
                        <a:spcBef>
                          <a:spcPts val="0"/>
                        </a:spcBef>
                        <a:spcAft>
                          <a:spcPts val="0"/>
                        </a:spcAft>
                        <a:buNone/>
                      </a:pPr>
                      <a:r>
                        <a:rPr lang="en" b="1" dirty="0"/>
                        <a:t>If</a:t>
                      </a:r>
                      <a:r>
                        <a:rPr lang="en" dirty="0"/>
                        <a:t> </a:t>
                      </a:r>
                      <a:r>
                        <a:rPr lang="en" b="1" dirty="0"/>
                        <a:t>there was no response </a:t>
                      </a:r>
                      <a:r>
                        <a:rPr lang="en" dirty="0"/>
                        <a:t>on own </a:t>
                      </a:r>
                      <a:r>
                        <a:rPr lang="en" i="1" dirty="0" err="1"/>
                        <a:t>JointRequest</a:t>
                      </a:r>
                      <a:r>
                        <a:rPr lang="en" dirty="0"/>
                        <a:t> (#2.b), </a:t>
                      </a:r>
                      <a:r>
                        <a:rPr lang="en" dirty="0">
                          <a:solidFill>
                            <a:schemeClr val="dk1"/>
                          </a:solidFill>
                        </a:rPr>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dirty="0"/>
                        <a:t>3.c: </a:t>
                      </a:r>
                      <a:r>
                        <a:rPr lang="en" u="sng" dirty="0"/>
                        <a:t>OK</a:t>
                      </a:r>
                      <a:endParaRPr u="sng" dirty="0"/>
                    </a:p>
                  </a:txBody>
                  <a:tcPr marL="91425" marR="91425" marT="91425" marB="91425"/>
                </a:tc>
                <a:tc>
                  <a:txBody>
                    <a:bodyPr/>
                    <a:lstStyle/>
                    <a:p>
                      <a:pPr marL="0" lvl="0" indent="0" algn="l" rtl="0">
                        <a:spcBef>
                          <a:spcPts val="0"/>
                        </a:spcBef>
                        <a:spcAft>
                          <a:spcPts val="0"/>
                        </a:spcAft>
                        <a:buNone/>
                      </a:pPr>
                      <a:r>
                        <a:rPr lang="en" dirty="0"/>
                        <a:t>Connects to responded node or Coordinator.</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dirty="0"/>
                        <a:t>3.d:</a:t>
                      </a:r>
                      <a:r>
                        <a:rPr lang="en" u="none" dirty="0"/>
                        <a:t> </a:t>
                      </a:r>
                      <a:r>
                        <a:rPr lang="en" u="sng" dirty="0"/>
                        <a:t>JOIN_IMPOSSIBLE</a:t>
                      </a:r>
                      <a:endParaRPr u="sng" dirty="0"/>
                    </a:p>
                  </a:txBody>
                  <a:tcPr marL="91425" marR="91425" marT="91425" marB="91425"/>
                </a:tc>
                <a:tc>
                  <a:txBody>
                    <a:bodyPr/>
                    <a:lstStyle/>
                    <a:p>
                      <a:pPr marL="0" lvl="0" indent="0" algn="l" rtl="0">
                        <a:spcBef>
                          <a:spcPts val="0"/>
                        </a:spcBef>
                        <a:spcAft>
                          <a:spcPts val="0"/>
                        </a:spcAft>
                        <a:buNone/>
                      </a:pPr>
                      <a:r>
                        <a:rPr lang="en"/>
                        <a:t>Fails. Won’t join the cluster.</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No response.</a:t>
                      </a:r>
                      <a:endParaRPr/>
                    </a:p>
                  </a:txBody>
                  <a:tcPr marL="91425" marR="91425" marT="91425" marB="91425"/>
                </a:tc>
                <a:tc>
                  <a:txBody>
                    <a:bodyPr/>
                    <a:lstStyle/>
                    <a:p>
                      <a:pPr marL="0" lvl="0" indent="0" algn="l" rtl="0">
                        <a:spcBef>
                          <a:spcPts val="0"/>
                        </a:spcBef>
                        <a:spcAft>
                          <a:spcPts val="0"/>
                        </a:spcAft>
                        <a:buNone/>
                      </a:pPr>
                      <a:r>
                        <a:rPr lang="en" dirty="0"/>
                        <a:t>Marks current IP as not-responded (#2.a).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A8D3F86A-FC93-5640-B928-137674CAE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#5: Responses to </a:t>
            </a:r>
            <a:r>
              <a:rPr lang="en" sz="2400" b="1" i="1" dirty="0" err="1"/>
              <a:t>JoinRequest</a:t>
            </a:r>
            <a:r>
              <a:rPr lang="en" sz="2400" b="1" dirty="0"/>
              <a:t>. </a:t>
            </a:r>
            <a:endParaRPr sz="2400" b="1" dirty="0"/>
          </a:p>
        </p:txBody>
      </p:sp>
      <p:sp>
        <p:nvSpPr>
          <p:cNvPr id="168" name="Google Shape;168;p19"/>
          <p:cNvSpPr txBox="1"/>
          <p:nvPr/>
        </p:nvSpPr>
        <p:spPr>
          <a:xfrm>
            <a:off x="316399" y="990725"/>
            <a:ext cx="10941213"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Depending of</a:t>
            </a:r>
            <a:r>
              <a:rPr lang="en" sz="1600" b="1" dirty="0">
                <a:solidFill>
                  <a:schemeClr val="dk1"/>
                </a:solidFill>
              </a:rPr>
              <a:t> </a:t>
            </a:r>
            <a:r>
              <a:rPr lang="en" sz="1600" dirty="0">
                <a:solidFill>
                  <a:schemeClr val="dk1"/>
                </a:solidFill>
              </a:rPr>
              <a:t>its state,</a:t>
            </a:r>
            <a:r>
              <a:rPr lang="en" sz="1600" dirty="0"/>
              <a:t> any node responses to </a:t>
            </a:r>
            <a:r>
              <a:rPr lang="en" sz="1600" i="1" dirty="0" err="1"/>
              <a:t>JoinRequest</a:t>
            </a:r>
            <a:r>
              <a:rPr lang="en" sz="1600" dirty="0"/>
              <a:t>:</a:t>
            </a:r>
            <a:endParaRPr sz="1600" dirty="0"/>
          </a:p>
        </p:txBody>
      </p:sp>
      <p:sp>
        <p:nvSpPr>
          <p:cNvPr id="169" name="Google Shape;169;p19"/>
          <p:cNvSpPr/>
          <p:nvPr/>
        </p:nvSpPr>
        <p:spPr>
          <a:xfrm>
            <a:off x="1977203" y="2098800"/>
            <a:ext cx="15279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CONNECTED</a:t>
            </a:r>
            <a:endParaRPr sz="1600"/>
          </a:p>
        </p:txBody>
      </p:sp>
      <p:sp>
        <p:nvSpPr>
          <p:cNvPr id="170" name="Google Shape;170;p19"/>
          <p:cNvSpPr/>
          <p:nvPr/>
        </p:nvSpPr>
        <p:spPr>
          <a:xfrm>
            <a:off x="11211951" y="2098800"/>
            <a:ext cx="1717500" cy="541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Other</a:t>
            </a:r>
            <a:endParaRPr sz="1600" dirty="0"/>
          </a:p>
          <a:p>
            <a:pPr marL="0" lvl="0" indent="0" algn="ctr" rtl="0">
              <a:spcBef>
                <a:spcPts val="0"/>
              </a:spcBef>
              <a:spcAft>
                <a:spcPts val="0"/>
              </a:spcAft>
              <a:buNone/>
            </a:pPr>
            <a:r>
              <a:rPr lang="en" sz="1600" dirty="0"/>
              <a:t>(STOPPING)</a:t>
            </a:r>
            <a:endParaRPr sz="1600" dirty="0"/>
          </a:p>
        </p:txBody>
      </p:sp>
      <p:sp>
        <p:nvSpPr>
          <p:cNvPr id="171" name="Google Shape;171;p19"/>
          <p:cNvSpPr txBox="1"/>
          <p:nvPr/>
        </p:nvSpPr>
        <p:spPr>
          <a:xfrm>
            <a:off x="10837525" y="6431131"/>
            <a:ext cx="2466352" cy="46624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CONTINUE_JOIN </a:t>
            </a:r>
            <a:r>
              <a:rPr lang="en" sz="1600" dirty="0"/>
              <a:t>#4.3.b</a:t>
            </a:r>
          </a:p>
        </p:txBody>
      </p:sp>
      <p:cxnSp>
        <p:nvCxnSpPr>
          <p:cNvPr id="172" name="Google Shape;172;p19"/>
          <p:cNvCxnSpPr>
            <a:cxnSpLocks/>
            <a:stCxn id="170" idx="2"/>
            <a:endCxn id="171" idx="0"/>
          </p:cNvCxnSpPr>
          <p:nvPr/>
        </p:nvCxnSpPr>
        <p:spPr>
          <a:xfrm>
            <a:off x="12070701" y="2640600"/>
            <a:ext cx="0" cy="3790531"/>
          </a:xfrm>
          <a:prstGeom prst="straightConnector1">
            <a:avLst/>
          </a:prstGeom>
          <a:noFill/>
          <a:ln w="9525" cap="flat" cmpd="sng">
            <a:solidFill>
              <a:srgbClr val="000000"/>
            </a:solidFill>
            <a:prstDash val="solid"/>
            <a:round/>
            <a:headEnd type="none" w="med" len="med"/>
            <a:tailEnd type="triangle" w="med" len="med"/>
          </a:ln>
        </p:spPr>
      </p:cxnSp>
      <p:sp>
        <p:nvSpPr>
          <p:cNvPr id="173" name="Google Shape;173;p19"/>
          <p:cNvSpPr/>
          <p:nvPr/>
        </p:nvSpPr>
        <p:spPr>
          <a:xfrm>
            <a:off x="1978351" y="2938525"/>
            <a:ext cx="1527900" cy="611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Pings the requesting node</a:t>
            </a:r>
            <a:endParaRPr/>
          </a:p>
        </p:txBody>
      </p:sp>
      <p:cxnSp>
        <p:nvCxnSpPr>
          <p:cNvPr id="174" name="Google Shape;174;p19"/>
          <p:cNvCxnSpPr>
            <a:stCxn id="169" idx="2"/>
            <a:endCxn id="173" idx="0"/>
          </p:cNvCxnSpPr>
          <p:nvPr/>
        </p:nvCxnSpPr>
        <p:spPr>
          <a:xfrm>
            <a:off x="2741153" y="2490000"/>
            <a:ext cx="1200" cy="448500"/>
          </a:xfrm>
          <a:prstGeom prst="straightConnector1">
            <a:avLst/>
          </a:prstGeom>
          <a:noFill/>
          <a:ln w="9525" cap="flat" cmpd="sng">
            <a:solidFill>
              <a:srgbClr val="000000"/>
            </a:solidFill>
            <a:prstDash val="solid"/>
            <a:round/>
            <a:headEnd type="none" w="med" len="med"/>
            <a:tailEnd type="triangle" w="med" len="med"/>
          </a:ln>
        </p:spPr>
      </p:cxnSp>
      <p:cxnSp>
        <p:nvCxnSpPr>
          <p:cNvPr id="175" name="Google Shape;175;p19"/>
          <p:cNvCxnSpPr>
            <a:cxnSpLocks/>
            <a:stCxn id="173" idx="2"/>
            <a:endCxn id="176" idx="0"/>
          </p:cNvCxnSpPr>
          <p:nvPr/>
        </p:nvCxnSpPr>
        <p:spPr>
          <a:xfrm>
            <a:off x="2742301" y="3549925"/>
            <a:ext cx="989903" cy="974025"/>
          </a:xfrm>
          <a:prstGeom prst="straightConnector1">
            <a:avLst/>
          </a:prstGeom>
          <a:noFill/>
          <a:ln w="9525" cap="flat" cmpd="sng">
            <a:solidFill>
              <a:srgbClr val="000000"/>
            </a:solidFill>
            <a:prstDash val="solid"/>
            <a:round/>
            <a:headEnd type="none" w="med" len="med"/>
            <a:tailEnd type="triangle" w="med" len="med"/>
          </a:ln>
        </p:spPr>
      </p:cxnSp>
      <p:sp>
        <p:nvSpPr>
          <p:cNvPr id="177" name="Google Shape;177;p19"/>
          <p:cNvSpPr txBox="1"/>
          <p:nvPr/>
        </p:nvSpPr>
        <p:spPr>
          <a:xfrm rot="2902126">
            <a:off x="3122060" y="3814672"/>
            <a:ext cx="617310" cy="2573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Fails</a:t>
            </a:r>
            <a:endParaRPr sz="1200"/>
          </a:p>
        </p:txBody>
      </p:sp>
      <p:cxnSp>
        <p:nvCxnSpPr>
          <p:cNvPr id="178" name="Google Shape;178;p19"/>
          <p:cNvCxnSpPr>
            <a:stCxn id="173" idx="2"/>
            <a:endCxn id="179" idx="0"/>
          </p:cNvCxnSpPr>
          <p:nvPr/>
        </p:nvCxnSpPr>
        <p:spPr>
          <a:xfrm flipH="1">
            <a:off x="1593901" y="3549925"/>
            <a:ext cx="1148400" cy="957600"/>
          </a:xfrm>
          <a:prstGeom prst="straightConnector1">
            <a:avLst/>
          </a:prstGeom>
          <a:noFill/>
          <a:ln w="9525" cap="flat" cmpd="sng">
            <a:solidFill>
              <a:srgbClr val="000000"/>
            </a:solidFill>
            <a:prstDash val="solid"/>
            <a:round/>
            <a:headEnd type="none" w="med" len="med"/>
            <a:tailEnd type="triangle" w="med" len="med"/>
          </a:ln>
        </p:spPr>
      </p:cxnSp>
      <p:sp>
        <p:nvSpPr>
          <p:cNvPr id="179" name="Google Shape;179;p19"/>
          <p:cNvSpPr txBox="1"/>
          <p:nvPr/>
        </p:nvSpPr>
        <p:spPr>
          <a:xfrm>
            <a:off x="978800" y="4507575"/>
            <a:ext cx="1230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OK</a:t>
            </a:r>
            <a:r>
              <a:rPr lang="en" sz="1600" dirty="0"/>
              <a:t> (#4.3c)</a:t>
            </a:r>
            <a:r>
              <a:rPr lang="en" sz="1600" u="sng" dirty="0"/>
              <a:t> </a:t>
            </a:r>
            <a:endParaRPr sz="1600" u="sng" dirty="0"/>
          </a:p>
        </p:txBody>
      </p:sp>
      <p:sp>
        <p:nvSpPr>
          <p:cNvPr id="180" name="Google Shape;180;p19"/>
          <p:cNvSpPr txBox="1"/>
          <p:nvPr/>
        </p:nvSpPr>
        <p:spPr>
          <a:xfrm rot="-2375711">
            <a:off x="1505121" y="3805482"/>
            <a:ext cx="794999" cy="2757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Success</a:t>
            </a:r>
            <a:endParaRPr sz="1200"/>
          </a:p>
        </p:txBody>
      </p:sp>
      <p:sp>
        <p:nvSpPr>
          <p:cNvPr id="181" name="Google Shape;181;p19"/>
          <p:cNvSpPr/>
          <p:nvPr/>
        </p:nvSpPr>
        <p:spPr>
          <a:xfrm>
            <a:off x="6672950" y="2098800"/>
            <a:ext cx="15912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CONNECTING</a:t>
            </a:r>
            <a:endParaRPr sz="1600"/>
          </a:p>
        </p:txBody>
      </p:sp>
      <p:cxnSp>
        <p:nvCxnSpPr>
          <p:cNvPr id="182" name="Google Shape;182;p19"/>
          <p:cNvCxnSpPr>
            <a:stCxn id="181" idx="2"/>
            <a:endCxn id="183" idx="0"/>
          </p:cNvCxnSpPr>
          <p:nvPr/>
        </p:nvCxnSpPr>
        <p:spPr>
          <a:xfrm>
            <a:off x="7468550" y="2490000"/>
            <a:ext cx="0" cy="453000"/>
          </a:xfrm>
          <a:prstGeom prst="straightConnector1">
            <a:avLst/>
          </a:prstGeom>
          <a:noFill/>
          <a:ln w="9525" cap="flat" cmpd="sng">
            <a:solidFill>
              <a:srgbClr val="000000"/>
            </a:solidFill>
            <a:prstDash val="solid"/>
            <a:round/>
            <a:headEnd type="none" w="med" len="med"/>
            <a:tailEnd type="triangle" w="med" len="med"/>
          </a:ln>
        </p:spPr>
      </p:cxnSp>
      <p:cxnSp>
        <p:nvCxnSpPr>
          <p:cNvPr id="184" name="Google Shape;184;p19"/>
          <p:cNvCxnSpPr>
            <a:cxnSpLocks/>
            <a:stCxn id="183" idx="2"/>
            <a:endCxn id="185" idx="0"/>
          </p:cNvCxnSpPr>
          <p:nvPr/>
        </p:nvCxnSpPr>
        <p:spPr>
          <a:xfrm flipH="1">
            <a:off x="5474395" y="3855175"/>
            <a:ext cx="1994155" cy="2653710"/>
          </a:xfrm>
          <a:prstGeom prst="straightConnector1">
            <a:avLst/>
          </a:prstGeom>
          <a:noFill/>
          <a:ln w="9525" cap="flat" cmpd="sng">
            <a:solidFill>
              <a:srgbClr val="000000"/>
            </a:solidFill>
            <a:prstDash val="solid"/>
            <a:round/>
            <a:headEnd type="none" w="med" len="med"/>
            <a:tailEnd type="triangle" w="med" len="med"/>
          </a:ln>
        </p:spPr>
      </p:cxnSp>
      <p:sp>
        <p:nvSpPr>
          <p:cNvPr id="186" name="Google Shape;186;p19"/>
          <p:cNvSpPr txBox="1"/>
          <p:nvPr/>
        </p:nvSpPr>
        <p:spPr>
          <a:xfrm rot="-529">
            <a:off x="5029899" y="4542036"/>
            <a:ext cx="19512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Joining node has responded earlier</a:t>
            </a:r>
            <a:endParaRPr sz="1200" dirty="0"/>
          </a:p>
        </p:txBody>
      </p:sp>
      <p:cxnSp>
        <p:nvCxnSpPr>
          <p:cNvPr id="187" name="Google Shape;187;p19"/>
          <p:cNvCxnSpPr>
            <a:stCxn id="183" idx="2"/>
            <a:endCxn id="188" idx="0"/>
          </p:cNvCxnSpPr>
          <p:nvPr/>
        </p:nvCxnSpPr>
        <p:spPr>
          <a:xfrm>
            <a:off x="7468550" y="3855175"/>
            <a:ext cx="1225700" cy="2391345"/>
          </a:xfrm>
          <a:prstGeom prst="straightConnector1">
            <a:avLst/>
          </a:prstGeom>
          <a:noFill/>
          <a:ln w="9525" cap="flat" cmpd="sng">
            <a:solidFill>
              <a:srgbClr val="000000"/>
            </a:solidFill>
            <a:prstDash val="solid"/>
            <a:round/>
            <a:headEnd type="none" w="med" len="med"/>
            <a:tailEnd type="triangle" w="med" len="med"/>
          </a:ln>
        </p:spPr>
      </p:cxnSp>
      <p:cxnSp>
        <p:nvCxnSpPr>
          <p:cNvPr id="189" name="Google Shape;189;p19"/>
          <p:cNvCxnSpPr>
            <a:cxnSpLocks/>
            <a:stCxn id="188" idx="1"/>
            <a:endCxn id="185" idx="3"/>
          </p:cNvCxnSpPr>
          <p:nvPr/>
        </p:nvCxnSpPr>
        <p:spPr>
          <a:xfrm flipH="1">
            <a:off x="6248000" y="6676270"/>
            <a:ext cx="1650650" cy="22988"/>
          </a:xfrm>
          <a:prstGeom prst="straightConnector1">
            <a:avLst/>
          </a:prstGeom>
          <a:noFill/>
          <a:ln w="9525" cap="flat" cmpd="sng">
            <a:solidFill>
              <a:srgbClr val="000000"/>
            </a:solidFill>
            <a:prstDash val="solid"/>
            <a:round/>
            <a:headEnd type="none" w="med" len="med"/>
            <a:tailEnd type="triangle" w="med" len="med"/>
          </a:ln>
        </p:spPr>
      </p:cxnSp>
      <p:sp>
        <p:nvSpPr>
          <p:cNvPr id="190" name="Google Shape;190;p19"/>
          <p:cNvSpPr txBox="1"/>
          <p:nvPr/>
        </p:nvSpPr>
        <p:spPr>
          <a:xfrm rot="2795">
            <a:off x="6825350" y="6295825"/>
            <a:ext cx="738000" cy="2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Lesser</a:t>
            </a:r>
            <a:endParaRPr sz="1200" dirty="0"/>
          </a:p>
        </p:txBody>
      </p:sp>
      <p:sp>
        <p:nvSpPr>
          <p:cNvPr id="185" name="Google Shape;185;p19"/>
          <p:cNvSpPr txBox="1"/>
          <p:nvPr/>
        </p:nvSpPr>
        <p:spPr>
          <a:xfrm>
            <a:off x="4700789" y="6508885"/>
            <a:ext cx="1547211" cy="3807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WAIT</a:t>
            </a:r>
            <a:r>
              <a:rPr lang="en" sz="1600" dirty="0"/>
              <a:t> #4.3a</a:t>
            </a:r>
          </a:p>
        </p:txBody>
      </p:sp>
      <p:cxnSp>
        <p:nvCxnSpPr>
          <p:cNvPr id="191" name="Google Shape;191;p19"/>
          <p:cNvCxnSpPr>
            <a:cxnSpLocks/>
            <a:stCxn id="188" idx="3"/>
            <a:endCxn id="171" idx="1"/>
          </p:cNvCxnSpPr>
          <p:nvPr/>
        </p:nvCxnSpPr>
        <p:spPr>
          <a:xfrm flipV="1">
            <a:off x="9489850" y="6664255"/>
            <a:ext cx="1347675" cy="12015"/>
          </a:xfrm>
          <a:prstGeom prst="straightConnector1">
            <a:avLst/>
          </a:prstGeom>
          <a:noFill/>
          <a:ln w="9525" cap="flat" cmpd="sng">
            <a:solidFill>
              <a:srgbClr val="000000"/>
            </a:solidFill>
            <a:prstDash val="solid"/>
            <a:round/>
            <a:headEnd type="none" w="med" len="med"/>
            <a:tailEnd type="triangle" w="med" len="med"/>
          </a:ln>
        </p:spPr>
      </p:cxnSp>
      <p:sp>
        <p:nvSpPr>
          <p:cNvPr id="192" name="Google Shape;192;p19"/>
          <p:cNvSpPr txBox="1"/>
          <p:nvPr/>
        </p:nvSpPr>
        <p:spPr>
          <a:xfrm rot="6098">
            <a:off x="9768624" y="6296488"/>
            <a:ext cx="676501" cy="2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Bigger</a:t>
            </a:r>
            <a:endParaRPr sz="1200" dirty="0"/>
          </a:p>
        </p:txBody>
      </p:sp>
      <p:sp>
        <p:nvSpPr>
          <p:cNvPr id="176" name="Google Shape;176;p19"/>
          <p:cNvSpPr txBox="1"/>
          <p:nvPr/>
        </p:nvSpPr>
        <p:spPr>
          <a:xfrm>
            <a:off x="2357275" y="4523950"/>
            <a:ext cx="2749858"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JOIN_IMPOSSIBLE (#4.3d)</a:t>
            </a:r>
            <a:endParaRPr sz="1600" u="sng" dirty="0"/>
          </a:p>
        </p:txBody>
      </p:sp>
      <p:sp>
        <p:nvSpPr>
          <p:cNvPr id="183" name="Google Shape;183;p19"/>
          <p:cNvSpPr/>
          <p:nvPr/>
        </p:nvSpPr>
        <p:spPr>
          <a:xfrm>
            <a:off x="6248000" y="2942875"/>
            <a:ext cx="2441100" cy="912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Checks if there </a:t>
            </a:r>
            <a:r>
              <a:rPr lang="en" u="sng" dirty="0"/>
              <a:t>was no response</a:t>
            </a:r>
            <a:r>
              <a:rPr lang="en" dirty="0"/>
              <a:t> to own </a:t>
            </a:r>
            <a:r>
              <a:rPr lang="en" i="1" dirty="0" err="1"/>
              <a:t>JoinRequest</a:t>
            </a:r>
            <a:r>
              <a:rPr lang="en" dirty="0"/>
              <a:t> (</a:t>
            </a:r>
            <a:r>
              <a:rPr lang="en" dirty="0">
                <a:solidFill>
                  <a:schemeClr val="dk1"/>
                </a:solidFill>
              </a:rPr>
              <a:t>#4.2.a</a:t>
            </a:r>
            <a:r>
              <a:rPr lang="en" dirty="0"/>
              <a:t>)</a:t>
            </a:r>
            <a:endParaRPr dirty="0"/>
          </a:p>
        </p:txBody>
      </p:sp>
      <p:sp>
        <p:nvSpPr>
          <p:cNvPr id="188" name="Google Shape;188;p19"/>
          <p:cNvSpPr/>
          <p:nvPr/>
        </p:nvSpPr>
        <p:spPr>
          <a:xfrm>
            <a:off x="7898650" y="6246520"/>
            <a:ext cx="1591200" cy="859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Compares own UUID to incoming UUID</a:t>
            </a:r>
            <a:endParaRPr/>
          </a:p>
        </p:txBody>
      </p:sp>
      <p:sp>
        <p:nvSpPr>
          <p:cNvPr id="193" name="Google Shape;193;p19"/>
          <p:cNvSpPr txBox="1"/>
          <p:nvPr/>
        </p:nvSpPr>
        <p:spPr>
          <a:xfrm rot="-1584">
            <a:off x="8066216" y="4547193"/>
            <a:ext cx="1953300" cy="51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There was no response yet from the joining node.</a:t>
            </a:r>
            <a:endParaRPr sz="1200" dirty="0"/>
          </a:p>
        </p:txBody>
      </p:sp>
      <p:sp>
        <p:nvSpPr>
          <p:cNvPr id="2" name="Slide Number Placeholder 1">
            <a:extLst>
              <a:ext uri="{FF2B5EF4-FFF2-40B4-BE49-F238E27FC236}">
                <a16:creationId xmlns:a16="http://schemas.microsoft.com/office/drawing/2014/main" id="{7B3DED2B-5CB6-EB49-A926-06C6A8002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56012</TotalTime>
  <Words>2811</Words>
  <Application>Microsoft Macintosh PowerPoint</Application>
  <PresentationFormat>Custom</PresentationFormat>
  <Paragraphs>493</Paragraphs>
  <Slides>20</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Courier</vt:lpstr>
      <vt:lpstr>Simple Light</vt:lpstr>
      <vt:lpstr>Apache Ignite   Deep dive into TCP Discovery</vt:lpstr>
      <vt:lpstr>PowerPoint Presentation</vt:lpstr>
      <vt:lpstr>PowerPoint Presentation</vt:lpstr>
      <vt:lpstr>PowerPoint Presentation</vt:lpstr>
      <vt:lpstr>Ring assembling #1: Single node joining.</vt:lpstr>
      <vt:lpstr>Ring assembling #2: Basics.</vt:lpstr>
      <vt:lpstr>Ring assembling #3: Major steps as scheme.</vt:lpstr>
      <vt:lpstr>Ring assembling #4: Major steps as table.</vt:lpstr>
      <vt:lpstr>Ring assembling #5: Responses to JoinRequest. </vt:lpstr>
      <vt:lpstr>Ring assembling #6: Hints.</vt:lpstr>
      <vt:lpstr>PowerPoint Presentation</vt:lpstr>
      <vt:lpstr>PowerPoint Presentation</vt:lpstr>
      <vt:lpstr>PowerPoint Presentation</vt:lpstr>
      <vt:lpstr>PowerPoint Presentation</vt:lpstr>
      <vt:lpstr>PowerPoint Presentation</vt:lpstr>
      <vt:lpstr>PowerPoint Presentation</vt:lpstr>
      <vt:lpstr>Configuration #1: Useful parameters.</vt:lpstr>
      <vt:lpstr>Configuration #2: extended configuration explained.</vt:lpstr>
      <vt:lpstr>Configuration #3: Notes.</vt:lpstr>
      <vt:lpstr>Links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Ignite  Deep dive into TCP Discovery</dc:title>
  <cp:lastModifiedBy>Microsoft Office User</cp:lastModifiedBy>
  <cp:revision>145</cp:revision>
  <dcterms:modified xsi:type="dcterms:W3CDTF">2021-02-12T17:09:34Z</dcterms:modified>
</cp:coreProperties>
</file>