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3" r:id="rId4"/>
    <p:sldId id="264" r:id="rId5"/>
    <p:sldId id="27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57" r:id="rId15"/>
    <p:sldId id="258" r:id="rId16"/>
    <p:sldId id="259" r:id="rId17"/>
    <p:sldId id="260" r:id="rId18"/>
    <p:sldId id="261" r:id="rId1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fără titlu" id="{EF752121-059C-4EBD-AA54-0959861057E0}">
          <p14:sldIdLst>
            <p14:sldId id="256"/>
            <p14:sldId id="262"/>
            <p14:sldId id="263"/>
            <p14:sldId id="264"/>
            <p14:sldId id="272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EC40B-44E9-4488-A051-DF586B0CBA17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9817F-C140-42F8-8DA6-2CBB1536982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007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9817F-C140-42F8-8DA6-2CBB1536982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300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7A1B42-7FBD-8CD9-3257-41FE44144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607CD467-5154-318F-8278-26FEBB5A2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586E37F-CFD9-A803-5D21-F2E712E8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3436B93-1388-C15D-5008-831C30DB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4C8B7DF-E364-BED1-98C7-2FFA83E5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271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2DBA817-10F4-F66E-FD6A-9583B1EF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05D22A0-5CF2-65C1-4D9F-E261FEFF7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F146DFE2-E455-52BD-C167-24B84018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3ABDA83-5B82-B4CE-936D-1FA55330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51E9DCE-1851-B243-6698-BC16574C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355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150A2A8C-38E7-CDEE-7EBC-D2E68439D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0251FD9-263A-F964-2361-76BB44724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5949D0D-3C88-8321-2BC6-FF511BCD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A235758C-8B0A-C204-6D40-4BBB3A55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CCF1FBB-276E-48FA-A95E-C83D31D4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897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66A717F-15C2-CF26-3501-3BDEEB45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22CF33F-602F-CB07-929A-DCFE6A29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A90B65-79C3-66C1-A96B-83A67B50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DFEF89F-297C-56F2-1B89-DCB64EEB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ED62B18-61D2-74D0-9FB5-19EC879C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1715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A6F8E4-26FB-44C2-7C3F-E7279B41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EFBDE4D-70DA-1567-587E-1AC8E418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F6D4564-B868-A75A-794E-DA1992B4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36C89A3-7140-D41A-494E-30D49724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153B98F-F886-A707-33C2-02E9A65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4958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C9983D9-133B-CDF6-3DEC-0B7C7071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E0D6339-D1AA-D79C-CAB7-065A06E9A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114E89F-E90F-8B5A-0BE9-9D9054163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395119D-5E28-0DC8-0C4A-A414F6D6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1C2D1000-C240-59B4-9B61-A062AD62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CC9A44E5-F26E-00C0-374C-E66537E6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6030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537CE04-07D0-FDEF-96C5-B4F4229D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CD671BE-0B13-6230-F7BF-A25DEBB9D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0DAF477-E636-0689-8A5C-1DE04124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19AA8269-6523-A963-DA90-320AD4D42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05D5271D-090B-9833-53E9-D583475B3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B85E34D6-ACDF-D740-9222-B6DE53D1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D94593F6-AA75-83D6-526B-277E70A8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7C7A7F4-4D1E-7A76-5832-86962054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119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C08C86-FDDD-2218-A426-489F2BE3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AACE227-B876-90D4-96FB-08AEAA95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0ABF84A-07FD-A1C7-5C25-C8C3A174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3991CA3C-4B78-CFDC-4369-95A9D1EB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27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FB61F613-5CB1-BFAF-904F-F2E9F267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CB662DD7-F323-1464-36DE-33D0B023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E38E6D8-9249-8BA4-8F12-1C6BEC77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377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E292883-8574-175E-E613-DFC5D69B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E0BA9A5-7F70-CB16-942B-D4A8208AE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CD09AEE-D00E-30B7-3580-F9DFAF4B5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123B3741-D82E-9F3B-C282-08ACEB88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A141EE3-E8BD-5460-4DE8-5E396DF4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2115863-5AF2-CC4C-DDA6-B4DC9E2A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43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65397A-455E-D38D-A16A-66A65004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F3439371-645E-F728-4341-45A11E0B9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A70D53C-C6B4-EEFE-5384-D4519668D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8032BD6-A3FB-9654-3518-E533A325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73476A0F-5925-990C-E682-E756A383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9C115D6-27DC-5E31-994F-6F659FEF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5213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885523BF-3733-4ADD-8975-A396DA67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7A7361D-16AD-C230-2541-7AB3F90E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311106C-8B45-A703-C91C-1BAC4EAD6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5C94-DC09-4FCA-9606-4C9359F2A2C4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DEC3A41-831D-2706-9151-80478C28F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42D799F-8024-39E8-10D3-0019E2799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C2AB-C6CA-421E-95D5-9A2C128D349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636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A36F5CF-5E40-1450-7447-CFBDD2D85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Proiect pentru examenul final </a:t>
            </a:r>
            <a:r>
              <a:rPr lang="ro-RO" dirty="0" err="1"/>
              <a:t>Python</a:t>
            </a:r>
            <a:endParaRPr lang="ro-RO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8DB2157-CEA9-1C09-2538-3631AD1C4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Elev: Vladu Marius Valentin</a:t>
            </a:r>
          </a:p>
          <a:p>
            <a:r>
              <a:rPr lang="ro-RO" dirty="0"/>
              <a:t>Data examen: 04.07.2025</a:t>
            </a:r>
          </a:p>
        </p:txBody>
      </p:sp>
    </p:spTree>
    <p:extLst>
      <p:ext uri="{BB962C8B-B14F-4D97-AF65-F5344CB8AC3E}">
        <p14:creationId xmlns:p14="http://schemas.microsoft.com/office/powerpoint/2010/main" val="38038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FB1136E-7887-9A73-39B5-6FE77756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8. Care e legătura dintre clase și obiecte?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6F7E30-6455-09E1-FC8B-EDE3F645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1353800" cy="4351338"/>
          </a:xfrm>
        </p:spPr>
        <p:txBody>
          <a:bodyPr/>
          <a:lstStyle/>
          <a:p>
            <a:r>
              <a:rPr lang="ro-RO" dirty="0"/>
              <a:t>O clasă este un șablon sau o structură care definește atributele (datele) și comportamentele (metodele) comune pentru un anumit tip de obiecte.</a:t>
            </a:r>
          </a:p>
          <a:p>
            <a:r>
              <a:rPr lang="ro-RO" dirty="0"/>
              <a:t>Un obiect este o instanță concretă a unei clase — adică o entitate creată pe baza clasei, care are propriile valori pentru atribute și poate folosi metodele definite în clasă.</a:t>
            </a:r>
          </a:p>
          <a:p>
            <a:pPr lvl="1"/>
            <a:r>
              <a:rPr lang="ro-RO" dirty="0"/>
              <a:t>Clasa este modelul;</a:t>
            </a:r>
          </a:p>
          <a:p>
            <a:pPr lvl="1"/>
            <a:r>
              <a:rPr lang="ro-RO" dirty="0"/>
              <a:t>Obiectul este realizarea practică a acelui model.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B0F65691-081F-D00F-9B23-A2F46A6BF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36884"/>
            <a:ext cx="494416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4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FA50D77-7352-1936-7378-29D689E8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9. Ce e un constructor?</a:t>
            </a:r>
            <a:br>
              <a:rPr lang="ro-RO" b="1" dirty="0"/>
            </a:b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E7022E1-7D6D-D24A-6717-D96AAC251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721"/>
            <a:ext cx="10515600" cy="4351338"/>
          </a:xfrm>
        </p:spPr>
        <p:txBody>
          <a:bodyPr/>
          <a:lstStyle/>
          <a:p>
            <a:r>
              <a:rPr lang="es-ES" dirty="0"/>
              <a:t>Constructorul este o funcție specială care se execută automat atunci când un obiect este creat. În Flask, constructorul se apelează când creez obiectul app: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ADB66014-0E7D-4C6A-7762-8B5F123E5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157"/>
            <a:ext cx="6744641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7C00276-4148-8771-3696-03FF3F6B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10. Care sunt cei 4 piloni OOP?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1D28B17-2BE0-0D39-2059-4DBD68897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2152015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Cei patru piloni OOP sunt:</a:t>
            </a:r>
          </a:p>
          <a:p>
            <a:r>
              <a:rPr lang="ro-RO" b="1" dirty="0"/>
              <a:t>Încapsularea</a:t>
            </a:r>
            <a:r>
              <a:rPr lang="ro-RO" dirty="0"/>
              <a:t> – ascunderea datelor și protejarea lor</a:t>
            </a:r>
          </a:p>
          <a:p>
            <a:r>
              <a:rPr lang="ro-RO" b="1" dirty="0"/>
              <a:t>Moștenirea</a:t>
            </a:r>
            <a:r>
              <a:rPr lang="ro-RO" dirty="0"/>
              <a:t> – clasele pot moșteni comportamente din alte clase</a:t>
            </a:r>
          </a:p>
          <a:p>
            <a:r>
              <a:rPr lang="ro-RO" b="1" dirty="0"/>
              <a:t>Polimorfismul</a:t>
            </a:r>
            <a:r>
              <a:rPr lang="ro-RO" dirty="0"/>
              <a:t> – aceeași funcție se poate comporta diferit în funcție de context</a:t>
            </a:r>
          </a:p>
          <a:p>
            <a:r>
              <a:rPr lang="ro-RO" b="1" dirty="0"/>
              <a:t>Abstracția</a:t>
            </a:r>
            <a:r>
              <a:rPr lang="ro-RO" dirty="0"/>
              <a:t> – ascunde complexitatea și arată doar ce e necesar</a:t>
            </a:r>
          </a:p>
          <a:p>
            <a:r>
              <a:rPr lang="ro-RO" dirty="0"/>
              <a:t>Chiar dacă în proiectul meu nu am creat clase personalizate, aceste concepte sunt folosite de </a:t>
            </a:r>
            <a:r>
              <a:rPr lang="ro-RO" dirty="0" err="1"/>
              <a:t>Flask</a:t>
            </a:r>
            <a:r>
              <a:rPr lang="ro-RO" dirty="0"/>
              <a:t> și funcționează „în spate”.</a:t>
            </a:r>
          </a:p>
        </p:txBody>
      </p:sp>
    </p:spTree>
    <p:extLst>
      <p:ext uri="{BB962C8B-B14F-4D97-AF65-F5344CB8AC3E}">
        <p14:creationId xmlns:p14="http://schemas.microsoft.com/office/powerpoint/2010/main" val="2570915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3501760D-4314-83F2-CE97-BD6B8C677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202"/>
            <a:ext cx="7068536" cy="589679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673EC3EA-8787-6DAE-054F-F582AF85D4DA}"/>
              </a:ext>
            </a:extLst>
          </p:cNvPr>
          <p:cNvSpPr txBox="1"/>
          <p:nvPr/>
        </p:nvSpPr>
        <p:spPr>
          <a:xfrm>
            <a:off x="530352" y="173736"/>
            <a:ext cx="4930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o-RO" sz="3600" dirty="0"/>
              <a:t>Exemplu 4 piloni OOP:</a:t>
            </a:r>
          </a:p>
        </p:txBody>
      </p:sp>
    </p:spTree>
    <p:extLst>
      <p:ext uri="{BB962C8B-B14F-4D97-AF65-F5344CB8AC3E}">
        <p14:creationId xmlns:p14="http://schemas.microsoft.com/office/powerpoint/2010/main" val="422916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38E88E1D-261E-8619-6D3C-3EB6323C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962" y="685800"/>
            <a:ext cx="7936075" cy="6172200"/>
          </a:xfrm>
          <a:prstGeom prst="rect">
            <a:avLst/>
          </a:prstGeom>
        </p:spPr>
      </p:pic>
      <p:sp>
        <p:nvSpPr>
          <p:cNvPr id="5" name="Subtitlu 4">
            <a:extLst>
              <a:ext uri="{FF2B5EF4-FFF2-40B4-BE49-F238E27FC236}">
                <a16:creationId xmlns:a16="http://schemas.microsoft.com/office/drawing/2014/main" id="{5110ADF3-6432-DC2D-B311-E2BFB3984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037" y="154750"/>
            <a:ext cx="9144000" cy="1655762"/>
          </a:xfrm>
        </p:spPr>
        <p:txBody>
          <a:bodyPr/>
          <a:lstStyle/>
          <a:p>
            <a:r>
              <a:rPr lang="ro-RO" dirty="0"/>
              <a:t>1. </a:t>
            </a:r>
            <a:r>
              <a:rPr lang="ro-RO" dirty="0" err="1"/>
              <a:t>Initializarea</a:t>
            </a:r>
            <a:r>
              <a:rPr lang="ro-RO" dirty="0"/>
              <a:t> bazei de date si rutele </a:t>
            </a:r>
            <a:r>
              <a:rPr lang="ro-RO" dirty="0" err="1"/>
              <a:t>aplicatiei</a:t>
            </a:r>
            <a:r>
              <a:rPr lang="ro-RO" dirty="0"/>
              <a:t> </a:t>
            </a:r>
            <a:r>
              <a:rPr lang="ro-RO" dirty="0" err="1"/>
              <a:t>Flask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11989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BF72F1E2-1238-4E9F-E63B-00E9F169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7" y="1996546"/>
            <a:ext cx="11688806" cy="3943900"/>
          </a:xfrm>
          <a:prstGeom prst="rect">
            <a:avLst/>
          </a:prstGeom>
        </p:spPr>
      </p:pic>
      <p:sp>
        <p:nvSpPr>
          <p:cNvPr id="4" name="Titlu 3">
            <a:extLst>
              <a:ext uri="{FF2B5EF4-FFF2-40B4-BE49-F238E27FC236}">
                <a16:creationId xmlns:a16="http://schemas.microsoft.com/office/drawing/2014/main" id="{AA4301C1-CB9E-8177-619B-564F923E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2.</a:t>
            </a:r>
            <a:r>
              <a:rPr lang="it-IT" dirty="0"/>
              <a:t>Pagina principală a portofoliului – Index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91851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927708-CD09-0476-0762-7639B71E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3.Pagina CV – Curriculum Vitae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48BCF02-2632-55FD-E097-67AA5443A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426464"/>
            <a:ext cx="1086307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1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9037B6F-8231-85F1-C29B-7613B9C3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4.</a:t>
            </a:r>
            <a:r>
              <a:rPr lang="it-IT" dirty="0"/>
              <a:t> Previzualizare a paginii în funcțiune</a:t>
            </a:r>
            <a:r>
              <a:rPr lang="ro-RO" dirty="0"/>
              <a:t> - index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F845C86D-FEB7-B77E-1339-A5CFCA96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752"/>
            <a:ext cx="12192000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6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ADF441E-A47B-1302-BEFB-F45C03AC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381"/>
            <a:ext cx="10515600" cy="1325563"/>
          </a:xfrm>
        </p:spPr>
        <p:txBody>
          <a:bodyPr/>
          <a:lstStyle/>
          <a:p>
            <a:r>
              <a:rPr lang="ro-RO" dirty="0"/>
              <a:t>5.</a:t>
            </a:r>
            <a:r>
              <a:rPr lang="it-IT" dirty="0"/>
              <a:t> Previzualizare a paginii în funcțiune</a:t>
            </a:r>
            <a:r>
              <a:rPr lang="ro-RO" dirty="0"/>
              <a:t> - cv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863C5FE6-C1B1-47EE-C43D-03FC171BB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01" y="1133856"/>
            <a:ext cx="6550598" cy="572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6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232322-9613-922C-0FA8-500E338E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1. Ce sunt variabilele în </a:t>
            </a:r>
            <a:r>
              <a:rPr lang="ro-RO" b="1" dirty="0" err="1"/>
              <a:t>Python</a:t>
            </a:r>
            <a:r>
              <a:rPr lang="ro-RO" b="1" dirty="0"/>
              <a:t>? 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6556525-D526-0F8B-BA27-B849358C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24" y="1825625"/>
            <a:ext cx="10515600" cy="4351338"/>
          </a:xfrm>
        </p:spPr>
        <p:txBody>
          <a:bodyPr/>
          <a:lstStyle/>
          <a:p>
            <a:r>
              <a:rPr lang="ro-RO" dirty="0"/>
              <a:t>Variabilele sunt folosite pentru a stoca informații. Eu le-am folosit în proiect ca să salvez date din formulare, cum ar fi numele, emailul și mesajul de la utilizator.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C716C9D1-6C96-B120-76C6-C0B4E58F5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76" y="3391609"/>
            <a:ext cx="603016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9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8DB35C-C900-6A2B-24D8-A1866A40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2. Ce tipuri de date primitive există în </a:t>
            </a:r>
            <a:r>
              <a:rPr lang="ro-RO" b="1" dirty="0" err="1"/>
              <a:t>Python</a:t>
            </a:r>
            <a:r>
              <a:rPr lang="ro-RO" b="1" dirty="0"/>
              <a:t>?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57778F6-D240-89BE-047C-81C4A2CD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295273"/>
            <a:ext cx="10515600" cy="2316607"/>
          </a:xfrm>
        </p:spPr>
        <p:txBody>
          <a:bodyPr>
            <a:noAutofit/>
          </a:bodyPr>
          <a:lstStyle/>
          <a:p>
            <a:r>
              <a:rPr lang="ro-RO" sz="2400" dirty="0"/>
              <a:t>În </a:t>
            </a:r>
            <a:r>
              <a:rPr lang="ro-RO" sz="2400" dirty="0" err="1"/>
              <a:t>Python</a:t>
            </a:r>
            <a:r>
              <a:rPr lang="ro-RO" sz="2400" dirty="0"/>
              <a:t>, datele primitive sunt tipuri de bază care stochează valori simple. Ele sunt:</a:t>
            </a:r>
          </a:p>
          <a:p>
            <a:r>
              <a:rPr lang="ro-RO" sz="2400" dirty="0" err="1"/>
              <a:t>int</a:t>
            </a:r>
            <a:r>
              <a:rPr lang="ro-RO" sz="2400" dirty="0"/>
              <a:t> – tipul folosit pentru numere întregi, pozitive sau negative.</a:t>
            </a:r>
          </a:p>
          <a:p>
            <a:r>
              <a:rPr lang="ro-RO" sz="2400" dirty="0" err="1"/>
              <a:t>float</a:t>
            </a:r>
            <a:r>
              <a:rPr lang="ro-RO" sz="2400" dirty="0"/>
              <a:t> – tipul folosit pentru numere reale, adică numere cu zecimale.</a:t>
            </a:r>
          </a:p>
          <a:p>
            <a:r>
              <a:rPr lang="ro-RO" sz="2400" dirty="0" err="1"/>
              <a:t>bool</a:t>
            </a:r>
            <a:r>
              <a:rPr lang="ro-RO" sz="2400" dirty="0"/>
              <a:t> – tipul logic care poate avea doar două valori: </a:t>
            </a:r>
            <a:r>
              <a:rPr lang="ro-RO" sz="2400" dirty="0" err="1"/>
              <a:t>True</a:t>
            </a:r>
            <a:r>
              <a:rPr lang="ro-RO" sz="2400" dirty="0"/>
              <a:t> (adevărat) sau False (fals).</a:t>
            </a:r>
          </a:p>
          <a:p>
            <a:r>
              <a:rPr lang="ro-RO" sz="2400" dirty="0" err="1"/>
              <a:t>str</a:t>
            </a:r>
            <a:r>
              <a:rPr lang="ro-RO" sz="2400" dirty="0"/>
              <a:t> – tipul folosit pentru șiruri de caractere, adică texte.</a:t>
            </a:r>
          </a:p>
          <a:p>
            <a:endParaRPr lang="ro-RO" sz="2400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20DDF1E3-01D6-7882-5D4B-B8F1BEA6C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5831"/>
            <a:ext cx="514421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FA1CC47-9E4E-78B9-BEE6-507D4960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22" y="81661"/>
            <a:ext cx="10515600" cy="1325563"/>
          </a:xfrm>
        </p:spPr>
        <p:txBody>
          <a:bodyPr/>
          <a:lstStyle/>
          <a:p>
            <a:r>
              <a:rPr lang="fr-FR" b="1" dirty="0"/>
              <a:t>3. Ce </a:t>
            </a:r>
            <a:r>
              <a:rPr lang="fr-FR" b="1" dirty="0" err="1"/>
              <a:t>structuri</a:t>
            </a:r>
            <a:r>
              <a:rPr lang="fr-FR" b="1" dirty="0"/>
              <a:t> de date </a:t>
            </a:r>
            <a:r>
              <a:rPr lang="fr-FR" b="1" dirty="0" err="1"/>
              <a:t>există</a:t>
            </a:r>
            <a:r>
              <a:rPr lang="fr-FR" b="1" dirty="0"/>
              <a:t> </a:t>
            </a:r>
            <a:r>
              <a:rPr lang="fr-FR" b="1" dirty="0" err="1"/>
              <a:t>în</a:t>
            </a:r>
            <a:r>
              <a:rPr lang="fr-FR" b="1" dirty="0"/>
              <a:t> Python?</a:t>
            </a:r>
            <a:endParaRPr lang="ro-RO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B0B940-9C04-8260-9B04-DEEB7086E2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456" y="984013"/>
            <a:ext cx="10579608" cy="569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ro-RO" dirty="0"/>
              <a:t>În </a:t>
            </a:r>
            <a:r>
              <a:rPr lang="ro-RO" dirty="0" err="1"/>
              <a:t>Python</a:t>
            </a:r>
            <a:r>
              <a:rPr lang="ro-RO" dirty="0"/>
              <a:t>, structurile de date sunt folosite pentru a stoca mai multe valori într-o singură variabilă. Fiecare structură are caracteristici diferite legate de ordonare, indexare și mutabilitate:</a:t>
            </a:r>
          </a:p>
          <a:p>
            <a:pPr marL="0" indent="0">
              <a:buNone/>
            </a:pPr>
            <a:r>
              <a:rPr lang="ro-RO" dirty="0"/>
              <a:t>Listă (</a:t>
            </a:r>
            <a:r>
              <a:rPr lang="ro-RO" dirty="0" err="1"/>
              <a:t>list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Este o colecție ordonată, indexabilă și mutabilă (poate fi modificată).</a:t>
            </a:r>
          </a:p>
          <a:p>
            <a:pPr lvl="1"/>
            <a:r>
              <a:rPr lang="ro-RO" dirty="0"/>
              <a:t>Elementele sunt accesate prin index care începe de la 0.</a:t>
            </a:r>
          </a:p>
          <a:p>
            <a:pPr lvl="1"/>
            <a:r>
              <a:rPr lang="ro-RO" dirty="0"/>
              <a:t>Poate conține elemente de orice tip.</a:t>
            </a:r>
          </a:p>
          <a:p>
            <a:pPr lvl="1"/>
            <a:r>
              <a:rPr lang="ro-RO" dirty="0"/>
              <a:t>Exemplu din codul meu:</a:t>
            </a:r>
          </a:p>
          <a:p>
            <a:pPr marL="0" indent="0">
              <a:buNone/>
            </a:pPr>
            <a:r>
              <a:rPr lang="ro-RO" dirty="0"/>
              <a:t>Dicționar (</a:t>
            </a:r>
            <a:r>
              <a:rPr lang="ro-RO" dirty="0" err="1"/>
              <a:t>dict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Stochează date sub formă de perechi </a:t>
            </a:r>
            <a:r>
              <a:rPr lang="ro-RO" dirty="0" err="1"/>
              <a:t>cheie:valoare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Este neordonat până la </a:t>
            </a:r>
            <a:r>
              <a:rPr lang="ro-RO" dirty="0" err="1"/>
              <a:t>Python</a:t>
            </a:r>
            <a:r>
              <a:rPr lang="ro-RO" dirty="0"/>
              <a:t> 3.6, iar din </a:t>
            </a:r>
            <a:r>
              <a:rPr lang="ro-RO" dirty="0" err="1"/>
              <a:t>Python</a:t>
            </a:r>
            <a:r>
              <a:rPr lang="ro-RO" dirty="0"/>
              <a:t> 3.7 ordonarea este păstrată.</a:t>
            </a:r>
          </a:p>
          <a:p>
            <a:pPr lvl="1"/>
            <a:r>
              <a:rPr lang="ro-RO" dirty="0"/>
              <a:t>Cheile trebuie să fie unice.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037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BD3E4BFA-2967-F506-F81C-7F8486EFC293}"/>
              </a:ext>
            </a:extLst>
          </p:cNvPr>
          <p:cNvSpPr txBox="1"/>
          <p:nvPr/>
        </p:nvSpPr>
        <p:spPr>
          <a:xfrm>
            <a:off x="484632" y="374904"/>
            <a:ext cx="822949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Set (set)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400" dirty="0"/>
              <a:t>Colecție neordonată și neindexabilă.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400" dirty="0"/>
              <a:t>Toate elementele sunt unice, nu permite duplicate.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o-RO" sz="2400" dirty="0"/>
              <a:t>Este mutabil, poți adăuga sau elimina elemente.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o-RO" sz="2400" dirty="0"/>
          </a:p>
          <a:p>
            <a:r>
              <a:rPr lang="ro-RO" sz="2800" dirty="0" err="1"/>
              <a:t>Tuplu</a:t>
            </a:r>
            <a:r>
              <a:rPr lang="ro-RO" sz="2800" dirty="0"/>
              <a:t> (</a:t>
            </a:r>
            <a:r>
              <a:rPr lang="ro-RO" sz="2800" dirty="0" err="1"/>
              <a:t>tuple</a:t>
            </a:r>
            <a:r>
              <a:rPr lang="ro-RO" sz="2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400" dirty="0"/>
              <a:t>Colecție ordonată și indexabilă.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2400" dirty="0"/>
              <a:t>Este imutabil, elementele nu pot fi schimbate după creare.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o-RO" sz="28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6A7EA18C-1FCF-3C8F-A04F-2831AD65A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3997393"/>
            <a:ext cx="460121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1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5B42FD0-C002-708E-F903-8AA32CED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4. Descrie condiționalul </a:t>
            </a:r>
            <a:r>
              <a:rPr lang="ro-RO" b="1" dirty="0" err="1"/>
              <a:t>if-elif-else</a:t>
            </a:r>
            <a:r>
              <a:rPr lang="ro-RO" b="1" dirty="0"/>
              <a:t> din </a:t>
            </a:r>
            <a:r>
              <a:rPr lang="ro-RO" b="1" dirty="0" err="1"/>
              <a:t>Python</a:t>
            </a: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BEC6F8A-ED9D-309D-E919-D7D41A69D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92" y="1587881"/>
            <a:ext cx="10884408" cy="21428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3300" b="1" dirty="0" err="1"/>
              <a:t>if-elif-else</a:t>
            </a:r>
            <a:r>
              <a:rPr lang="ro-RO" sz="3300" dirty="0"/>
              <a:t> este o structură condițională în </a:t>
            </a:r>
            <a:r>
              <a:rPr lang="ro-RO" sz="3300" dirty="0" err="1"/>
              <a:t>Python</a:t>
            </a:r>
            <a:r>
              <a:rPr lang="ro-RO" sz="3300" dirty="0"/>
              <a:t> care permite executarea diferită a codului în funcție de anumite condiții logice.</a:t>
            </a:r>
          </a:p>
          <a:p>
            <a:pPr lvl="1"/>
            <a:r>
              <a:rPr lang="ro-RO" dirty="0"/>
              <a:t>Se evaluează condițiile de sus în jos:</a:t>
            </a:r>
          </a:p>
          <a:p>
            <a:pPr lvl="1"/>
            <a:r>
              <a:rPr lang="ro-RO" dirty="0"/>
              <a:t>Dacă prima condiție (</a:t>
            </a:r>
            <a:r>
              <a:rPr lang="ro-RO" dirty="0" err="1"/>
              <a:t>if</a:t>
            </a:r>
            <a:r>
              <a:rPr lang="ro-RO" dirty="0"/>
              <a:t>) este adevărată, codul aferent se execută și celelalte se ignoră.</a:t>
            </a:r>
          </a:p>
          <a:p>
            <a:pPr lvl="1"/>
            <a:r>
              <a:rPr lang="ro-RO" dirty="0"/>
              <a:t>Dacă prima condiție e falsă, se verifică următoarele cu </a:t>
            </a:r>
            <a:r>
              <a:rPr lang="ro-RO" dirty="0" err="1"/>
              <a:t>elif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Dacă niciuna nu e adevărată, se execută blocul </a:t>
            </a:r>
            <a:r>
              <a:rPr lang="ro-RO" dirty="0" err="1"/>
              <a:t>else</a:t>
            </a:r>
            <a:r>
              <a:rPr lang="ro-RO" dirty="0"/>
              <a:t>.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F1D3FBE5-67F5-DA01-F124-8D507C5A1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29454"/>
            <a:ext cx="4744112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F42E30-FB87-ECC6-9B5A-CD019584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5. Explică pe scurt structurile repetitive + controlul iterațiilor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31180C8-33F6-67F0-D2AE-76B8941A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690688"/>
            <a:ext cx="111678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Structurile repetitive sunt construcții de programare care permit executarea repetată a unui bloc de cod, până când o anumită condiție este îndeplinită sau pentru un număr prestabilit de ori. Ele ajută la automatizarea sarcinilor repetitive.</a:t>
            </a:r>
          </a:p>
          <a:p>
            <a:pPr marL="0" indent="0">
              <a:buNone/>
            </a:pPr>
            <a:r>
              <a:rPr lang="ro-RO" dirty="0"/>
              <a:t>Caracteristicile structurilor repetitive:</a:t>
            </a:r>
          </a:p>
          <a:p>
            <a:pPr lvl="1"/>
            <a:r>
              <a:rPr lang="ro-RO" dirty="0"/>
              <a:t>for: repetă un bloc de cod pentru un număr fix de iterații, folosind o variabilă de control care se modifică automat la fiecare pas.</a:t>
            </a:r>
          </a:p>
          <a:p>
            <a:pPr lvl="1"/>
            <a:r>
              <a:rPr lang="ro-RO" dirty="0" err="1"/>
              <a:t>while</a:t>
            </a:r>
            <a:r>
              <a:rPr lang="ro-RO" dirty="0"/>
              <a:t>: execută un bloc de cod atâta timp cât o condiție logică este adevărată; condiția este verificată înainte de fiecare iterație.</a:t>
            </a:r>
          </a:p>
          <a:p>
            <a:pPr lvl="1"/>
            <a:r>
              <a:rPr lang="ro-RO" dirty="0"/>
              <a:t>do...</a:t>
            </a:r>
            <a:r>
              <a:rPr lang="ro-RO" dirty="0" err="1"/>
              <a:t>while</a:t>
            </a:r>
            <a:r>
              <a:rPr lang="ro-RO" dirty="0"/>
              <a:t>: execută un bloc de cod cel puțin o dată, apoi verifică condiția pentru a decide dacă se repetă, condiția fiind testată după execuția blocului.</a:t>
            </a:r>
          </a:p>
        </p:txBody>
      </p:sp>
    </p:spTree>
    <p:extLst>
      <p:ext uri="{BB962C8B-B14F-4D97-AF65-F5344CB8AC3E}">
        <p14:creationId xmlns:p14="http://schemas.microsoft.com/office/powerpoint/2010/main" val="42053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A599D5-17D4-3D87-2D1F-0DF29C27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6. Ce este o funcție?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524DF73-3129-1C46-30BB-0B2D369A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" y="1545939"/>
            <a:ext cx="11726945" cy="4351338"/>
          </a:xfrm>
        </p:spPr>
        <p:txBody>
          <a:bodyPr/>
          <a:lstStyle/>
          <a:p>
            <a:r>
              <a:rPr lang="ro-RO" dirty="0"/>
              <a:t>O funcție este un bloc de cod care execută o acțiune și poate fi apelat oricând. Eu am folosit funcții pentru fiecare pagină din aplicație.</a:t>
            </a:r>
          </a:p>
          <a:p>
            <a:endParaRPr lang="ro-RO" dirty="0"/>
          </a:p>
          <a:p>
            <a:r>
              <a:rPr lang="ro-RO" dirty="0"/>
              <a:t>Exemplu pentru pagina de CV: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C292318B-3E72-750A-08C5-CCA3C9A1E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7" y="4019305"/>
            <a:ext cx="615400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7862C3A-2AF0-5DB9-4A1C-9516BB81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7. Ce este un parametru?</a:t>
            </a:r>
            <a:br>
              <a:rPr lang="ro-RO" b="1" dirty="0"/>
            </a:br>
            <a:endParaRPr lang="ro-RO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D122A19-C176-B4BD-BDCB-2C2A5E0E8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253331"/>
            <a:ext cx="10515600" cy="4351338"/>
          </a:xfrm>
        </p:spPr>
        <p:txBody>
          <a:bodyPr/>
          <a:lstStyle/>
          <a:p>
            <a:r>
              <a:rPr lang="ro-RO" dirty="0"/>
              <a:t>Parametrul este o variabilă definită în semnătura unei funcții sau metode, care primește o valoare (argument) atunci când funcția este apelată. Parametrii permit funcției să primească și să utilizeze date externe pentru a-și îndeplini sarcinile.</a:t>
            </a:r>
          </a:p>
          <a:p>
            <a:r>
              <a:rPr lang="ro-RO" dirty="0"/>
              <a:t>Exemplu: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4CDD399-D8EE-9DD3-DF93-73A2D1CF0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2A967D48-81E7-25BF-77C8-76C9AC722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0775"/>
            <a:ext cx="4677428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98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847</Words>
  <Application>Microsoft Office PowerPoint</Application>
  <PresentationFormat>Ecran lat</PresentationFormat>
  <Paragraphs>70</Paragraphs>
  <Slides>18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Temă Office</vt:lpstr>
      <vt:lpstr>Proiect pentru examenul final Python</vt:lpstr>
      <vt:lpstr>1. Ce sunt variabilele în Python? </vt:lpstr>
      <vt:lpstr>2. Ce tipuri de date primitive există în Python? </vt:lpstr>
      <vt:lpstr>3. Ce structuri de date există în Python?</vt:lpstr>
      <vt:lpstr>Prezentare PowerPoint</vt:lpstr>
      <vt:lpstr>4. Descrie condiționalul if-elif-else din Python</vt:lpstr>
      <vt:lpstr>5. Explică pe scurt structurile repetitive + controlul iterațiilor</vt:lpstr>
      <vt:lpstr>6. Ce este o funcție? </vt:lpstr>
      <vt:lpstr>7. Ce este un parametru? </vt:lpstr>
      <vt:lpstr>8. Care e legătura dintre clase și obiecte? </vt:lpstr>
      <vt:lpstr>9. Ce e un constructor? </vt:lpstr>
      <vt:lpstr>10. Care sunt cei 4 piloni OOP? </vt:lpstr>
      <vt:lpstr>Prezentare PowerPoint</vt:lpstr>
      <vt:lpstr>Prezentare PowerPoint</vt:lpstr>
      <vt:lpstr>2.Pagina principală a portofoliului – Index</vt:lpstr>
      <vt:lpstr>3.Pagina CV – Curriculum Vitae</vt:lpstr>
      <vt:lpstr>4. Previzualizare a paginii în funcțiune - index</vt:lpstr>
      <vt:lpstr>5. Previzualizare a paginii în funcțiune - 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Marius Vladu</dc:creator>
  <cp:lastModifiedBy>Marius Vladu</cp:lastModifiedBy>
  <cp:revision>16</cp:revision>
  <dcterms:created xsi:type="dcterms:W3CDTF">2025-06-03T09:10:29Z</dcterms:created>
  <dcterms:modified xsi:type="dcterms:W3CDTF">2025-07-01T11:08:58Z</dcterms:modified>
</cp:coreProperties>
</file>