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4"/>
  </p:sldMasterIdLst>
  <p:sldIdLst>
    <p:sldId id="256" r:id="rId5"/>
    <p:sldId id="257" r:id="rId6"/>
    <p:sldId id="260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34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5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1449AA12-8195-4182-A7AC-2E7E59DFBDAF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95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24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49AA12-8195-4182-A7AC-2E7E59DFBDAF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223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56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50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67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41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50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99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41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D26C6-E7F0-40D2-2FCA-3C4AFB9B1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8327" y="1247140"/>
            <a:ext cx="6591605" cy="3450844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Raport</a:t>
            </a:r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 al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rezolv</a:t>
            </a:r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problemei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Servo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folosind</a:t>
            </a:r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 rețele neuronale în </a:t>
            </a:r>
            <a:r>
              <a:rPr lang="ro-RO" sz="2000" dirty="0" err="1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o-RO" sz="2000" dirty="0" err="1">
                <a:latin typeface="Arial" panose="020B0604020202020204" pitchFamily="34" charset="0"/>
                <a:cs typeface="Arial" panose="020B0604020202020204" pitchFamily="34" charset="0"/>
              </a:rPr>
              <a:t>mlp</a:t>
            </a:r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RO" sz="2000" dirty="0" err="1">
                <a:latin typeface="Arial" panose="020B0604020202020204" pitchFamily="34" charset="0"/>
                <a:cs typeface="Arial" panose="020B0604020202020204" pitchFamily="34" charset="0"/>
              </a:rPr>
              <a:t>regressor</a:t>
            </a:r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D9275-6E11-46FB-0689-CC474DCDD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0395" y="5589016"/>
            <a:ext cx="6591605" cy="1268984"/>
          </a:xfrm>
        </p:spPr>
        <p:txBody>
          <a:bodyPr>
            <a:norm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Numele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: Mocanu Vlad-Leonard</a:t>
            </a: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Grupa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: 421A</a:t>
            </a: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E32EB14B-78DC-533D-40BC-3D1E0E0B2A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92" b="9407"/>
          <a:stretch/>
        </p:blipFill>
        <p:spPr>
          <a:xfrm>
            <a:off x="1143833" y="2262867"/>
            <a:ext cx="2380492" cy="138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0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529E2-1058-A36D-63E8-F9633DF9F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1. PROBLEMA servo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FCD33-C9EF-E2E9-02FD-9E4665C92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565" y="1954585"/>
            <a:ext cx="6885013" cy="4736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Î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acest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proiect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rezolva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sistemului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Servo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descrie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fenomen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extrem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neliniar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prezicerea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timpului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cre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ș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tere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unui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mecanism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servo format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dintr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-un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amplificator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servo, un motor, un  “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ș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urub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de plumb”(lead screw)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“un c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rucior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alunecare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”(a sliding carriage). 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Datele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furnizate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sunt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formate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din 167 de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exemple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5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dimensiuni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dintre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care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primele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reprezint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variabilele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leg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turii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mecanice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dintre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motor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“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ș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urubul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de plumb”(“motor”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“screw”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RO" sz="1800" dirty="0" err="1">
                <a:latin typeface="Arial" panose="020B0604020202020204" pitchFamily="34" charset="0"/>
                <a:cs typeface="Arial" panose="020B0604020202020204" pitchFamily="34" charset="0"/>
              </a:rPr>
              <a:t>urmatoarele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 2 reprezintă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variabilele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amplificatorului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(“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pgain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vgain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”) 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iar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 5-a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dimensiune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reprezinta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timpul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cre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ș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tere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m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surat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(“class”). </a:t>
            </a:r>
            <a:endParaRPr lang="ro-RO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Conform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arhivei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acest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unul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regresie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prin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urmare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folosi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un perceptron Multi-Strat de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regresi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rezolvare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     Link problemă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: https://archive.ics.uci.edu/ml/datasets/Servo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5D2C1B2-A0D9-C444-41BC-5BE035F5D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611" y="2203369"/>
            <a:ext cx="3272939" cy="17092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14107F-97C7-6317-7CA6-2358E4F91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611" y="4323010"/>
            <a:ext cx="3913095" cy="214807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5B94CBD-5379-197E-85CD-DCBFDD15FF0F}"/>
              </a:ext>
            </a:extLst>
          </p:cNvPr>
          <p:cNvSpPr txBox="1">
            <a:spLocks/>
          </p:cNvSpPr>
          <p:nvPr/>
        </p:nvSpPr>
        <p:spPr>
          <a:xfrm>
            <a:off x="7718612" y="1883372"/>
            <a:ext cx="2824452" cy="972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o-RO" sz="1400" dirty="0" err="1">
                <a:latin typeface="Arial" panose="020B0604020202020204" pitchFamily="34" charset="0"/>
                <a:cs typeface="Arial" panose="020B0604020202020204" pitchFamily="34" charset="0"/>
              </a:rPr>
              <a:t>Lead</a:t>
            </a:r>
            <a:r>
              <a:rPr lang="ro-RO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RO" sz="1400" dirty="0" err="1">
                <a:latin typeface="Arial" panose="020B0604020202020204" pitchFamily="34" charset="0"/>
                <a:cs typeface="Arial" panose="020B0604020202020204" pitchFamily="34" charset="0"/>
              </a:rPr>
              <a:t>screw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3B8F89D-5920-3779-0B2D-C0FA5EFDF02C}"/>
              </a:ext>
            </a:extLst>
          </p:cNvPr>
          <p:cNvSpPr txBox="1">
            <a:spLocks/>
          </p:cNvSpPr>
          <p:nvPr/>
        </p:nvSpPr>
        <p:spPr>
          <a:xfrm>
            <a:off x="7604064" y="4001865"/>
            <a:ext cx="4441085" cy="1976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 sliding carriage:</a:t>
            </a:r>
          </a:p>
        </p:txBody>
      </p:sp>
    </p:spTree>
    <p:extLst>
      <p:ext uri="{BB962C8B-B14F-4D97-AF65-F5344CB8AC3E}">
        <p14:creationId xmlns:p14="http://schemas.microsoft.com/office/powerpoint/2010/main" val="1556951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F0F9B-D753-6C0F-D5D6-6137BC155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 dirty="0">
                <a:latin typeface="Arial" panose="020B0604020202020204" pitchFamily="34" charset="0"/>
                <a:cs typeface="Arial" panose="020B0604020202020204" pitchFamily="34" charset="0"/>
              </a:rPr>
              <a:t>1.1 observație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D949FC-C496-AEC1-02BC-C93669CE6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4120" y="2258209"/>
            <a:ext cx="2403089" cy="420687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C27A00-DCD2-5FFF-2F41-5E5CC8D3E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6571" y="2258210"/>
            <a:ext cx="2495870" cy="420687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5CE7828-E5D5-1146-85D0-13B78999AB44}"/>
              </a:ext>
            </a:extLst>
          </p:cNvPr>
          <p:cNvSpPr txBox="1">
            <a:spLocks/>
          </p:cNvSpPr>
          <p:nvPr/>
        </p:nvSpPr>
        <p:spPr>
          <a:xfrm>
            <a:off x="7131715" y="3366794"/>
            <a:ext cx="3110520" cy="726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----</a:t>
            </a:r>
            <a:r>
              <a:rPr lang="en-US" dirty="0">
                <a:sym typeface="Wingdings" panose="05000000000000000000" pitchFamily="2" charset="2"/>
              </a:rPr>
              <a:t>------------------&gt;</a:t>
            </a:r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A0E85584-DC48-EEC8-E3F6-955A9182B2EE}"/>
              </a:ext>
            </a:extLst>
          </p:cNvPr>
          <p:cNvSpPr txBox="1">
            <a:spLocks/>
          </p:cNvSpPr>
          <p:nvPr/>
        </p:nvSpPr>
        <p:spPr>
          <a:xfrm>
            <a:off x="4715707" y="1806840"/>
            <a:ext cx="1999914" cy="4751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ro-RO" dirty="0"/>
              <a:t>f</a:t>
            </a:r>
            <a:r>
              <a:rPr lang="en-US" dirty="0" err="1"/>
              <a:t>i</a:t>
            </a:r>
            <a:r>
              <a:rPr lang="ro-RO" dirty="0"/>
              <a:t>ș</a:t>
            </a:r>
            <a:r>
              <a:rPr lang="en-US" dirty="0" err="1"/>
              <a:t>ier</a:t>
            </a:r>
            <a:r>
              <a:rPr lang="en-US" dirty="0"/>
              <a:t> </a:t>
            </a:r>
            <a:r>
              <a:rPr lang="en-US" dirty="0" err="1"/>
              <a:t>servo.data</a:t>
            </a:r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637C7AED-528E-5F94-015C-DB2EFAE2A71E}"/>
              </a:ext>
            </a:extLst>
          </p:cNvPr>
          <p:cNvSpPr txBox="1">
            <a:spLocks/>
          </p:cNvSpPr>
          <p:nvPr/>
        </p:nvSpPr>
        <p:spPr>
          <a:xfrm>
            <a:off x="9824549" y="1806840"/>
            <a:ext cx="1999914" cy="475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ro-RO" dirty="0"/>
              <a:t>f</a:t>
            </a:r>
            <a:r>
              <a:rPr lang="en-US" dirty="0" err="1"/>
              <a:t>i</a:t>
            </a:r>
            <a:r>
              <a:rPr lang="ro-RO" dirty="0"/>
              <a:t>ș</a:t>
            </a:r>
            <a:r>
              <a:rPr lang="en-US" dirty="0" err="1"/>
              <a:t>ier</a:t>
            </a:r>
            <a:r>
              <a:rPr lang="en-US" dirty="0"/>
              <a:t> servo.</a:t>
            </a:r>
            <a:r>
              <a:rPr lang="ro-RO" dirty="0" err="1"/>
              <a:t>csv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FB8AA2-7C79-A0ED-9197-BF018E45155D}"/>
              </a:ext>
            </a:extLst>
          </p:cNvPr>
          <p:cNvSpPr txBox="1"/>
          <p:nvPr/>
        </p:nvSpPr>
        <p:spPr>
          <a:xfrm>
            <a:off x="158921" y="1970618"/>
            <a:ext cx="4355198" cy="1218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Observa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ț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fi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ș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ierul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furnizat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formatul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“.data”,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u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ș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urin</a:t>
            </a:r>
            <a:r>
              <a:rPr lang="ro-RO" sz="1800" dirty="0" err="1">
                <a:latin typeface="Arial" panose="020B0604020202020204" pitchFamily="34" charset="0"/>
                <a:cs typeface="Arial" panose="020B0604020202020204" pitchFamily="34" charset="0"/>
              </a:rPr>
              <a:t>ță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l-am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transformat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in fi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ș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excel cu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extensia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“.csv”.</a:t>
            </a:r>
          </a:p>
        </p:txBody>
      </p:sp>
    </p:spTree>
    <p:extLst>
      <p:ext uri="{BB962C8B-B14F-4D97-AF65-F5344CB8AC3E}">
        <p14:creationId xmlns:p14="http://schemas.microsoft.com/office/powerpoint/2010/main" val="1120818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1B6FF-8CDE-596F-ED1F-3AA643510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Libr</a:t>
            </a:r>
            <a:r>
              <a:rPr lang="ro-RO" sz="3200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rii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module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folosite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46674-D1D3-87EC-B5A4-F0B4CAD6B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790" y="1892039"/>
            <a:ext cx="9784080" cy="42062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Libr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ria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folosit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realizarea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algoritmului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“scikit-learn”. In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cadrul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acestei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libr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rii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au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fost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folosite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modulele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en-US" sz="1800" u="sng" dirty="0" err="1">
                <a:latin typeface="Arial" panose="020B0604020202020204" pitchFamily="34" charset="0"/>
                <a:cs typeface="Arial" panose="020B0604020202020204" pitchFamily="34" charset="0"/>
              </a:rPr>
              <a:t>neural_network</a:t>
            </a:r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responsabil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crearea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perceptronului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Multi-Strat(MLP)), </a:t>
            </a:r>
          </a:p>
          <a:p>
            <a:r>
              <a:rPr lang="en-US" sz="1800" u="sng" dirty="0" err="1">
                <a:latin typeface="Arial" panose="020B0604020202020204" pitchFamily="34" charset="0"/>
                <a:cs typeface="Arial" panose="020B0604020202020204" pitchFamily="34" charset="0"/>
              </a:rPr>
              <a:t>train_test_split</a:t>
            </a:r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imp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ț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irea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datelor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variabile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antrenare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(train)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validare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(test) in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propor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ț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75%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25%), </a:t>
            </a:r>
          </a:p>
          <a:p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calcula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ero</a:t>
            </a:r>
            <a:r>
              <a:rPr lang="ro-RO" sz="1800" dirty="0" err="1"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 pătratica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medie (MSE)(funcția </a:t>
            </a:r>
            <a:r>
              <a:rPr lang="ro-RO" sz="1800" dirty="0" err="1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scorul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regres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rii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valida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performan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ț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a), 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De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asemenea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fost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folosit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libraria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pandas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prelucra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fi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ș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ierul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ț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ial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5354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84296-EC2A-8D13-A078-191155B03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Rezultate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F0152-2DB9-123F-872F-2500AE585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610" y="1900586"/>
            <a:ext cx="7180506" cy="43805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m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surarea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performan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ț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am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folosit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modulul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“metrics” din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cadrul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libr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rii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“scikit-learn”,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mai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exact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ț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metrics.r2_score(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yValid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y_pred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)”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(scorul regresării)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unde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yValid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reprezint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ă variabila ce conține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etiche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ele de test,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iar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ypred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reprezint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ă variabila ce conține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etichetele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prezise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Varia</a:t>
            </a:r>
            <a:r>
              <a:rPr lang="ro-RO" sz="1200" dirty="0">
                <a:latin typeface="Arial" panose="020B0604020202020204" pitchFamily="34" charset="0"/>
                <a:cs typeface="Arial" panose="020B0604020202020204" pitchFamily="34" charset="0"/>
              </a:rPr>
              <a:t>ț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parametrilor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ro-RO" sz="1200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rul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straturi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ro-RO" sz="1200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rul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neuroni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pe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stratul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ascuns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egal cu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stratul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anterior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jum</a:t>
            </a:r>
            <a:r>
              <a:rPr lang="ro-RO" sz="1200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tate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Learning rate: 0.1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0.01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4FC8E68-8AD0-BB6E-F8DD-17134E134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909707"/>
              </p:ext>
            </p:extLst>
          </p:nvPr>
        </p:nvGraphicFramePr>
        <p:xfrm>
          <a:off x="5280493" y="3265147"/>
          <a:ext cx="6802451" cy="25743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0202">
                  <a:extLst>
                    <a:ext uri="{9D8B030D-6E8A-4147-A177-3AD203B41FA5}">
                      <a16:colId xmlns:a16="http://schemas.microsoft.com/office/drawing/2014/main" val="4143313485"/>
                    </a:ext>
                  </a:extLst>
                </a:gridCol>
                <a:gridCol w="969116">
                  <a:extLst>
                    <a:ext uri="{9D8B030D-6E8A-4147-A177-3AD203B41FA5}">
                      <a16:colId xmlns:a16="http://schemas.microsoft.com/office/drawing/2014/main" val="71046139"/>
                    </a:ext>
                  </a:extLst>
                </a:gridCol>
                <a:gridCol w="1043664">
                  <a:extLst>
                    <a:ext uri="{9D8B030D-6E8A-4147-A177-3AD203B41FA5}">
                      <a16:colId xmlns:a16="http://schemas.microsoft.com/office/drawing/2014/main" val="3085550107"/>
                    </a:ext>
                  </a:extLst>
                </a:gridCol>
                <a:gridCol w="1684771">
                  <a:extLst>
                    <a:ext uri="{9D8B030D-6E8A-4147-A177-3AD203B41FA5}">
                      <a16:colId xmlns:a16="http://schemas.microsoft.com/office/drawing/2014/main" val="707982008"/>
                    </a:ext>
                  </a:extLst>
                </a:gridCol>
                <a:gridCol w="2314698">
                  <a:extLst>
                    <a:ext uri="{9D8B030D-6E8A-4147-A177-3AD203B41FA5}">
                      <a16:colId xmlns:a16="http://schemas.microsoft.com/office/drawing/2014/main" val="533972591"/>
                    </a:ext>
                  </a:extLst>
                </a:gridCol>
              </a:tblGrid>
              <a:tr h="3723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Variatia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Nr.straturi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Nr. neuroni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Valoare learning rate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Avg r2.score(10 </a:t>
                      </a:r>
                      <a:r>
                        <a:rPr lang="en-US" sz="1100" u="none" strike="noStrike" dirty="0" err="1">
                          <a:effectLst/>
                        </a:rPr>
                        <a:t>iteratii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valide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ro-RO" sz="1100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ro-RO" sz="1100" u="none" strike="noStrike" dirty="0">
                          <a:effectLst/>
                        </a:rPr>
                        <a:t>(medie aritmetica)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36361068"/>
                  </a:ext>
                </a:extLst>
              </a:tr>
              <a:tr h="34011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0.757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5556668"/>
                  </a:ext>
                </a:extLst>
              </a:tr>
              <a:tr h="3723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0.838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5873606"/>
                  </a:ext>
                </a:extLst>
              </a:tr>
              <a:tr h="3723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125, 125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0.769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3358084"/>
                  </a:ext>
                </a:extLst>
              </a:tr>
              <a:tr h="3723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125, 125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0.919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7441273"/>
                  </a:ext>
                </a:extLst>
              </a:tr>
              <a:tr h="3723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125, 62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0.73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6234945"/>
                  </a:ext>
                </a:extLst>
              </a:tr>
              <a:tr h="3723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125, 62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0.902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0560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90619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AE51F55A20FE4994B563D7150C1E00" ma:contentTypeVersion="11" ma:contentTypeDescription="Create a new document." ma:contentTypeScope="" ma:versionID="f7f3fed038eb71c6c87feb3fe989058c">
  <xsd:schema xmlns:xsd="http://www.w3.org/2001/XMLSchema" xmlns:xs="http://www.w3.org/2001/XMLSchema" xmlns:p="http://schemas.microsoft.com/office/2006/metadata/properties" xmlns:ns3="8afed7c9-312e-4b1b-858c-67439f39e6bc" xmlns:ns4="5af75c04-9980-4d69-a13c-534e4c3a22f7" targetNamespace="http://schemas.microsoft.com/office/2006/metadata/properties" ma:root="true" ma:fieldsID="687718bbb77801baaf7ab6cc1bb6d312" ns3:_="" ns4:_="">
    <xsd:import namespace="8afed7c9-312e-4b1b-858c-67439f39e6bc"/>
    <xsd:import namespace="5af75c04-9980-4d69-a13c-534e4c3a22f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fed7c9-312e-4b1b-858c-67439f39e6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f75c04-9980-4d69-a13c-534e4c3a22f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B7A4514-DE54-429D-8932-6273AE51AEB6}">
  <ds:schemaRefs>
    <ds:schemaRef ds:uri="http://www.w3.org/XML/1998/namespace"/>
    <ds:schemaRef ds:uri="http://purl.org/dc/elements/1.1/"/>
    <ds:schemaRef ds:uri="http://schemas.microsoft.com/office/2006/metadata/properties"/>
    <ds:schemaRef ds:uri="5af75c04-9980-4d69-a13c-534e4c3a22f7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8afed7c9-312e-4b1b-858c-67439f39e6bc"/>
  </ds:schemaRefs>
</ds:datastoreItem>
</file>

<file path=customXml/itemProps2.xml><?xml version="1.0" encoding="utf-8"?>
<ds:datastoreItem xmlns:ds="http://schemas.openxmlformats.org/officeDocument/2006/customXml" ds:itemID="{E88FDA57-CE31-42B8-90E2-4C753143C8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3D8E5E-5FA9-4E82-B293-5FCB7AACE0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fed7c9-312e-4b1b-858c-67439f39e6bc"/>
    <ds:schemaRef ds:uri="5af75c04-9980-4d69-a13c-534e4c3a22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293</TotalTime>
  <Words>558</Words>
  <Application>Microsoft Office PowerPoint</Application>
  <PresentationFormat>Widescreen</PresentationFormat>
  <Paragraphs>64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Corbel</vt:lpstr>
      <vt:lpstr>Wingdings</vt:lpstr>
      <vt:lpstr>Banded</vt:lpstr>
      <vt:lpstr>Raport al rezolvării problemei  Servo folosind rețele neuronale în python(mlp regressor)</vt:lpstr>
      <vt:lpstr>1. PROBLEMA servo</vt:lpstr>
      <vt:lpstr>1.1 observație</vt:lpstr>
      <vt:lpstr>2. Librării si module folosite</vt:lpstr>
      <vt:lpstr>3. Rezultate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Raport al rezolvarii problemei  Servo folosind algoritmul  “MLP (perceptron multistrat)”</dc:title>
  <dc:creator>Vlad-Leonard MOCANU (126371)</dc:creator>
  <cp:lastModifiedBy>Vlad-Leonard MOCANU (126371)</cp:lastModifiedBy>
  <cp:revision>7</cp:revision>
  <dcterms:created xsi:type="dcterms:W3CDTF">2023-01-06T20:58:25Z</dcterms:created>
  <dcterms:modified xsi:type="dcterms:W3CDTF">2023-01-07T13:24:46Z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0x01010058AE51F55A20FE4994B563D7150C1E00</vt:lpwstr>
  </property>
</Properties>
</file>